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7"/>
  </p:notesMasterIdLst>
  <p:handoutMasterIdLst>
    <p:handoutMasterId r:id="rId8"/>
  </p:handoutMasterIdLst>
  <p:sldIdLst>
    <p:sldId id="256" r:id="rId5"/>
    <p:sldId id="257" r:id="rId6"/>
  </p:sldIdLst>
  <p:sldSz cx="10058400" cy="7772400"/>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1" d="100"/>
          <a:sy n="101" d="100"/>
        </p:scale>
        <p:origin x="1608" y="96"/>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3" y="0"/>
            <a:ext cx="2945659" cy="495348"/>
          </a:xfrm>
          <a:prstGeom prst="rect">
            <a:avLst/>
          </a:prstGeom>
        </p:spPr>
        <p:txBody>
          <a:bodyPr vert="horz" lIns="91440" tIns="45720" rIns="91440" bIns="45720" rtlCol="0"/>
          <a:lstStyle>
            <a:lvl1pPr algn="r">
              <a:defRPr sz="1200"/>
            </a:lvl1pPr>
          </a:lstStyle>
          <a:p>
            <a:fld id="{38D6FE3C-34D8-4B4B-9273-D907B0A3B964}" type="datetimeFigureOut">
              <a:rPr lang="en-US"/>
              <a:t>6/21/2023</a:t>
            </a:fld>
            <a:endParaRPr/>
          </a:p>
        </p:txBody>
      </p:sp>
      <p:sp>
        <p:nvSpPr>
          <p:cNvPr id="4" name="Footer Placeholder 3"/>
          <p:cNvSpPr>
            <a:spLocks noGrp="1"/>
          </p:cNvSpPr>
          <p:nvPr>
            <p:ph type="ftr" sz="quarter" idx="2"/>
          </p:nvPr>
        </p:nvSpPr>
        <p:spPr>
          <a:xfrm>
            <a:off x="0" y="9377318"/>
            <a:ext cx="2945659" cy="49534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3" y="9377318"/>
            <a:ext cx="2945659" cy="495347"/>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1D0FF5F4-5691-49AF-9E16-FB22826F7264}" type="datetimeFigureOut">
              <a:rPr lang="en-US"/>
              <a:t>6/21/2023</a:t>
            </a:fld>
            <a:endParaRPr/>
          </a:p>
        </p:txBody>
      </p:sp>
      <p:sp>
        <p:nvSpPr>
          <p:cNvPr id="4" name="Slide Image Placeholder 3"/>
          <p:cNvSpPr>
            <a:spLocks noGrp="1" noRot="1" noChangeAspect="1"/>
          </p:cNvSpPr>
          <p:nvPr>
            <p:ph type="sldImg" idx="2"/>
          </p:nvPr>
        </p:nvSpPr>
        <p:spPr>
          <a:xfrm>
            <a:off x="1243013" y="1233488"/>
            <a:ext cx="4311650" cy="3332162"/>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377318"/>
            <a:ext cx="2945659" cy="49534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3" y="9377318"/>
            <a:ext cx="2945659" cy="495347"/>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a:t>Click icon to add picture</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a:t>Click icon to add picture</a:t>
            </a:r>
            <a:endParaRPr/>
          </a:p>
        </p:txBody>
      </p:sp>
      <p:sp>
        <p:nvSpPr>
          <p:cNvPr id="20" name="Rectangle 19"/>
          <p:cNvSpPr/>
          <p:nvPr userDrawn="1"/>
        </p:nvSpPr>
        <p:spPr>
          <a:xfrm>
            <a:off x="7141464" y="1901952"/>
            <a:ext cx="2450592"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lumMod val="65000"/>
                    <a:lumOff val="3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8" name="Straight Connector 7"/>
          <p:cNvCxnSpPr/>
          <p:nvPr userDrawn="1"/>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2" name="Rectangle 31"/>
          <p:cNvSpPr/>
          <p:nvPr userDrawn="1"/>
        </p:nvSpPr>
        <p:spPr>
          <a:xfrm>
            <a:off x="3849624" y="685800"/>
            <a:ext cx="2450592" cy="395039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9" name="Straight Connector 2"/>
          <p:cNvCxnSpPr/>
          <p:nvPr userDrawn="1"/>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849624" y="457200"/>
            <a:ext cx="2450592" cy="1828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a:t>Click icon to add picture</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6/21/2023</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9385211B-0E18-4D57-8598-52C4871340BC}"/>
              </a:ext>
            </a:extLst>
          </p:cNvPr>
          <p:cNvSpPr txBox="1"/>
          <p:nvPr userDrawn="1">
            <p:extLst>
              <p:ext uri="{1162E1C5-73C7-4A58-AE30-91384D911F3F}">
                <p184:classification xmlns:p184="http://schemas.microsoft.com/office/powerpoint/2018/4/main" val="ftr"/>
              </p:ext>
            </p:extLst>
          </p:nvPr>
        </p:nvSpPr>
        <p:spPr>
          <a:xfrm>
            <a:off x="4754563" y="7635240"/>
            <a:ext cx="390525" cy="137160"/>
          </a:xfrm>
          <a:prstGeom prst="rect">
            <a:avLst/>
          </a:prstGeom>
        </p:spPr>
        <p:txBody>
          <a:bodyPr horzOverflow="overflow" lIns="0" tIns="0" rIns="0" bIns="0">
            <a:spAutoFit/>
          </a:bodyPr>
          <a:lstStyle/>
          <a:p>
            <a:pPr algn="ctr"/>
            <a:r>
              <a:rPr lang="en-GB" sz="900">
                <a:solidFill>
                  <a:srgbClr val="000000"/>
                </a:solidFill>
                <a:latin typeface="Calibri" panose="020F0502020204030204" pitchFamily="34" charset="0"/>
                <a:cs typeface="Calibri" panose="020F0502020204030204" pitchFamily="34" charset="0"/>
              </a:rPr>
              <a:t>Internal</a:t>
            </a: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mailto:Ian.pidgen@compass-group.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Placeholder 20"/>
          <p:cNvSpPr>
            <a:spLocks noGrp="1"/>
          </p:cNvSpPr>
          <p:nvPr>
            <p:ph type="body" sz="quarter" idx="19"/>
          </p:nvPr>
        </p:nvSpPr>
        <p:spPr>
          <a:xfrm>
            <a:off x="612842" y="5145932"/>
            <a:ext cx="2203509" cy="1666347"/>
          </a:xfrm>
        </p:spPr>
        <p:txBody>
          <a:bodyPr/>
          <a:lstStyle/>
          <a:p>
            <a:r>
              <a:rPr lang="en-US" sz="2400" b="1" spc="100" dirty="0">
                <a:latin typeface="Calibri" panose="020F0502020204030204" pitchFamily="34" charset="0"/>
              </a:rPr>
              <a:t>0800</a:t>
            </a:r>
            <a:r>
              <a:rPr lang="en-US" sz="2400" b="1" spc="-200" dirty="0">
                <a:latin typeface="Calibri" panose="020F0502020204030204" pitchFamily="34" charset="0"/>
              </a:rPr>
              <a:t> 011 </a:t>
            </a:r>
            <a:r>
              <a:rPr lang="en-US" sz="2400" b="1" dirty="0">
                <a:latin typeface="Calibri" panose="020F0502020204030204" pitchFamily="34" charset="0"/>
              </a:rPr>
              <a:t>4630</a:t>
            </a:r>
          </a:p>
          <a:p>
            <a:endParaRPr lang="en-US" sz="900" dirty="0">
              <a:latin typeface="Calibri" panose="020F0502020204030204" pitchFamily="34" charset="0"/>
            </a:endParaRPr>
          </a:p>
          <a:p>
            <a:endParaRPr lang="en-US" sz="1200" b="1" dirty="0"/>
          </a:p>
        </p:txBody>
      </p:sp>
      <p:sp>
        <p:nvSpPr>
          <p:cNvPr id="5" name="Rectangle 4"/>
          <p:cNvSpPr/>
          <p:nvPr/>
        </p:nvSpPr>
        <p:spPr>
          <a:xfrm>
            <a:off x="3685592" y="743649"/>
            <a:ext cx="2677886" cy="6232604"/>
          </a:xfrm>
          <a:prstGeom prst="rect">
            <a:avLst/>
          </a:prstGeom>
        </p:spPr>
        <p:txBody>
          <a:bodyPr wrap="square">
            <a:spAutoFit/>
          </a:bodyPr>
          <a:lstStyle/>
          <a:p>
            <a:pPr>
              <a:lnSpc>
                <a:spcPct val="115000"/>
              </a:lnSpc>
              <a:spcAft>
                <a:spcPts val="1000"/>
              </a:spcAft>
            </a:pPr>
            <a:r>
              <a:rPr lang="en-US" sz="900" dirty="0">
                <a:latin typeface="Calibri" panose="020F0502020204030204" pitchFamily="34" charset="0"/>
                <a:ea typeface="Calibri" panose="020F0502020204030204" pitchFamily="34" charset="0"/>
                <a:cs typeface="Times New Roman" panose="02020603050405020304" pitchFamily="18" charset="0"/>
              </a:rPr>
              <a:t>The </a:t>
            </a:r>
            <a:r>
              <a:rPr lang="en-US" sz="900" dirty="0" err="1">
                <a:latin typeface="Calibri" panose="020F0502020204030204" pitchFamily="34" charset="0"/>
                <a:ea typeface="Calibri" panose="020F0502020204030204" pitchFamily="34" charset="0"/>
                <a:cs typeface="Times New Roman" panose="02020603050405020304" pitchFamily="18" charset="0"/>
              </a:rPr>
              <a:t>AlertMedia</a:t>
            </a:r>
            <a:r>
              <a:rPr lang="en-US" sz="900" dirty="0">
                <a:latin typeface="Calibri" panose="020F0502020204030204" pitchFamily="34" charset="0"/>
                <a:ea typeface="Calibri" panose="020F0502020204030204" pitchFamily="34" charset="0"/>
                <a:cs typeface="Times New Roman" panose="02020603050405020304" pitchFamily="18" charset="0"/>
              </a:rPr>
              <a:t> Crisis Communication System allows the Incident Management Team to quickly and easily communicate with all Chertsey based staff using multiple channels before, during and after an incident. During these notifications, you may receive a combination of email, telephone and SMS text on both your work and personal devices. The system is secure and your personal information is private and will not be shared. </a:t>
            </a:r>
          </a:p>
          <a:p>
            <a:pPr>
              <a:lnSpc>
                <a:spcPct val="115000"/>
              </a:lnSpc>
              <a:spcAft>
                <a:spcPts val="1000"/>
              </a:spcAft>
            </a:pPr>
            <a:r>
              <a:rPr lang="en-US" sz="900" b="1" dirty="0">
                <a:latin typeface="Calibri" panose="020F0502020204030204" pitchFamily="34" charset="0"/>
                <a:ea typeface="Calibri" panose="020F0502020204030204" pitchFamily="34" charset="0"/>
                <a:cs typeface="Times New Roman" panose="02020603050405020304" pitchFamily="18" charset="0"/>
              </a:rPr>
              <a:t>What can you expect when the Crisis Communication System is activated?</a:t>
            </a:r>
            <a:br>
              <a:rPr lang="en-US" sz="900" dirty="0">
                <a:latin typeface="Calibri" panose="020F0502020204030204" pitchFamily="34" charset="0"/>
                <a:ea typeface="Calibri" panose="020F0502020204030204" pitchFamily="34" charset="0"/>
                <a:cs typeface="Times New Roman" panose="02020603050405020304" pitchFamily="18" charset="0"/>
              </a:rPr>
            </a:br>
            <a:r>
              <a:rPr lang="en-US" sz="900" dirty="0">
                <a:latin typeface="Calibri" panose="020F0502020204030204" pitchFamily="34" charset="0"/>
                <a:ea typeface="Calibri" panose="020F0502020204030204" pitchFamily="34" charset="0"/>
                <a:cs typeface="Times New Roman" panose="02020603050405020304" pitchFamily="18" charset="0"/>
              </a:rPr>
              <a:t>You will receive messages to the phone numbers and e-mail accounts that are registered with </a:t>
            </a:r>
            <a:r>
              <a:rPr lang="en-US" sz="900" dirty="0">
                <a:latin typeface="Calibri" panose="020F0502020204030204" pitchFamily="34" charset="0"/>
                <a:cs typeface="Times New Roman" panose="02020603050405020304" pitchFamily="18" charset="0"/>
              </a:rPr>
              <a:t>Compass</a:t>
            </a:r>
            <a:r>
              <a:rPr lang="en-US" sz="900" dirty="0">
                <a:latin typeface="Calibri" panose="020F0502020204030204" pitchFamily="34" charset="0"/>
                <a:ea typeface="Calibri" panose="020F0502020204030204" pitchFamily="34" charset="0"/>
                <a:cs typeface="Times New Roman" panose="02020603050405020304" pitchFamily="18" charset="0"/>
              </a:rPr>
              <a:t> SAP.  The message will provide you with details of the Incident.  The crisis notification will be sent to each of your phones/e-mails </a:t>
            </a:r>
            <a:r>
              <a:rPr lang="en-US" sz="900" b="1" dirty="0">
                <a:latin typeface="Calibri" panose="020F0502020204030204" pitchFamily="34" charset="0"/>
                <a:ea typeface="Calibri" panose="020F0502020204030204" pitchFamily="34" charset="0"/>
                <a:cs typeface="Times New Roman" panose="02020603050405020304" pitchFamily="18" charset="0"/>
              </a:rPr>
              <a:t>until you confirm receipt.</a:t>
            </a: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900" dirty="0">
                <a:latin typeface="Calibri" panose="020F0502020204030204" pitchFamily="34" charset="0"/>
                <a:ea typeface="Calibri" panose="020F0502020204030204" pitchFamily="34" charset="0"/>
                <a:cs typeface="Times New Roman" panose="02020603050405020304" pitchFamily="18" charset="0"/>
              </a:rPr>
              <a:t>All messages will be titled:</a:t>
            </a:r>
            <a:r>
              <a:rPr lang="en-GB" sz="900" dirty="0">
                <a:latin typeface="Calibri" panose="020F0502020204030204" pitchFamily="34" charset="0"/>
                <a:ea typeface="Calibri" panose="020F0502020204030204" pitchFamily="34" charset="0"/>
                <a:cs typeface="Times New Roman" panose="02020603050405020304" pitchFamily="18" charset="0"/>
              </a:rPr>
              <a:t> </a:t>
            </a:r>
            <a:r>
              <a:rPr lang="en-US" sz="900" b="1" dirty="0">
                <a:latin typeface="Calibri" panose="020F0502020204030204" pitchFamily="34" charset="0"/>
                <a:ea typeface="Calibri" panose="020F0502020204030204" pitchFamily="34" charset="0"/>
                <a:cs typeface="Times New Roman" panose="02020603050405020304" pitchFamily="18" charset="0"/>
              </a:rPr>
              <a:t>Compass Group Critical Communication</a:t>
            </a: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900" b="1" dirty="0">
                <a:latin typeface="Calibri" panose="020F0502020204030204" pitchFamily="34" charset="0"/>
                <a:ea typeface="Calibri" panose="020F0502020204030204" pitchFamily="34" charset="0"/>
                <a:cs typeface="Times New Roman" panose="02020603050405020304" pitchFamily="18" charset="0"/>
              </a:rPr>
              <a:t>Responding to a message</a:t>
            </a: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900" b="1" dirty="0">
                <a:latin typeface="Calibri" panose="020F0502020204030204" pitchFamily="34" charset="0"/>
                <a:ea typeface="Calibri" panose="020F0502020204030204" pitchFamily="34" charset="0"/>
                <a:cs typeface="Times New Roman" panose="02020603050405020304" pitchFamily="18" charset="0"/>
              </a:rPr>
              <a:t>Email</a:t>
            </a:r>
            <a:r>
              <a:rPr lang="en-US" sz="900" dirty="0">
                <a:latin typeface="Calibri" panose="020F0502020204030204" pitchFamily="34" charset="0"/>
                <a:ea typeface="Calibri" panose="020F0502020204030204" pitchFamily="34" charset="0"/>
                <a:cs typeface="Times New Roman" panose="02020603050405020304" pitchFamily="18" charset="0"/>
              </a:rPr>
              <a:t>: This will show as coming from Compass UK &amp; Ireland, with the heading Important Message from Compass UK &amp; Ireland.  Click the link in the body of the email to acknowledge receipt.</a:t>
            </a: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900" b="1" dirty="0">
                <a:latin typeface="Calibri" panose="020F0502020204030204" pitchFamily="34" charset="0"/>
                <a:ea typeface="Calibri" panose="020F0502020204030204" pitchFamily="34" charset="0"/>
                <a:cs typeface="Times New Roman" panose="02020603050405020304" pitchFamily="18" charset="0"/>
              </a:rPr>
              <a:t>Voice and SMS</a:t>
            </a:r>
            <a:r>
              <a:rPr lang="en-US" sz="900" dirty="0">
                <a:latin typeface="Calibri" panose="020F0502020204030204" pitchFamily="34" charset="0"/>
                <a:ea typeface="Calibri" panose="020F0502020204030204" pitchFamily="34" charset="0"/>
                <a:cs typeface="Times New Roman" panose="02020603050405020304" pitchFamily="18" charset="0"/>
              </a:rPr>
              <a:t>: These will come from either:</a:t>
            </a:r>
          </a:p>
          <a:p>
            <a:pPr>
              <a:lnSpc>
                <a:spcPct val="115000"/>
              </a:lnSpc>
            </a:pPr>
            <a:r>
              <a:rPr lang="en-US" sz="900" dirty="0">
                <a:latin typeface="Calibri" panose="020F0502020204030204" pitchFamily="34" charset="0"/>
                <a:cs typeface="Times New Roman" panose="02020603050405020304" pitchFamily="18" charset="0"/>
              </a:rPr>
              <a:t>07723464355            ) It is advised that you add these 07723487526            ) numbers to your contacts list.</a:t>
            </a:r>
            <a:endParaRPr lang="en-GB" sz="900" dirty="0">
              <a:latin typeface="Calibri" panose="020F0502020204030204" pitchFamily="34" charset="0"/>
              <a:cs typeface="Times New Roman" panose="02020603050405020304" pitchFamily="18" charset="0"/>
            </a:endParaRPr>
          </a:p>
          <a:p>
            <a:pPr>
              <a:lnSpc>
                <a:spcPct val="115000"/>
              </a:lnSpc>
              <a:spcAft>
                <a:spcPts val="0"/>
              </a:spcAft>
            </a:pPr>
            <a:r>
              <a:rPr lang="en-US" sz="900" dirty="0">
                <a:latin typeface="Calibri" panose="020F0502020204030204" pitchFamily="34" charset="0"/>
                <a:ea typeface="Calibri" panose="020F0502020204030204" pitchFamily="34" charset="0"/>
                <a:cs typeface="Times New Roman" panose="02020603050405020304" pitchFamily="18" charset="0"/>
              </a:rPr>
              <a:t>Reply as direct to confirm receipt. </a:t>
            </a:r>
          </a:p>
          <a:p>
            <a:pPr>
              <a:lnSpc>
                <a:spcPct val="115000"/>
              </a:lnSpc>
              <a:spcAft>
                <a:spcPts val="0"/>
              </a:spcAft>
            </a:pPr>
            <a:endParaRPr lang="en-US" sz="9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9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It is essential that we have your correct contact information, including your work and personal mobile phone numbers as well as your work and personal email address. (If in doubt s</a:t>
            </a:r>
            <a:r>
              <a:rPr lang="en-GB" sz="900" b="1" dirty="0">
                <a:solidFill>
                  <a:srgbClr val="C00000"/>
                </a:solidFill>
                <a:latin typeface="Calibri" panose="020F0502020204030204" pitchFamily="34" charset="0"/>
              </a:rPr>
              <a:t>peak to your line Manager who will be able to check this data on the HR portal and amend, if necessary, by clicking on the ‘Manage employees’ tab)</a:t>
            </a:r>
            <a:r>
              <a:rPr lang="en-US" sz="9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endParaRPr lang="en-GB" sz="9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2"/>
          <p:cNvSpPr>
            <a:spLocks noChangeArrowheads="1"/>
          </p:cNvSpPr>
          <p:nvPr/>
        </p:nvSpPr>
        <p:spPr bwMode="auto">
          <a:xfrm>
            <a:off x="0" y="0"/>
            <a:ext cx="1005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1" name="Rectangle 3"/>
          <p:cNvSpPr>
            <a:spLocks noChangeArrowheads="1"/>
          </p:cNvSpPr>
          <p:nvPr/>
        </p:nvSpPr>
        <p:spPr bwMode="auto">
          <a:xfrm>
            <a:off x="0" y="3962400"/>
            <a:ext cx="1005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4" name="TextBox 23"/>
          <p:cNvSpPr txBox="1"/>
          <p:nvPr/>
        </p:nvSpPr>
        <p:spPr>
          <a:xfrm>
            <a:off x="4040155" y="6869668"/>
            <a:ext cx="2416628" cy="307777"/>
          </a:xfrm>
          <a:prstGeom prst="rect">
            <a:avLst/>
          </a:prstGeom>
          <a:noFill/>
        </p:spPr>
        <p:txBody>
          <a:bodyPr wrap="square" rtlCol="0">
            <a:spAutoFit/>
          </a:bodyPr>
          <a:lstStyle/>
          <a:p>
            <a:r>
              <a:rPr lang="en-GB" sz="1400" b="1" dirty="0">
                <a:solidFill>
                  <a:schemeClr val="bg1"/>
                </a:solidFill>
                <a:latin typeface="Calibri" panose="020F0502020204030204" pitchFamily="34" charset="0"/>
              </a:rPr>
              <a:t>www.alertmedia.com</a:t>
            </a:r>
          </a:p>
        </p:txBody>
      </p:sp>
      <p:sp>
        <p:nvSpPr>
          <p:cNvPr id="25" name="TextBox 24"/>
          <p:cNvSpPr txBox="1"/>
          <p:nvPr/>
        </p:nvSpPr>
        <p:spPr>
          <a:xfrm>
            <a:off x="765110" y="401216"/>
            <a:ext cx="1758074" cy="553998"/>
          </a:xfrm>
          <a:prstGeom prst="rect">
            <a:avLst/>
          </a:prstGeom>
          <a:noFill/>
        </p:spPr>
        <p:txBody>
          <a:bodyPr wrap="square" rtlCol="0">
            <a:spAutoFit/>
          </a:bodyPr>
          <a:lstStyle/>
          <a:p>
            <a:r>
              <a:rPr lang="en-US" sz="1200" b="1" dirty="0">
                <a:solidFill>
                  <a:schemeClr val="bg1"/>
                </a:solidFill>
                <a:latin typeface="Calibri" panose="020F0502020204030204" pitchFamily="34" charset="0"/>
              </a:rPr>
              <a:t>Compass Crisis Line</a:t>
            </a:r>
          </a:p>
          <a:p>
            <a:endParaRPr lang="en-GB" dirty="0">
              <a:solidFill>
                <a:schemeClr val="bg1"/>
              </a:solidFill>
            </a:endParaRPr>
          </a:p>
        </p:txBody>
      </p:sp>
      <p:sp>
        <p:nvSpPr>
          <p:cNvPr id="26" name="TextBox 25"/>
          <p:cNvSpPr txBox="1"/>
          <p:nvPr/>
        </p:nvSpPr>
        <p:spPr>
          <a:xfrm>
            <a:off x="3965510" y="401217"/>
            <a:ext cx="2491273" cy="292259"/>
          </a:xfrm>
          <a:prstGeom prst="rect">
            <a:avLst/>
          </a:prstGeom>
          <a:noFill/>
        </p:spPr>
        <p:txBody>
          <a:bodyPr wrap="square" rtlCol="0">
            <a:spAutoFit/>
          </a:bodyPr>
          <a:lstStyle/>
          <a:p>
            <a:pPr>
              <a:lnSpc>
                <a:spcPct val="115000"/>
              </a:lnSpc>
              <a:spcAft>
                <a:spcPts val="1000"/>
              </a:spcAft>
            </a:pPr>
            <a:r>
              <a:rPr lang="en-GB" sz="1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Crisis Communication System</a:t>
            </a:r>
          </a:p>
        </p:txBody>
      </p:sp>
      <p:sp>
        <p:nvSpPr>
          <p:cNvPr id="4" name="TextBox 3"/>
          <p:cNvSpPr txBox="1"/>
          <p:nvPr/>
        </p:nvSpPr>
        <p:spPr>
          <a:xfrm>
            <a:off x="7417837" y="6869668"/>
            <a:ext cx="1922106" cy="307777"/>
          </a:xfrm>
          <a:prstGeom prst="rect">
            <a:avLst/>
          </a:prstGeom>
          <a:noFill/>
        </p:spPr>
        <p:txBody>
          <a:bodyPr wrap="square" rtlCol="0">
            <a:spAutoFit/>
          </a:bodyPr>
          <a:lstStyle/>
          <a:p>
            <a:pPr algn="ctr"/>
            <a:r>
              <a:rPr lang="en-GB" sz="1400" b="1" dirty="0">
                <a:solidFill>
                  <a:schemeClr val="bg1"/>
                </a:solidFill>
                <a:latin typeface="Calibri" panose="020F0502020204030204" pitchFamily="34" charset="0"/>
              </a:rPr>
              <a:t>Colleague Guide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1995" y="693476"/>
            <a:ext cx="1214237" cy="1158671"/>
          </a:xfrm>
          <a:prstGeom prst="rect">
            <a:avLst/>
          </a:prstGeom>
        </p:spPr>
      </p:pic>
      <p:sp>
        <p:nvSpPr>
          <p:cNvPr id="8" name="TextBox 7"/>
          <p:cNvSpPr txBox="1"/>
          <p:nvPr/>
        </p:nvSpPr>
        <p:spPr>
          <a:xfrm rot="10800000" flipV="1">
            <a:off x="7320864" y="2078701"/>
            <a:ext cx="2270808" cy="584775"/>
          </a:xfrm>
          <a:prstGeom prst="rect">
            <a:avLst/>
          </a:prstGeom>
          <a:noFill/>
        </p:spPr>
        <p:txBody>
          <a:bodyPr wrap="square" rtlCol="0">
            <a:spAutoFit/>
          </a:bodyPr>
          <a:lstStyle/>
          <a:p>
            <a:pPr algn="ctr"/>
            <a:r>
              <a:rPr lang="en-GB" sz="1600" b="1" dirty="0">
                <a:latin typeface="Calibri" panose="020F0502020204030204" pitchFamily="34" charset="0"/>
              </a:rPr>
              <a:t>Chertsey Business Continuity Plan</a:t>
            </a:r>
          </a:p>
        </p:txBody>
      </p:sp>
      <p:sp>
        <p:nvSpPr>
          <p:cNvPr id="2" name="TextBox 1">
            <a:extLst>
              <a:ext uri="{FF2B5EF4-FFF2-40B4-BE49-F238E27FC236}">
                <a16:creationId xmlns:a16="http://schemas.microsoft.com/office/drawing/2014/main" id="{571B4020-89D0-4F80-B92E-B82D79BBFBF2}"/>
              </a:ext>
            </a:extLst>
          </p:cNvPr>
          <p:cNvSpPr txBox="1"/>
          <p:nvPr/>
        </p:nvSpPr>
        <p:spPr>
          <a:xfrm>
            <a:off x="417905" y="556780"/>
            <a:ext cx="2247088" cy="2893100"/>
          </a:xfrm>
          <a:prstGeom prst="rect">
            <a:avLst/>
          </a:prstGeom>
          <a:noFill/>
        </p:spPr>
        <p:txBody>
          <a:bodyPr wrap="square" rtlCol="0">
            <a:spAutoFit/>
          </a:bodyPr>
          <a:lstStyle/>
          <a:p>
            <a:endParaRPr lang="en-GB" sz="900" dirty="0">
              <a:latin typeface="Calibri" panose="020F0502020204030204" pitchFamily="34" charset="0"/>
            </a:endParaRPr>
          </a:p>
          <a:p>
            <a:r>
              <a:rPr lang="en-GB" sz="900" dirty="0">
                <a:latin typeface="Calibri" panose="020F0502020204030204" pitchFamily="34" charset="0"/>
              </a:rPr>
              <a:t>Call the Compass Crisis Line (our free phone 24/7 number) to alert the Incident Management Team to any of the following incidents which may affect our operations at Chertsey.</a:t>
            </a:r>
          </a:p>
          <a:p>
            <a:endParaRPr lang="en-GB" sz="900" dirty="0">
              <a:latin typeface="Calibri" panose="020F0502020204030204" pitchFamily="34" charset="0"/>
            </a:endParaRPr>
          </a:p>
          <a:p>
            <a:pPr marL="171450" indent="-171450">
              <a:buFont typeface="Arial" panose="020B0604020202020204" pitchFamily="34" charset="0"/>
              <a:buChar char="•"/>
            </a:pPr>
            <a:r>
              <a:rPr lang="en-GB" sz="900" dirty="0">
                <a:latin typeface="Calibri" panose="020F0502020204030204" pitchFamily="34" charset="0"/>
              </a:rPr>
              <a:t>Extreme weather e.g. snow/high winds</a:t>
            </a:r>
          </a:p>
          <a:p>
            <a:pPr marL="171450" indent="-171450">
              <a:buFont typeface="Arial" panose="020B0604020202020204" pitchFamily="34" charset="0"/>
              <a:buChar char="•"/>
            </a:pPr>
            <a:r>
              <a:rPr lang="en-GB" sz="900" dirty="0">
                <a:latin typeface="Calibri" panose="020F0502020204030204" pitchFamily="34" charset="0"/>
              </a:rPr>
              <a:t>Evacuation</a:t>
            </a:r>
          </a:p>
          <a:p>
            <a:pPr marL="171450" indent="-171450">
              <a:buFont typeface="Arial" panose="020B0604020202020204" pitchFamily="34" charset="0"/>
              <a:buChar char="•"/>
            </a:pPr>
            <a:r>
              <a:rPr lang="en-GB" sz="900" dirty="0">
                <a:latin typeface="Calibri" panose="020F0502020204030204" pitchFamily="34" charset="0"/>
              </a:rPr>
              <a:t>Power failure</a:t>
            </a:r>
          </a:p>
          <a:p>
            <a:pPr marL="171450" indent="-171450">
              <a:buFont typeface="Arial" panose="020B0604020202020204" pitchFamily="34" charset="0"/>
              <a:buChar char="•"/>
            </a:pPr>
            <a:r>
              <a:rPr lang="en-GB" sz="900" dirty="0">
                <a:latin typeface="Calibri" panose="020F0502020204030204" pitchFamily="34" charset="0"/>
              </a:rPr>
              <a:t>Fire</a:t>
            </a:r>
          </a:p>
          <a:p>
            <a:pPr marL="171450" indent="-171450">
              <a:buFont typeface="Arial" panose="020B0604020202020204" pitchFamily="34" charset="0"/>
              <a:buChar char="•"/>
            </a:pPr>
            <a:r>
              <a:rPr lang="en-GB" sz="900" dirty="0">
                <a:latin typeface="Calibri" panose="020F0502020204030204" pitchFamily="34" charset="0"/>
              </a:rPr>
              <a:t>Gas Leak </a:t>
            </a:r>
          </a:p>
          <a:p>
            <a:pPr marL="171450" indent="-171450">
              <a:buFont typeface="Arial" panose="020B0604020202020204" pitchFamily="34" charset="0"/>
              <a:buChar char="•"/>
            </a:pPr>
            <a:r>
              <a:rPr lang="en-GB" sz="900" dirty="0">
                <a:latin typeface="Calibri" panose="020F0502020204030204" pitchFamily="34" charset="0"/>
              </a:rPr>
              <a:t>Flood</a:t>
            </a:r>
          </a:p>
          <a:p>
            <a:pPr marL="171450" indent="-171450">
              <a:buFont typeface="Arial" panose="020B0604020202020204" pitchFamily="34" charset="0"/>
              <a:buChar char="•"/>
            </a:pPr>
            <a:r>
              <a:rPr lang="en-GB" sz="900" dirty="0">
                <a:latin typeface="Calibri" panose="020F0502020204030204" pitchFamily="34" charset="0"/>
              </a:rPr>
              <a:t>Structural Damage </a:t>
            </a:r>
          </a:p>
          <a:p>
            <a:pPr marL="171450" indent="-171450">
              <a:buFont typeface="Arial" panose="020B0604020202020204" pitchFamily="34" charset="0"/>
              <a:buChar char="•"/>
            </a:pPr>
            <a:r>
              <a:rPr lang="en-GB" sz="900" dirty="0">
                <a:latin typeface="Calibri" panose="020F0502020204030204" pitchFamily="34" charset="0"/>
              </a:rPr>
              <a:t>Failure of key building systems</a:t>
            </a:r>
          </a:p>
          <a:p>
            <a:pPr marL="171450" indent="-171450">
              <a:buFont typeface="Arial" panose="020B0604020202020204" pitchFamily="34" charset="0"/>
              <a:buChar char="•"/>
            </a:pPr>
            <a:r>
              <a:rPr lang="en-GB" sz="900" dirty="0">
                <a:latin typeface="Calibri" panose="020F0502020204030204" pitchFamily="34" charset="0"/>
              </a:rPr>
              <a:t>Serious injury</a:t>
            </a:r>
          </a:p>
          <a:p>
            <a:pPr marL="171450" indent="-171450">
              <a:buFont typeface="Arial" panose="020B0604020202020204" pitchFamily="34" charset="0"/>
              <a:buChar char="•"/>
            </a:pPr>
            <a:r>
              <a:rPr lang="en-GB" sz="900" dirty="0">
                <a:latin typeface="Calibri" panose="020F0502020204030204" pitchFamily="34" charset="0"/>
              </a:rPr>
              <a:t>Security Incident</a:t>
            </a:r>
          </a:p>
          <a:p>
            <a:endParaRPr lang="en-GB" sz="900" dirty="0">
              <a:latin typeface="Calibri" panose="020F0502020204030204" pitchFamily="34" charset="0"/>
            </a:endParaRPr>
          </a:p>
          <a:p>
            <a:endParaRPr lang="en-GB" sz="900" dirty="0">
              <a:latin typeface="Calibri" panose="020F0502020204030204" pitchFamily="34" charset="0"/>
            </a:endParaRPr>
          </a:p>
          <a:p>
            <a:r>
              <a:rPr lang="en-GB" sz="1100" dirty="0">
                <a:solidFill>
                  <a:schemeClr val="bg1"/>
                </a:solidFill>
                <a:latin typeface="Century Gothic" charset="0"/>
              </a:rPr>
              <a:t>to you</a:t>
            </a:r>
            <a:endParaRPr lang="en-GB" sz="1100" dirty="0"/>
          </a:p>
        </p:txBody>
      </p:sp>
      <p:pic>
        <p:nvPicPr>
          <p:cNvPr id="10" name="Picture 9">
            <a:extLst>
              <a:ext uri="{FF2B5EF4-FFF2-40B4-BE49-F238E27FC236}">
                <a16:creationId xmlns:a16="http://schemas.microsoft.com/office/drawing/2014/main" id="{51E1A38F-F86A-4F28-8504-2766F863A1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905" y="3069084"/>
            <a:ext cx="2310301" cy="1272545"/>
          </a:xfrm>
          <a:prstGeom prst="rect">
            <a:avLst/>
          </a:prstGeom>
        </p:spPr>
      </p:pic>
      <p:sp>
        <p:nvSpPr>
          <p:cNvPr id="17" name="TextBox 16">
            <a:extLst>
              <a:ext uri="{FF2B5EF4-FFF2-40B4-BE49-F238E27FC236}">
                <a16:creationId xmlns:a16="http://schemas.microsoft.com/office/drawing/2014/main" id="{681A968B-4DD5-4BD3-9162-761A81932038}"/>
              </a:ext>
            </a:extLst>
          </p:cNvPr>
          <p:cNvSpPr txBox="1"/>
          <p:nvPr/>
        </p:nvSpPr>
        <p:spPr>
          <a:xfrm>
            <a:off x="836579" y="6945548"/>
            <a:ext cx="1867710" cy="553998"/>
          </a:xfrm>
          <a:prstGeom prst="rect">
            <a:avLst/>
          </a:prstGeom>
          <a:noFill/>
        </p:spPr>
        <p:txBody>
          <a:bodyPr wrap="square" rtlCol="0">
            <a:spAutoFit/>
          </a:bodyPr>
          <a:lstStyle/>
          <a:p>
            <a:r>
              <a:rPr lang="en-US" sz="1200" b="1" dirty="0">
                <a:solidFill>
                  <a:schemeClr val="bg1"/>
                </a:solidFill>
                <a:latin typeface="Calibri" panose="020F0502020204030204" pitchFamily="34" charset="0"/>
              </a:rPr>
              <a:t>Compass Crisis Line</a:t>
            </a:r>
          </a:p>
          <a:p>
            <a:endParaRPr lang="en-GB" dirty="0">
              <a:solidFill>
                <a:schemeClr val="bg1"/>
              </a:solidFill>
            </a:endParaRPr>
          </a:p>
        </p:txBody>
      </p:sp>
      <p:pic>
        <p:nvPicPr>
          <p:cNvPr id="16" name="Picture Placeholder 15" descr="A large brick building&#10;&#10;Description automatically generated">
            <a:extLst>
              <a:ext uri="{FF2B5EF4-FFF2-40B4-BE49-F238E27FC236}">
                <a16:creationId xmlns:a16="http://schemas.microsoft.com/office/drawing/2014/main" id="{74538B48-E810-4409-871F-7CB4BF807586}"/>
              </a:ext>
            </a:extLst>
          </p:cNvPr>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l="35511" r="35511"/>
          <a:stretch>
            <a:fillRect/>
          </a:stretch>
        </p:blipFill>
        <p:spPr>
          <a:xfrm>
            <a:off x="7141465" y="2772352"/>
            <a:ext cx="2450592" cy="4039928"/>
          </a:xfrm>
        </p:spPr>
      </p:pic>
      <p:pic>
        <p:nvPicPr>
          <p:cNvPr id="6" name="Picture 5">
            <a:extLst>
              <a:ext uri="{FF2B5EF4-FFF2-40B4-BE49-F238E27FC236}">
                <a16:creationId xmlns:a16="http://schemas.microsoft.com/office/drawing/2014/main" id="{F8A1A93A-89F3-44A6-903D-420F8A49844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66761" y="1066932"/>
            <a:ext cx="1214237" cy="411757"/>
          </a:xfrm>
          <a:prstGeom prst="rect">
            <a:avLst/>
          </a:prstGeom>
        </p:spPr>
      </p:pic>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573932" y="401216"/>
            <a:ext cx="2333860" cy="231082"/>
          </a:xfrm>
        </p:spPr>
        <p:txBody>
          <a:bodyPr/>
          <a:lstStyle/>
          <a:p>
            <a:r>
              <a:rPr lang="en-US" sz="1200" b="1" dirty="0">
                <a:solidFill>
                  <a:schemeClr val="bg1"/>
                </a:solidFill>
              </a:rPr>
              <a:t>     </a:t>
            </a:r>
            <a:r>
              <a:rPr lang="en-US" sz="1200" b="1" dirty="0">
                <a:solidFill>
                  <a:schemeClr val="bg1"/>
                </a:solidFill>
                <a:latin typeface="Calibri" panose="020F0502020204030204" pitchFamily="34" charset="0"/>
              </a:rPr>
              <a:t>Business Continuity Plan</a:t>
            </a:r>
          </a:p>
        </p:txBody>
      </p:sp>
      <p:sp>
        <p:nvSpPr>
          <p:cNvPr id="28" name="Text Placeholder 27"/>
          <p:cNvSpPr>
            <a:spLocks noGrp="1"/>
          </p:cNvSpPr>
          <p:nvPr>
            <p:ph type="body" sz="quarter" idx="21"/>
          </p:nvPr>
        </p:nvSpPr>
        <p:spPr>
          <a:xfrm>
            <a:off x="3849625" y="298579"/>
            <a:ext cx="2327240" cy="4186033"/>
          </a:xfrm>
        </p:spPr>
        <p:txBody>
          <a:bodyPr/>
          <a:lstStyle/>
          <a:p>
            <a:endParaRPr lang="en-US" sz="900" dirty="0"/>
          </a:p>
          <a:p>
            <a:pPr marL="285750" indent="-285750">
              <a:buFont typeface="Arial" panose="020B0604020202020204" pitchFamily="34" charset="0"/>
              <a:buChar char="•"/>
            </a:pPr>
            <a:r>
              <a:rPr lang="en-US" sz="900" dirty="0">
                <a:latin typeface="Calibri" panose="020F0502020204030204" pitchFamily="34" charset="0"/>
              </a:rPr>
              <a:t>Keep your key personal belongings with you. (Money, cards, house and car keys) This will help you get home if you are evacuated.</a:t>
            </a:r>
          </a:p>
          <a:p>
            <a:pPr marL="285750" indent="-285750">
              <a:buFont typeface="Arial" panose="020B0604020202020204" pitchFamily="34" charset="0"/>
              <a:buChar char="•"/>
            </a:pPr>
            <a:r>
              <a:rPr lang="en-US" sz="900" dirty="0">
                <a:latin typeface="Calibri" panose="020F0502020204030204" pitchFamily="34" charset="0"/>
              </a:rPr>
              <a:t>Take your laptop home at night, so you can work remotely if required.</a:t>
            </a:r>
          </a:p>
          <a:p>
            <a:pPr marL="285750" indent="-285750">
              <a:buFont typeface="Arial" panose="020B0604020202020204" pitchFamily="34" charset="0"/>
              <a:buChar char="•"/>
            </a:pPr>
            <a:r>
              <a:rPr lang="en-US" sz="900" dirty="0">
                <a:latin typeface="Calibri" panose="020F0502020204030204" pitchFamily="34" charset="0"/>
              </a:rPr>
              <a:t>If you receive external calls to a landline, install an Avaya Soft Phone on your  laptop. This will allow you to make and receive voice over internet (VoIP) calls via your laptop. </a:t>
            </a:r>
          </a:p>
          <a:p>
            <a:pPr marL="285750" indent="-285750">
              <a:buFont typeface="Arial" panose="020B0604020202020204" pitchFamily="34" charset="0"/>
              <a:buChar char="•"/>
            </a:pPr>
            <a:r>
              <a:rPr lang="en-US" sz="900" dirty="0">
                <a:latin typeface="Calibri" panose="020F0502020204030204" pitchFamily="34" charset="0"/>
              </a:rPr>
              <a:t>Ensure your contact details are up to-date. (See Crisis Communication Section) </a:t>
            </a:r>
          </a:p>
          <a:p>
            <a:pPr marL="285750" indent="-285750">
              <a:buFont typeface="Arial" panose="020B0604020202020204" pitchFamily="34" charset="0"/>
              <a:buChar char="•"/>
            </a:pPr>
            <a:r>
              <a:rPr lang="en-US" sz="900" dirty="0">
                <a:latin typeface="Calibri" panose="020F0502020204030204" pitchFamily="34" charset="0"/>
              </a:rPr>
              <a:t>Test the logistics and connectivity of  working remotely.</a:t>
            </a:r>
          </a:p>
        </p:txBody>
      </p:sp>
      <p:sp>
        <p:nvSpPr>
          <p:cNvPr id="42" name="Text Placeholder 41"/>
          <p:cNvSpPr>
            <a:spLocks noGrp="1"/>
          </p:cNvSpPr>
          <p:nvPr>
            <p:ph type="body" sz="quarter" idx="31"/>
          </p:nvPr>
        </p:nvSpPr>
        <p:spPr>
          <a:xfrm>
            <a:off x="457200" y="3356043"/>
            <a:ext cx="2450592" cy="3422308"/>
          </a:xfrm>
        </p:spPr>
        <p:txBody>
          <a:bodyPr/>
          <a:lstStyle/>
          <a:p>
            <a:pPr marL="0" indent="0">
              <a:buNone/>
            </a:pPr>
            <a:r>
              <a:rPr lang="en-US" dirty="0">
                <a:latin typeface="Calibri" panose="020F0502020204030204" pitchFamily="34" charset="0"/>
              </a:rPr>
              <a:t>The Business Continuity Plan is designed to respond to any significant incident that interrupts our business operations at Chertsey.</a:t>
            </a:r>
            <a:endParaRPr lang="en-GB" dirty="0">
              <a:latin typeface="Calibri" panose="020F0502020204030204" pitchFamily="34" charset="0"/>
            </a:endParaRPr>
          </a:p>
          <a:p>
            <a:pPr marL="0" lvl="0" indent="0">
              <a:buNone/>
            </a:pPr>
            <a:r>
              <a:rPr lang="en-US" sz="1200" b="1" dirty="0">
                <a:solidFill>
                  <a:schemeClr val="accent1"/>
                </a:solidFill>
                <a:latin typeface="Calibri" panose="020F0502020204030204" pitchFamily="34" charset="0"/>
              </a:rPr>
              <a:t>Incident Management Team (IMT)</a:t>
            </a:r>
          </a:p>
          <a:p>
            <a:pPr marL="0" lvl="0" indent="0">
              <a:buNone/>
            </a:pPr>
            <a:r>
              <a:rPr lang="en-US" dirty="0">
                <a:latin typeface="Calibri" panose="020F0502020204030204" pitchFamily="34" charset="0"/>
              </a:rPr>
              <a:t>The Incident Management Team is made up of senior staff  based at Chertsey and the central Compass Crisis Management Team.</a:t>
            </a:r>
            <a:endParaRPr lang="en-US" sz="1200" b="1" dirty="0">
              <a:solidFill>
                <a:schemeClr val="accent1"/>
              </a:solidFill>
              <a:latin typeface="Calibri" panose="020F0502020204030204" pitchFamily="34" charset="0"/>
            </a:endParaRPr>
          </a:p>
          <a:p>
            <a:pPr marL="0" lvl="0" indent="0">
              <a:buNone/>
            </a:pPr>
            <a:r>
              <a:rPr lang="en-US" sz="1200" b="1" dirty="0">
                <a:solidFill>
                  <a:schemeClr val="accent1"/>
                </a:solidFill>
                <a:latin typeface="Calibri" panose="020F0502020204030204" pitchFamily="34" charset="0"/>
              </a:rPr>
              <a:t>IMT enquires</a:t>
            </a:r>
          </a:p>
          <a:p>
            <a:pPr marL="0" lvl="0" indent="0">
              <a:buNone/>
            </a:pPr>
            <a:r>
              <a:rPr lang="en-US" b="1" dirty="0">
                <a:latin typeface="Calibri" panose="020F0502020204030204" pitchFamily="34" charset="0"/>
              </a:rPr>
              <a:t>Nick Bracken (Business Continuity Manager)</a:t>
            </a:r>
          </a:p>
          <a:p>
            <a:pPr marL="0" lvl="0" indent="0">
              <a:buNone/>
            </a:pPr>
            <a:r>
              <a:rPr lang="en-US" b="1" dirty="0">
                <a:latin typeface="Calibri" panose="020F0502020204030204" pitchFamily="34" charset="0"/>
              </a:rPr>
              <a:t>0</a:t>
            </a:r>
            <a:r>
              <a:rPr lang="en-GB" b="1" dirty="0">
                <a:latin typeface="Calibri" panose="020F0502020204030204" pitchFamily="34" charset="0"/>
              </a:rPr>
              <a:t>7920 418755</a:t>
            </a:r>
            <a:endParaRPr lang="en-US" b="1" dirty="0">
              <a:latin typeface="Calibri" panose="020F0502020204030204" pitchFamily="34" charset="0"/>
            </a:endParaRPr>
          </a:p>
          <a:p>
            <a:pPr marL="0" lvl="0" indent="0">
              <a:buNone/>
            </a:pPr>
            <a:endParaRPr lang="en-GB" dirty="0"/>
          </a:p>
        </p:txBody>
      </p:sp>
      <p:pic>
        <p:nvPicPr>
          <p:cNvPr id="6" name="Picture Placeholder 5"/>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4344" r="14344"/>
          <a:stretch>
            <a:fillRect/>
          </a:stretch>
        </p:blipFill>
        <p:spPr>
          <a:xfrm>
            <a:off x="457200" y="867339"/>
            <a:ext cx="2450592" cy="2253663"/>
          </a:xfrm>
        </p:spPr>
      </p:pic>
      <p:pic>
        <p:nvPicPr>
          <p:cNvPr id="8" name="Picture Placeholder 7"/>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l="9405" r="9405"/>
          <a:stretch>
            <a:fillRect/>
          </a:stretch>
        </p:blipFill>
        <p:spPr/>
      </p:pic>
      <p:sp>
        <p:nvSpPr>
          <p:cNvPr id="9" name="TextBox 8"/>
          <p:cNvSpPr txBox="1"/>
          <p:nvPr/>
        </p:nvSpPr>
        <p:spPr>
          <a:xfrm>
            <a:off x="4226767" y="401216"/>
            <a:ext cx="2073449" cy="307777"/>
          </a:xfrm>
          <a:prstGeom prst="rect">
            <a:avLst/>
          </a:prstGeom>
          <a:noFill/>
        </p:spPr>
        <p:txBody>
          <a:bodyPr wrap="square" rtlCol="0">
            <a:spAutoFit/>
          </a:bodyPr>
          <a:lstStyle/>
          <a:p>
            <a:r>
              <a:rPr lang="en-GB" sz="1400" dirty="0">
                <a:solidFill>
                  <a:schemeClr val="accent1"/>
                </a:solidFill>
                <a:latin typeface="Calibri" panose="020F0502020204030204" pitchFamily="34" charset="0"/>
              </a:rPr>
              <a:t>What can you do?</a:t>
            </a:r>
          </a:p>
        </p:txBody>
      </p:sp>
      <p:sp>
        <p:nvSpPr>
          <p:cNvPr id="11" name="Text Placeholder 10"/>
          <p:cNvSpPr>
            <a:spLocks noGrp="1"/>
          </p:cNvSpPr>
          <p:nvPr>
            <p:ph type="body" sz="quarter" idx="33"/>
          </p:nvPr>
        </p:nvSpPr>
        <p:spPr>
          <a:xfrm>
            <a:off x="7235571" y="802434"/>
            <a:ext cx="2359152" cy="1530220"/>
          </a:xfrm>
        </p:spPr>
        <p:txBody>
          <a:bodyPr/>
          <a:lstStyle/>
          <a:p>
            <a:pPr lvl="0"/>
            <a:r>
              <a:rPr lang="en-US" dirty="0">
                <a:latin typeface="Calibri" panose="020F0502020204030204" pitchFamily="34" charset="0"/>
              </a:rPr>
              <a:t>Follow the normal fire evacuation system.</a:t>
            </a:r>
            <a:endParaRPr lang="en-GB" dirty="0">
              <a:latin typeface="Calibri" panose="020F0502020204030204" pitchFamily="34" charset="0"/>
            </a:endParaRPr>
          </a:p>
          <a:p>
            <a:pPr lvl="0"/>
            <a:endParaRPr lang="en-GB" dirty="0">
              <a:latin typeface="Calibri" panose="020F0502020204030204" pitchFamily="34" charset="0"/>
            </a:endParaRPr>
          </a:p>
          <a:p>
            <a:pPr lvl="0"/>
            <a:r>
              <a:rPr lang="en-US" dirty="0">
                <a:latin typeface="Calibri" panose="020F0502020204030204" pitchFamily="34" charset="0"/>
              </a:rPr>
              <a:t>Follow the Compass Group Critical Communication updates from The Incident Management Team.</a:t>
            </a:r>
            <a:endParaRPr lang="en-GB" dirty="0">
              <a:latin typeface="Calibri" panose="020F0502020204030204" pitchFamily="34" charset="0"/>
            </a:endParaRPr>
          </a:p>
          <a:p>
            <a:pPr marL="0" indent="0">
              <a:buNone/>
            </a:pPr>
            <a:r>
              <a:rPr lang="en-US" b="1" dirty="0">
                <a:latin typeface="Calibri" panose="020F0502020204030204" pitchFamily="34" charset="0"/>
              </a:rPr>
              <a:t> </a:t>
            </a:r>
            <a:endParaRPr lang="en-GB" dirty="0">
              <a:latin typeface="Calibri" panose="020F0502020204030204" pitchFamily="34" charset="0"/>
            </a:endParaRPr>
          </a:p>
          <a:p>
            <a:pPr lvl="0"/>
            <a:r>
              <a:rPr lang="en-US" dirty="0">
                <a:latin typeface="Calibri" panose="020F0502020204030204" pitchFamily="34" charset="0"/>
              </a:rPr>
              <a:t>In the event of an evacuation during office hours </a:t>
            </a:r>
            <a:r>
              <a:rPr lang="en-US" b="1" dirty="0">
                <a:latin typeface="Calibri" panose="020F0502020204030204" pitchFamily="34" charset="0"/>
              </a:rPr>
              <a:t>take your laptop with you, </a:t>
            </a:r>
            <a:r>
              <a:rPr lang="en-US" dirty="0">
                <a:latin typeface="Calibri" panose="020F0502020204030204" pitchFamily="34" charset="0"/>
              </a:rPr>
              <a:t>providing it does not impede or delay your exit. Do not retrieve your lap top from another part of the building if you do not have it with you when the evacuation alarm activates.</a:t>
            </a:r>
            <a:endParaRPr lang="en-GB" dirty="0">
              <a:latin typeface="Calibri" panose="020F0502020204030204" pitchFamily="34" charset="0"/>
            </a:endParaRPr>
          </a:p>
          <a:p>
            <a:endParaRPr lang="en-GB" dirty="0">
              <a:latin typeface="Calibri" panose="020F0502020204030204" pitchFamily="34" charset="0"/>
            </a:endParaRPr>
          </a:p>
          <a:p>
            <a:pPr lvl="0"/>
            <a:r>
              <a:rPr lang="en-US" dirty="0">
                <a:latin typeface="Calibri" panose="020F0502020204030204" pitchFamily="34" charset="0"/>
              </a:rPr>
              <a:t>Report any Staff Welfare Issues to your line manager.                                                 </a:t>
            </a:r>
            <a:endParaRPr lang="en-GB" dirty="0">
              <a:latin typeface="Calibri" panose="020F0502020204030204" pitchFamily="34" charset="0"/>
            </a:endParaRPr>
          </a:p>
          <a:p>
            <a:endParaRPr lang="en-GB" dirty="0">
              <a:latin typeface="Calibri" panose="020F0502020204030204" pitchFamily="34" charset="0"/>
            </a:endParaRPr>
          </a:p>
          <a:p>
            <a:pPr lvl="0"/>
            <a:r>
              <a:rPr lang="en-US" dirty="0">
                <a:latin typeface="Calibri" panose="020F0502020204030204" pitchFamily="34" charset="0"/>
              </a:rPr>
              <a:t>Direct any Press or Media enquiries to the Compass Communications team on </a:t>
            </a:r>
            <a:r>
              <a:rPr lang="en-US" b="1" dirty="0">
                <a:latin typeface="Calibri" panose="020F0502020204030204" pitchFamily="34" charset="0"/>
              </a:rPr>
              <a:t>01895 554999</a:t>
            </a:r>
            <a:endParaRPr lang="en-GB" dirty="0">
              <a:latin typeface="Calibri" panose="020F0502020204030204" pitchFamily="34" charset="0"/>
            </a:endParaRPr>
          </a:p>
          <a:p>
            <a:endParaRPr lang="en-GB" dirty="0">
              <a:latin typeface="Calibri" panose="020F0502020204030204" pitchFamily="34" charset="0"/>
            </a:endParaRPr>
          </a:p>
          <a:p>
            <a:pPr lvl="0"/>
            <a:r>
              <a:rPr lang="en-US" dirty="0">
                <a:latin typeface="Calibri" panose="020F0502020204030204" pitchFamily="34" charset="0"/>
              </a:rPr>
              <a:t>The majority of staff will be </a:t>
            </a:r>
            <a:r>
              <a:rPr lang="en-US" b="1" dirty="0">
                <a:latin typeface="Calibri" panose="020F0502020204030204" pitchFamily="34" charset="0"/>
              </a:rPr>
              <a:t>working remotely </a:t>
            </a:r>
            <a:r>
              <a:rPr lang="en-US" dirty="0">
                <a:latin typeface="Calibri" panose="020F0502020204030204" pitchFamily="34" charset="0"/>
              </a:rPr>
              <a:t>if the office is closed for any length of time.</a:t>
            </a:r>
          </a:p>
          <a:p>
            <a:pPr lvl="0"/>
            <a:endParaRPr lang="en-US" dirty="0">
              <a:latin typeface="Calibri" panose="020F0502020204030204" pitchFamily="34" charset="0"/>
            </a:endParaRPr>
          </a:p>
          <a:p>
            <a:pPr lvl="0"/>
            <a:r>
              <a:rPr lang="en-US" dirty="0">
                <a:latin typeface="Calibri" panose="020F0502020204030204" pitchFamily="34" charset="0"/>
              </a:rPr>
              <a:t>Update your manager on your location and your ability to work remotely.</a:t>
            </a:r>
            <a:endParaRPr lang="en-GB" dirty="0">
              <a:latin typeface="Calibri" panose="020F0502020204030204" pitchFamily="34" charset="0"/>
            </a:endParaRPr>
          </a:p>
          <a:p>
            <a:endParaRPr lang="en-GB" dirty="0"/>
          </a:p>
        </p:txBody>
      </p:sp>
      <p:sp>
        <p:nvSpPr>
          <p:cNvPr id="18" name="TextBox 17"/>
          <p:cNvSpPr txBox="1"/>
          <p:nvPr/>
        </p:nvSpPr>
        <p:spPr>
          <a:xfrm>
            <a:off x="7576457" y="401216"/>
            <a:ext cx="2360645" cy="307777"/>
          </a:xfrm>
          <a:prstGeom prst="rect">
            <a:avLst/>
          </a:prstGeom>
          <a:noFill/>
        </p:spPr>
        <p:txBody>
          <a:bodyPr wrap="square" rtlCol="0">
            <a:spAutoFit/>
          </a:bodyPr>
          <a:lstStyle/>
          <a:p>
            <a:r>
              <a:rPr lang="en-GB" sz="1400" dirty="0">
                <a:solidFill>
                  <a:schemeClr val="bg1"/>
                </a:solidFill>
                <a:latin typeface="Calibri" panose="020F0502020204030204" pitchFamily="34" charset="0"/>
              </a:rPr>
              <a:t>During an incident</a:t>
            </a:r>
          </a:p>
        </p:txBody>
      </p:sp>
      <p:sp>
        <p:nvSpPr>
          <p:cNvPr id="19" name="TextBox 18"/>
          <p:cNvSpPr txBox="1"/>
          <p:nvPr/>
        </p:nvSpPr>
        <p:spPr>
          <a:xfrm>
            <a:off x="457201" y="6907130"/>
            <a:ext cx="2696548" cy="553998"/>
          </a:xfrm>
          <a:prstGeom prst="rect">
            <a:avLst/>
          </a:prstGeom>
          <a:noFill/>
        </p:spPr>
        <p:txBody>
          <a:bodyPr wrap="square" rtlCol="0">
            <a:spAutoFit/>
          </a:bodyPr>
          <a:lstStyle/>
          <a:p>
            <a:pPr lvl="0"/>
            <a:r>
              <a:rPr lang="en-US" sz="1200" dirty="0" err="1">
                <a:solidFill>
                  <a:srgbClr val="0070C0"/>
                </a:solidFill>
                <a:latin typeface="Calibri" panose="020F0502020204030204" pitchFamily="34" charset="0"/>
                <a:hlinkClick r:id="rId4"/>
              </a:rPr>
              <a:t>Nick,bracken@compass-group.co.uk</a:t>
            </a:r>
            <a:endParaRPr lang="en-US" sz="1200" dirty="0">
              <a:solidFill>
                <a:srgbClr val="0070C0"/>
              </a:solidFill>
              <a:latin typeface="Calibri" panose="020F0502020204030204" pitchFamily="34" charset="0"/>
            </a:endParaRPr>
          </a:p>
          <a:p>
            <a:endParaRPr lang="en-GB" dirty="0"/>
          </a:p>
        </p:txBody>
      </p:sp>
      <p:sp>
        <p:nvSpPr>
          <p:cNvPr id="20" name="TextBox 19"/>
          <p:cNvSpPr txBox="1"/>
          <p:nvPr/>
        </p:nvSpPr>
        <p:spPr>
          <a:xfrm>
            <a:off x="3849624" y="6907130"/>
            <a:ext cx="2450592" cy="307777"/>
          </a:xfrm>
          <a:prstGeom prst="rect">
            <a:avLst/>
          </a:prstGeom>
          <a:noFill/>
        </p:spPr>
        <p:txBody>
          <a:bodyPr wrap="square" rtlCol="0">
            <a:spAutoFit/>
          </a:bodyPr>
          <a:lstStyle/>
          <a:p>
            <a:r>
              <a:rPr lang="en-GB" sz="1400" dirty="0">
                <a:latin typeface="Calibri" panose="020F0502020204030204" pitchFamily="34" charset="0"/>
              </a:rPr>
              <a:t>   </a:t>
            </a:r>
            <a:r>
              <a:rPr lang="en-GB" sz="1400" dirty="0">
                <a:solidFill>
                  <a:schemeClr val="accent1"/>
                </a:solidFill>
                <a:latin typeface="Calibri" panose="020F0502020204030204" pitchFamily="34" charset="0"/>
              </a:rPr>
              <a:t>Practice working remotely</a:t>
            </a:r>
          </a:p>
        </p:txBody>
      </p:sp>
      <p:sp>
        <p:nvSpPr>
          <p:cNvPr id="21" name="TextBox 20"/>
          <p:cNvSpPr txBox="1"/>
          <p:nvPr/>
        </p:nvSpPr>
        <p:spPr>
          <a:xfrm>
            <a:off x="7576457" y="6907130"/>
            <a:ext cx="2018266" cy="307777"/>
          </a:xfrm>
          <a:prstGeom prst="rect">
            <a:avLst/>
          </a:prstGeom>
          <a:noFill/>
        </p:spPr>
        <p:txBody>
          <a:bodyPr wrap="square" rtlCol="0">
            <a:spAutoFit/>
          </a:bodyPr>
          <a:lstStyle/>
          <a:p>
            <a:r>
              <a:rPr lang="en-GB" sz="1400" dirty="0">
                <a:solidFill>
                  <a:schemeClr val="accent3">
                    <a:lumMod val="60000"/>
                    <a:lumOff val="40000"/>
                  </a:schemeClr>
                </a:solidFill>
                <a:latin typeface="Calibri" panose="020F0502020204030204" pitchFamily="34" charset="0"/>
              </a:rPr>
              <a:t>Follow IMT updates</a:t>
            </a:r>
          </a:p>
        </p:txBody>
      </p:sp>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Travel Brochure 11 x 8.5">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TvlRedBlutri.potx" id="{4977B726-3B8F-42AA-A775-DA2013E2240D}" vid="{DC246A5D-CD36-402A-887F-BF1606EB8D32}"/>
    </a:ext>
  </a:extLst>
</a:theme>
</file>

<file path=ppt/theme/theme2.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49931D19ACC34199C1E5D5F5D0A51B" ma:contentTypeVersion="13" ma:contentTypeDescription="Create a new document." ma:contentTypeScope="" ma:versionID="4448b12c41204013c29b57a6519d2eb4">
  <xsd:schema xmlns:xsd="http://www.w3.org/2001/XMLSchema" xmlns:xs="http://www.w3.org/2001/XMLSchema" xmlns:p="http://schemas.microsoft.com/office/2006/metadata/properties" xmlns:ns2="505494de-7f70-4b10-aa1d-981be3329ecb" xmlns:ns3="c0ce68d2-f4a4-4963-9a31-30d16dda62a3" targetNamespace="http://schemas.microsoft.com/office/2006/metadata/properties" ma:root="true" ma:fieldsID="1b429702d3881e522f9501aae172ee54" ns2:_="" ns3:_="">
    <xsd:import namespace="505494de-7f70-4b10-aa1d-981be3329ecb"/>
    <xsd:import namespace="c0ce68d2-f4a4-4963-9a31-30d16dda62a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5494de-7f70-4b10-aa1d-981be3329e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12e36a2-49b7-4b00-ba12-1750025de1a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0ce68d2-f4a4-4963-9a31-30d16dda62a3"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f5b9bf8d-a51f-4a50-a0a3-979f22b7d3ff}" ma:internalName="TaxCatchAll" ma:showField="CatchAllData" ma:web="54452717-db2e-4c65-a03e-638c0a9764e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05494de-7f70-4b10-aa1d-981be3329ecb">
      <Terms xmlns="http://schemas.microsoft.com/office/infopath/2007/PartnerControls"/>
    </lcf76f155ced4ddcb4097134ff3c332f>
    <TaxCatchAll xmlns="c0ce68d2-f4a4-4963-9a31-30d16dda62a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68429A-3B1E-4D36-B9FB-1EAFBAE0B0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5494de-7f70-4b10-aa1d-981be3329ecb"/>
    <ds:schemaRef ds:uri="c0ce68d2-f4a4-4963-9a31-30d16dda62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AD8B1E-0BB8-4F7F-93D1-8C90D5B59BD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2564156a-2161-41ac-aa32-fe42d831c8fa"/>
    <ds:schemaRef ds:uri="e92a844d-a98e-436a-a8e5-226f64cba28a"/>
    <ds:schemaRef ds:uri="http://purl.org/dc/elements/1.1/"/>
    <ds:schemaRef ds:uri="http://schemas.microsoft.com/office/2006/metadata/properties"/>
    <ds:schemaRef ds:uri="http://www.w3.org/XML/1998/namespace"/>
    <ds:schemaRef ds:uri="http://purl.org/dc/dcmitype/"/>
    <ds:schemaRef ds:uri="505494de-7f70-4b10-aa1d-981be3329ecb"/>
    <ds:schemaRef ds:uri="c0ce68d2-f4a4-4963-9a31-30d16dda62a3"/>
  </ds:schemaRefs>
</ds:datastoreItem>
</file>

<file path=customXml/itemProps3.xml><?xml version="1.0" encoding="utf-8"?>
<ds:datastoreItem xmlns:ds="http://schemas.openxmlformats.org/officeDocument/2006/customXml" ds:itemID="{C4B25F21-E8B0-439F-BD2B-AE8C0E168296}">
  <ds:schemaRefs>
    <ds:schemaRef ds:uri="http://schemas.microsoft.com/sharepoint/v3/contenttype/forms"/>
  </ds:schemaRefs>
</ds:datastoreItem>
</file>

<file path=docMetadata/LabelInfo.xml><?xml version="1.0" encoding="utf-8"?>
<clbl:labelList xmlns:clbl="http://schemas.microsoft.com/office/2020/mipLabelMetadata">
  <clbl:label id="{f472f14c-d40a-4996-84a9-078c3b8640e0}" enabled="1" method="Privileged" siteId="{cd62b7dd-4b48-44bd-90e7-e143a22c8ead}" removed="0"/>
</clbl:labelList>
</file>

<file path=docProps/app.xml><?xml version="1.0" encoding="utf-8"?>
<Properties xmlns="http://schemas.openxmlformats.org/officeDocument/2006/extended-properties" xmlns:vt="http://schemas.openxmlformats.org/officeDocument/2006/docPropsVTypes">
  <Template>Tri-fold travel brochure (red, gold, blue design)</Template>
  <TotalTime>0</TotalTime>
  <Words>689</Words>
  <Application>Microsoft Office PowerPoint</Application>
  <PresentationFormat>Custom</PresentationFormat>
  <Paragraphs>66</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Constantia</vt:lpstr>
      <vt:lpstr>Travel Brochure 11 x 8.5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2016-08-18T09:13:55Z</dcterms:created>
  <dcterms:modified xsi:type="dcterms:W3CDTF">2023-06-21T11:37:02Z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TC034618329991</vt:lpwstr>
  </property>
  <property fmtid="{D5CDD505-2E9C-101B-9397-08002B2CF9AE}" pid="3" name="MSIP_Label_f472f14c-d40a-4996-84a9-078c3b8640e0_Enabled">
    <vt:lpwstr>true</vt:lpwstr>
  </property>
  <property fmtid="{D5CDD505-2E9C-101B-9397-08002B2CF9AE}" pid="4" name="MSIP_Label_f472f14c-d40a-4996-84a9-078c3b8640e0_SetDate">
    <vt:lpwstr>2022-11-17T10:33:10Z</vt:lpwstr>
  </property>
  <property fmtid="{D5CDD505-2E9C-101B-9397-08002B2CF9AE}" pid="5" name="MSIP_Label_f472f14c-d40a-4996-84a9-078c3b8640e0_Method">
    <vt:lpwstr>Privileged</vt:lpwstr>
  </property>
  <property fmtid="{D5CDD505-2E9C-101B-9397-08002B2CF9AE}" pid="6" name="MSIP_Label_f472f14c-d40a-4996-84a9-078c3b8640e0_Name">
    <vt:lpwstr>f472f14c-d40a-4996-84a9-078c3b8640e0</vt:lpwstr>
  </property>
  <property fmtid="{D5CDD505-2E9C-101B-9397-08002B2CF9AE}" pid="7" name="MSIP_Label_f472f14c-d40a-4996-84a9-078c3b8640e0_SiteId">
    <vt:lpwstr>cd62b7dd-4b48-44bd-90e7-e143a22c8ead</vt:lpwstr>
  </property>
  <property fmtid="{D5CDD505-2E9C-101B-9397-08002B2CF9AE}" pid="8" name="MSIP_Label_f472f14c-d40a-4996-84a9-078c3b8640e0_ActionId">
    <vt:lpwstr>85e31695-5970-4b6f-9525-0448e845c46d</vt:lpwstr>
  </property>
  <property fmtid="{D5CDD505-2E9C-101B-9397-08002B2CF9AE}" pid="9" name="MSIP_Label_f472f14c-d40a-4996-84a9-078c3b8640e0_ContentBits">
    <vt:lpwstr>2</vt:lpwstr>
  </property>
  <property fmtid="{D5CDD505-2E9C-101B-9397-08002B2CF9AE}" pid="10" name="ClassificationContentMarkingFooterLocations">
    <vt:lpwstr>Travel Brochure 11 x 8.5:9</vt:lpwstr>
  </property>
  <property fmtid="{D5CDD505-2E9C-101B-9397-08002B2CF9AE}" pid="11" name="ClassificationContentMarkingFooterText">
    <vt:lpwstr>Internal</vt:lpwstr>
  </property>
  <property fmtid="{D5CDD505-2E9C-101B-9397-08002B2CF9AE}" pid="12" name="ContentTypeId">
    <vt:lpwstr>0x0101004F49931D19ACC34199C1E5D5F5D0A51B</vt:lpwstr>
  </property>
  <property fmtid="{D5CDD505-2E9C-101B-9397-08002B2CF9AE}" pid="13" name="MediaServiceImageTags">
    <vt:lpwstr/>
  </property>
</Properties>
</file>