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1" r:id="rId6"/>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999"/>
    <a:srgbClr val="BE5108"/>
    <a:srgbClr val="F36F2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0" d="100"/>
          <a:sy n="110" d="100"/>
        </p:scale>
        <p:origin x="552"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CCF063D-F8B6-4427-9122-46FA96835223}" type="datetimeFigureOut">
              <a:rPr lang="en-GB" smtClean="0"/>
              <a:t>11/11/2019</a:t>
            </a:fld>
            <a:endParaRPr lang="en-GB"/>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D983D1-2523-4B0C-B94C-C44D8E62E405}" type="slidenum">
              <a:rPr lang="en-GB" smtClean="0"/>
              <a:t>‹#›</a:t>
            </a:fld>
            <a:endParaRPr lang="en-GB"/>
          </a:p>
        </p:txBody>
      </p:sp>
    </p:spTree>
    <p:extLst>
      <p:ext uri="{BB962C8B-B14F-4D97-AF65-F5344CB8AC3E}">
        <p14:creationId xmlns:p14="http://schemas.microsoft.com/office/powerpoint/2010/main" val="61949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39058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49811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14395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oeple_gradient.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7268" y="122360"/>
            <a:ext cx="11784401" cy="5725125"/>
          </a:xfrm>
          <a:prstGeom prst="rect">
            <a:avLst/>
          </a:prstGeom>
        </p:spPr>
      </p:pic>
      <p:sp>
        <p:nvSpPr>
          <p:cNvPr id="2" name="Title 1"/>
          <p:cNvSpPr>
            <a:spLocks noGrp="1"/>
          </p:cNvSpPr>
          <p:nvPr>
            <p:ph type="ctrTitle" hasCustomPrompt="1"/>
          </p:nvPr>
        </p:nvSpPr>
        <p:spPr>
          <a:xfrm>
            <a:off x="541637" y="421167"/>
            <a:ext cx="7774763" cy="1470025"/>
          </a:xfrm>
        </p:spPr>
        <p:txBody>
          <a:bodyPr>
            <a:normAutofit/>
          </a:bodyPr>
          <a:lstStyle>
            <a:lvl1pPr algn="l">
              <a:lnSpc>
                <a:spcPct val="90000"/>
              </a:lnSpc>
              <a:defRPr sz="4000" b="1" baseline="0">
                <a:solidFill>
                  <a:schemeClr val="bg1"/>
                </a:solidFill>
                <a:latin typeface="Arial"/>
                <a:cs typeface="Arial"/>
              </a:defRPr>
            </a:lvl1pPr>
          </a:lstStyle>
          <a:p>
            <a:r>
              <a:rPr lang="en-GB" dirty="0"/>
              <a:t>Click to edit</a:t>
            </a:r>
            <a:br>
              <a:rPr lang="en-GB" dirty="0"/>
            </a:br>
            <a:r>
              <a:rPr lang="en-GB" dirty="0"/>
              <a:t>Master title style</a:t>
            </a:r>
            <a:endParaRPr lang="en-US" dirty="0"/>
          </a:p>
        </p:txBody>
      </p:sp>
      <p:sp>
        <p:nvSpPr>
          <p:cNvPr id="3" name="Subtitle 2"/>
          <p:cNvSpPr>
            <a:spLocks noGrp="1"/>
          </p:cNvSpPr>
          <p:nvPr>
            <p:ph type="subTitle" idx="1"/>
          </p:nvPr>
        </p:nvSpPr>
        <p:spPr>
          <a:xfrm>
            <a:off x="558346" y="1905396"/>
            <a:ext cx="7758055" cy="684252"/>
          </a:xfrm>
        </p:spPr>
        <p:txBody>
          <a:bodyPr>
            <a:normAutofit/>
          </a:bodyP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93772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60" y="357166"/>
            <a:ext cx="9196480" cy="578318"/>
          </a:xfrm>
        </p:spPr>
        <p:txBody>
          <a:bodyPr/>
          <a:lstStyle/>
          <a:p>
            <a:r>
              <a:rPr lang="en-GB" dirty="0"/>
              <a:t>Click to edit Master title style</a:t>
            </a:r>
            <a:endParaRPr lang="en-US" dirty="0"/>
          </a:p>
        </p:txBody>
      </p:sp>
      <p:sp>
        <p:nvSpPr>
          <p:cNvPr id="3" name="Content Placeholder 2"/>
          <p:cNvSpPr>
            <a:spLocks noGrp="1"/>
          </p:cNvSpPr>
          <p:nvPr>
            <p:ph idx="1"/>
          </p:nvPr>
        </p:nvSpPr>
        <p:spPr>
          <a:xfrm>
            <a:off x="306302" y="1424764"/>
            <a:ext cx="9588839" cy="46179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2265108" y="6356351"/>
            <a:ext cx="1778883"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Tree>
    <p:extLst>
      <p:ext uri="{BB962C8B-B14F-4D97-AF65-F5344CB8AC3E}">
        <p14:creationId xmlns:p14="http://schemas.microsoft.com/office/powerpoint/2010/main" val="1323488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433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4947" y="4406901"/>
            <a:ext cx="9551293"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444947" y="2906713"/>
            <a:ext cx="955129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baseline="0">
                <a:solidFill>
                  <a:schemeClr val="tx1"/>
                </a:solidFill>
              </a:defRPr>
            </a:lvl1pPr>
          </a:lstStyle>
          <a:p>
            <a:pPr algn="ctr" fontAlgn="base">
              <a:spcBef>
                <a:spcPct val="0"/>
              </a:spcBef>
              <a:spcAft>
                <a:spcPct val="0"/>
              </a:spcAft>
            </a:pPr>
            <a:fld id="{2ED7FEAF-2746-2C43-90FE-7153CB7C7EB4}" type="slidenum">
              <a:rPr lang="en-US" sz="2800" smtClean="0">
                <a:solidFill>
                  <a:prstClr val="black"/>
                </a:solidFill>
                <a:latin typeface="Arial" pitchFamily="34" charset="0"/>
              </a:rPr>
              <a:pPr algn="ctr" fontAlgn="base">
                <a:spcBef>
                  <a:spcPct val="0"/>
                </a:spcBef>
                <a:spcAft>
                  <a:spcPct val="0"/>
                </a:spcAft>
              </a:pPr>
              <a:t>‹#›</a:t>
            </a:fld>
            <a:endParaRPr lang="en-US" sz="2800" dirty="0">
              <a:solidFill>
                <a:prstClr val="black"/>
              </a:solidFill>
              <a:latin typeface="Arial" pitchFamily="34" charset="0"/>
            </a:endParaRPr>
          </a:p>
        </p:txBody>
      </p:sp>
    </p:spTree>
    <p:extLst>
      <p:ext uri="{BB962C8B-B14F-4D97-AF65-F5344CB8AC3E}">
        <p14:creationId xmlns:p14="http://schemas.microsoft.com/office/powerpoint/2010/main" val="357261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06301" y="1041041"/>
            <a:ext cx="4622312"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269827" y="1041041"/>
            <a:ext cx="4625315"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45670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113968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66481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77745" y="6356351"/>
            <a:ext cx="179152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Slide Number Placeholder 3"/>
          <p:cNvSpPr>
            <a:spLocks noGrp="1"/>
          </p:cNvSpPr>
          <p:nvPr>
            <p:ph type="sldNum" sz="quarter" idx="12"/>
          </p:nvPr>
        </p:nvSpPr>
        <p:spPr>
          <a:xfrm>
            <a:off x="8194190" y="6356351"/>
            <a:ext cx="17515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10911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87172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163576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88248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93291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42857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5378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E3F13-2CED-4740-8516-C95B7A2E31F6}" type="datetimeFigureOut">
              <a:rPr lang="en-GB" smtClean="0"/>
              <a:t>11/11/2019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734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76652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AE3F13-2CED-4740-8516-C95B7A2E31F6}" type="datetimeFigureOut">
              <a:rPr lang="en-GB" smtClean="0"/>
              <a:t>11/11/2019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6324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AE3F13-2CED-4740-8516-C95B7A2E31F6}" type="datetimeFigureOut">
              <a:rPr lang="en-GB" smtClean="0"/>
              <a:t>11/11/2019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79292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E3F13-2CED-4740-8516-C95B7A2E31F6}" type="datetimeFigureOut">
              <a:rPr lang="en-GB" smtClean="0"/>
              <a:t>11/11/2019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4538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00687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11/11/2019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429148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E3F13-2CED-4740-8516-C95B7A2E31F6}" type="datetimeFigureOut">
              <a:rPr lang="en-GB" smtClean="0"/>
              <a:t>11/11/2019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ED09E-E2FC-4113-ABFE-CA2CC90EF771}" type="slidenum">
              <a:rPr lang="en-GB" smtClean="0"/>
              <a:t>‹#›</a:t>
            </a:fld>
            <a:endParaRPr lang="en-GB"/>
          </a:p>
        </p:txBody>
      </p:sp>
    </p:spTree>
    <p:extLst>
      <p:ext uri="{BB962C8B-B14F-4D97-AF65-F5344CB8AC3E}">
        <p14:creationId xmlns:p14="http://schemas.microsoft.com/office/powerpoint/2010/main" val="596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nd_1.jpg"/>
          <p:cNvPicPr>
            <a:picLocks noChangeAspect="1"/>
          </p:cNvPicPr>
          <p:nvPr/>
        </p:nvPicPr>
        <p:blipFill>
          <a:blip r:embed="rId15" cstate="print">
            <a:extLst>
              <a:ext uri="{28A0092B-C50C-407E-A947-70E740481C1C}">
                <a14:useLocalDpi xmlns:a14="http://schemas.microsoft.com/office/drawing/2010/main"/>
              </a:ext>
            </a:extLst>
          </a:blip>
          <a:stretch>
            <a:fillRect/>
          </a:stretch>
        </p:blipFill>
        <p:spPr>
          <a:xfrm rot="16200000">
            <a:off x="5463384" y="-4961632"/>
            <a:ext cx="948147" cy="11262307"/>
          </a:xfrm>
          <a:prstGeom prst="rect">
            <a:avLst/>
          </a:prstGeom>
        </p:spPr>
      </p:pic>
      <p:sp>
        <p:nvSpPr>
          <p:cNvPr id="2" name="Title Placeholder 1"/>
          <p:cNvSpPr>
            <a:spLocks noGrp="1"/>
          </p:cNvSpPr>
          <p:nvPr>
            <p:ph type="title"/>
          </p:nvPr>
        </p:nvSpPr>
        <p:spPr>
          <a:xfrm>
            <a:off x="514591" y="416799"/>
            <a:ext cx="9196480" cy="57831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14591" y="1388523"/>
            <a:ext cx="9588839" cy="461792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compass group logo.jpg"/>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306302" y="6140084"/>
            <a:ext cx="1640277" cy="638548"/>
          </a:xfrm>
          <a:prstGeom prst="rect">
            <a:avLst/>
          </a:prstGeom>
        </p:spPr>
      </p:pic>
      <p:pic>
        <p:nvPicPr>
          <p:cNvPr id="5" name="Picture 4"/>
          <p:cNvPicPr>
            <a:picLocks noChangeAspect="1"/>
          </p:cNvPicPr>
          <p:nvPr userDrawn="1"/>
        </p:nvPicPr>
        <p:blipFill>
          <a:blip r:embed="rId17">
            <a:extLst>
              <a:ext uri="{28A0092B-C50C-407E-A947-70E740481C1C}">
                <a14:useLocalDpi xmlns:a14="http://schemas.microsoft.com/office/drawing/2010/main"/>
              </a:ext>
            </a:extLst>
          </a:blip>
          <a:stretch>
            <a:fillRect/>
          </a:stretch>
        </p:blipFill>
        <p:spPr>
          <a:xfrm>
            <a:off x="10320470" y="6140085"/>
            <a:ext cx="1357223" cy="595223"/>
          </a:xfrm>
          <a:prstGeom prst="rect">
            <a:avLst/>
          </a:prstGeom>
        </p:spPr>
      </p:pic>
    </p:spTree>
    <p:extLst>
      <p:ext uri="{BB962C8B-B14F-4D97-AF65-F5344CB8AC3E}">
        <p14:creationId xmlns:p14="http://schemas.microsoft.com/office/powerpoint/2010/main" val="1186193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24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642B1173-7CDF-4074-9072-4DB9112E8B59}"/>
              </a:ext>
            </a:extLst>
          </p:cNvPr>
          <p:cNvGrpSpPr/>
          <p:nvPr/>
        </p:nvGrpSpPr>
        <p:grpSpPr>
          <a:xfrm>
            <a:off x="975680" y="5283010"/>
            <a:ext cx="2034354" cy="1550400"/>
            <a:chOff x="975680" y="5283010"/>
            <a:chExt cx="2034354" cy="1550400"/>
          </a:xfrm>
        </p:grpSpPr>
        <p:pic>
          <p:nvPicPr>
            <p:cNvPr id="2" name="Picture 1">
              <a:extLst>
                <a:ext uri="{FF2B5EF4-FFF2-40B4-BE49-F238E27FC236}">
                  <a16:creationId xmlns:a16="http://schemas.microsoft.com/office/drawing/2014/main" id="{1FFEBBDF-816E-444A-9DA9-D46B1C1C8D3A}"/>
                </a:ext>
              </a:extLst>
            </p:cNvPr>
            <p:cNvPicPr>
              <a:picLocks noChangeAspect="1"/>
            </p:cNvPicPr>
            <p:nvPr/>
          </p:nvPicPr>
          <p:blipFill>
            <a:blip r:embed="rId3"/>
            <a:stretch>
              <a:fillRect/>
            </a:stretch>
          </p:blipFill>
          <p:spPr>
            <a:xfrm>
              <a:off x="1094628" y="5283010"/>
              <a:ext cx="1796459" cy="1191130"/>
            </a:xfrm>
            <a:prstGeom prst="rect">
              <a:avLst/>
            </a:prstGeom>
          </p:spPr>
        </p:pic>
        <p:sp>
          <p:nvSpPr>
            <p:cNvPr id="47" name="Textfeld 204">
              <a:extLst>
                <a:ext uri="{FF2B5EF4-FFF2-40B4-BE49-F238E27FC236}">
                  <a16:creationId xmlns:a16="http://schemas.microsoft.com/office/drawing/2014/main" id="{26CF3D1F-4D8E-4057-B68A-9AB2AE20842B}"/>
                </a:ext>
              </a:extLst>
            </p:cNvPr>
            <p:cNvSpPr txBox="1"/>
            <p:nvPr/>
          </p:nvSpPr>
          <p:spPr bwMode="gray">
            <a:xfrm>
              <a:off x="975680" y="6448689"/>
              <a:ext cx="2034354"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Sparks and metal fragments</a:t>
              </a:r>
              <a:endParaRPr lang="en-GB" sz="1200" noProof="1">
                <a:solidFill>
                  <a:schemeClr val="tx1">
                    <a:lumMod val="65000"/>
                    <a:lumOff val="35000"/>
                  </a:schemeClr>
                </a:solidFill>
                <a:latin typeface="Calibri Light" panose="020F0302020204030204" pitchFamily="34" charset="0"/>
              </a:endParaRPr>
            </a:p>
          </p:txBody>
        </p:sp>
        <p:sp>
          <p:nvSpPr>
            <p:cNvPr id="43" name="Isosceles Triangle 42">
              <a:extLst>
                <a:ext uri="{FF2B5EF4-FFF2-40B4-BE49-F238E27FC236}">
                  <a16:creationId xmlns:a16="http://schemas.microsoft.com/office/drawing/2014/main" id="{4FEFD63A-B929-48B1-980A-110758E8B217}"/>
                </a:ext>
              </a:extLst>
            </p:cNvPr>
            <p:cNvSpPr/>
            <p:nvPr/>
          </p:nvSpPr>
          <p:spPr>
            <a:xfrm>
              <a:off x="2239589" y="5807649"/>
              <a:ext cx="447360" cy="385655"/>
            </a:xfrm>
            <a:prstGeom prst="triangl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7" name="Picture 16">
            <a:extLst>
              <a:ext uri="{FF2B5EF4-FFF2-40B4-BE49-F238E27FC236}">
                <a16:creationId xmlns:a16="http://schemas.microsoft.com/office/drawing/2014/main" id="{3A9BD99A-02AD-4B9C-930E-7F801A233E09}"/>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2277483" y="3912785"/>
            <a:ext cx="1331611" cy="1509229"/>
          </a:xfrm>
          <a:prstGeom prst="rect">
            <a:avLst/>
          </a:prstGeom>
        </p:spPr>
      </p:pic>
      <p:pic>
        <p:nvPicPr>
          <p:cNvPr id="15" name="Picture 14">
            <a:extLst>
              <a:ext uri="{FF2B5EF4-FFF2-40B4-BE49-F238E27FC236}">
                <a16:creationId xmlns:a16="http://schemas.microsoft.com/office/drawing/2014/main" id="{1ACC36E4-2ACA-4F1D-B7D8-A63C4A5C5DA3}"/>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508738" y="3651860"/>
            <a:ext cx="1144805" cy="1673330"/>
          </a:xfrm>
          <a:prstGeom prst="rect">
            <a:avLst/>
          </a:prstGeom>
        </p:spPr>
      </p:pic>
      <p:sp>
        <p:nvSpPr>
          <p:cNvPr id="3" name="Rechteck 4"/>
          <p:cNvSpPr/>
          <p:nvPr/>
        </p:nvSpPr>
        <p:spPr bwMode="gray">
          <a:xfrm>
            <a:off x="8029503" y="102602"/>
            <a:ext cx="380574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cxnSp>
        <p:nvCxnSpPr>
          <p:cNvPr id="4" name="Gerade Verbindung 5"/>
          <p:cNvCxnSpPr/>
          <p:nvPr/>
        </p:nvCxnSpPr>
        <p:spPr bwMode="gray">
          <a:xfrm flipH="1">
            <a:off x="506976" y="3222675"/>
            <a:ext cx="724975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Rechteck 21"/>
          <p:cNvSpPr/>
          <p:nvPr/>
        </p:nvSpPr>
        <p:spPr bwMode="gray">
          <a:xfrm>
            <a:off x="877265" y="2704875"/>
            <a:ext cx="6509174"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Eye Protection</a:t>
            </a:r>
          </a:p>
        </p:txBody>
      </p:sp>
      <p:sp>
        <p:nvSpPr>
          <p:cNvPr id="7" name="Textfeld 123"/>
          <p:cNvSpPr txBox="1"/>
          <p:nvPr/>
        </p:nvSpPr>
        <p:spPr bwMode="gray">
          <a:xfrm>
            <a:off x="8118768" y="618179"/>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1</a:t>
            </a:r>
            <a:endParaRPr lang="en-US" sz="2400" noProof="1">
              <a:solidFill>
                <a:prstClr val="black">
                  <a:lumMod val="85000"/>
                  <a:lumOff val="15000"/>
                </a:prstClr>
              </a:solidFill>
              <a:latin typeface="Calibri Light" panose="020F0302020204030204" pitchFamily="34" charset="0"/>
            </a:endParaRPr>
          </a:p>
        </p:txBody>
      </p:sp>
      <p:sp>
        <p:nvSpPr>
          <p:cNvPr id="8" name="Textfeld 123"/>
          <p:cNvSpPr txBox="1"/>
          <p:nvPr/>
        </p:nvSpPr>
        <p:spPr bwMode="gray">
          <a:xfrm>
            <a:off x="8118768" y="1658463"/>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2</a:t>
            </a:r>
            <a:endParaRPr lang="en-US" sz="2400" noProof="1">
              <a:solidFill>
                <a:prstClr val="black">
                  <a:lumMod val="85000"/>
                  <a:lumOff val="15000"/>
                </a:prstClr>
              </a:solidFill>
              <a:latin typeface="Calibri Light" panose="020F0302020204030204" pitchFamily="34" charset="0"/>
            </a:endParaRPr>
          </a:p>
        </p:txBody>
      </p:sp>
      <p:sp>
        <p:nvSpPr>
          <p:cNvPr id="9" name="Textfeld 123"/>
          <p:cNvSpPr txBox="1"/>
          <p:nvPr/>
        </p:nvSpPr>
        <p:spPr bwMode="gray">
          <a:xfrm>
            <a:off x="8118768" y="2914342"/>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3</a:t>
            </a:r>
            <a:endParaRPr lang="en-US" sz="2400" noProof="1">
              <a:solidFill>
                <a:prstClr val="black">
                  <a:lumMod val="85000"/>
                  <a:lumOff val="15000"/>
                </a:prstClr>
              </a:solidFill>
              <a:latin typeface="Calibri Light" panose="020F0302020204030204" pitchFamily="34" charset="0"/>
            </a:endParaRPr>
          </a:p>
        </p:txBody>
      </p:sp>
      <p:sp>
        <p:nvSpPr>
          <p:cNvPr id="10" name="Textfeld 123"/>
          <p:cNvSpPr txBox="1"/>
          <p:nvPr/>
        </p:nvSpPr>
        <p:spPr bwMode="gray">
          <a:xfrm>
            <a:off x="8118768" y="3953052"/>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4</a:t>
            </a:r>
            <a:endParaRPr lang="en-US" sz="2400" noProof="1">
              <a:solidFill>
                <a:prstClr val="black">
                  <a:lumMod val="85000"/>
                  <a:lumOff val="15000"/>
                </a:prstClr>
              </a:solidFill>
              <a:latin typeface="Calibri Light" panose="020F0302020204030204" pitchFamily="34" charset="0"/>
            </a:endParaRPr>
          </a:p>
        </p:txBody>
      </p:sp>
      <p:sp>
        <p:nvSpPr>
          <p:cNvPr id="11" name="TextBox 10"/>
          <p:cNvSpPr txBox="1"/>
          <p:nvPr/>
        </p:nvSpPr>
        <p:spPr>
          <a:xfrm>
            <a:off x="640714" y="3238318"/>
            <a:ext cx="6982277" cy="384721"/>
          </a:xfrm>
          <a:prstGeom prst="rect">
            <a:avLst/>
          </a:prstGeom>
          <a:noFill/>
        </p:spPr>
        <p:txBody>
          <a:bodyPr wrap="square" rtlCol="0">
            <a:spAutoFit/>
          </a:bodyPr>
          <a:lstStyle/>
          <a:p>
            <a:pPr algn="ctr"/>
            <a:r>
              <a:rPr lang="en-GB" sz="1900" dirty="0">
                <a:solidFill>
                  <a:schemeClr val="accent2"/>
                </a:solidFill>
                <a:latin typeface="Calibri Light" panose="020F0302020204030204" pitchFamily="34" charset="0"/>
              </a:rPr>
              <a:t>Protecting your eyesight from impact, foreign bodies, and chemicals</a:t>
            </a:r>
          </a:p>
        </p:txBody>
      </p:sp>
      <p:sp>
        <p:nvSpPr>
          <p:cNvPr id="12" name="Textfeld 204"/>
          <p:cNvSpPr txBox="1"/>
          <p:nvPr/>
        </p:nvSpPr>
        <p:spPr bwMode="gray">
          <a:xfrm>
            <a:off x="475162" y="1146283"/>
            <a:ext cx="7129791" cy="1977168"/>
          </a:xfrm>
          <a:prstGeom prst="rect">
            <a:avLst/>
          </a:prstGeom>
          <a:noFill/>
        </p:spPr>
        <p:txBody>
          <a:bodyPr wrap="square" lIns="54000" tIns="54000" rIns="81000" bIns="0" rtlCol="0">
            <a:noAutofit/>
          </a:bodyPr>
          <a:lstStyle/>
          <a:p>
            <a:pPr algn="just">
              <a:spcAft>
                <a:spcPts val="1200"/>
              </a:spcAft>
            </a:pPr>
            <a:r>
              <a:rPr lang="en-GB" sz="1600" noProof="1">
                <a:solidFill>
                  <a:schemeClr val="tx1">
                    <a:lumMod val="65000"/>
                    <a:lumOff val="35000"/>
                  </a:schemeClr>
                </a:solidFill>
                <a:latin typeface="Calibri Light" panose="020F0302020204030204" pitchFamily="34" charset="0"/>
              </a:rPr>
              <a:t>Eye injuries occur everyday through the impact of objects, foreign bodies such as dirt, dust or metal fragments, or chemical splashes and sprays. The majority of these injuries can be prevented if eye protection had been worn.</a:t>
            </a:r>
          </a:p>
          <a:p>
            <a:pPr algn="just">
              <a:spcAft>
                <a:spcPts val="1200"/>
              </a:spcAft>
            </a:pPr>
            <a:r>
              <a:rPr lang="en-GB" sz="1600" noProof="1">
                <a:solidFill>
                  <a:schemeClr val="tx1">
                    <a:lumMod val="65000"/>
                    <a:lumOff val="35000"/>
                  </a:schemeClr>
                </a:solidFill>
                <a:latin typeface="Calibri Light" panose="020F0302020204030204" pitchFamily="34" charset="0"/>
              </a:rPr>
              <a:t>If you have been issued with eye protection then wear it, it is your eyesight that it is there to protect.</a:t>
            </a:r>
          </a:p>
        </p:txBody>
      </p:sp>
      <p:pic>
        <p:nvPicPr>
          <p:cNvPr id="14" name="Picture 13"/>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558282" y="207851"/>
            <a:ext cx="1099818" cy="643730"/>
          </a:xfrm>
          <a:prstGeom prst="rect">
            <a:avLst/>
          </a:prstGeom>
        </p:spPr>
      </p:pic>
      <p:sp>
        <p:nvSpPr>
          <p:cNvPr id="30" name="Textfeld 204"/>
          <p:cNvSpPr txBox="1"/>
          <p:nvPr/>
        </p:nvSpPr>
        <p:spPr bwMode="gray">
          <a:xfrm>
            <a:off x="414205" y="240870"/>
            <a:ext cx="4419522" cy="514590"/>
          </a:xfrm>
          <a:prstGeom prst="rect">
            <a:avLst/>
          </a:prstGeom>
          <a:noFill/>
        </p:spPr>
        <p:txBody>
          <a:bodyPr wrap="square" lIns="54000" tIns="54000" rIns="81000" bIns="0" rtlCol="0">
            <a:noAutofit/>
          </a:bodyPr>
          <a:lstStyle/>
          <a:p>
            <a:pPr>
              <a:lnSpc>
                <a:spcPct val="90000"/>
              </a:lnSpc>
              <a:spcAft>
                <a:spcPts val="750"/>
              </a:spcAft>
            </a:pPr>
            <a:r>
              <a:rPr lang="en-US" sz="4000" noProof="1">
                <a:solidFill>
                  <a:srgbClr val="ED7D31"/>
                </a:solidFill>
                <a:latin typeface="+mj-lt"/>
                <a:cs typeface="Arial" panose="020B0604020202020204" pitchFamily="34" charset="0"/>
              </a:rPr>
              <a:t>Safety Moment	</a:t>
            </a:r>
          </a:p>
        </p:txBody>
      </p:sp>
      <p:sp>
        <p:nvSpPr>
          <p:cNvPr id="37" name="TextBox 36"/>
          <p:cNvSpPr txBox="1"/>
          <p:nvPr/>
        </p:nvSpPr>
        <p:spPr>
          <a:xfrm>
            <a:off x="8544958" y="5173041"/>
            <a:ext cx="2955868" cy="954107"/>
          </a:xfrm>
          <a:prstGeom prst="rect">
            <a:avLst/>
          </a:prstGeom>
          <a:noFill/>
        </p:spPr>
        <p:txBody>
          <a:bodyPr wrap="square" rtlCol="0">
            <a:spAutoFit/>
          </a:bodyPr>
          <a:lstStyle/>
          <a:p>
            <a:pPr>
              <a:spcAft>
                <a:spcPts val="600"/>
              </a:spcAft>
            </a:pPr>
            <a:r>
              <a:rPr lang="en-GB" sz="1400" dirty="0">
                <a:solidFill>
                  <a:schemeClr val="bg1"/>
                </a:solidFill>
              </a:rPr>
              <a:t>If you are in any doubt about whether you should be wearing eye protection for the task, STOP and speak to your manager or supervisor.</a:t>
            </a:r>
          </a:p>
        </p:txBody>
      </p:sp>
      <p:sp>
        <p:nvSpPr>
          <p:cNvPr id="38" name="TextBox 37"/>
          <p:cNvSpPr txBox="1"/>
          <p:nvPr/>
        </p:nvSpPr>
        <p:spPr>
          <a:xfrm>
            <a:off x="8550413" y="1638176"/>
            <a:ext cx="2955867" cy="954107"/>
          </a:xfrm>
          <a:prstGeom prst="rect">
            <a:avLst/>
          </a:prstGeom>
          <a:noFill/>
        </p:spPr>
        <p:txBody>
          <a:bodyPr wrap="square" rtlCol="0">
            <a:spAutoFit/>
          </a:bodyPr>
          <a:lstStyle/>
          <a:p>
            <a:pPr>
              <a:spcAft>
                <a:spcPts val="600"/>
              </a:spcAft>
            </a:pPr>
            <a:r>
              <a:rPr lang="en-GB" sz="1400" dirty="0">
                <a:solidFill>
                  <a:schemeClr val="bg1"/>
                </a:solidFill>
              </a:rPr>
              <a:t>Eye protection should be issued to each individual, it should fit properly, be suitable for the job and be in good condition.</a:t>
            </a:r>
          </a:p>
        </p:txBody>
      </p:sp>
      <p:sp>
        <p:nvSpPr>
          <p:cNvPr id="39" name="TextBox 38"/>
          <p:cNvSpPr txBox="1"/>
          <p:nvPr/>
        </p:nvSpPr>
        <p:spPr>
          <a:xfrm>
            <a:off x="8550412" y="2928168"/>
            <a:ext cx="2955868" cy="738664"/>
          </a:xfrm>
          <a:prstGeom prst="rect">
            <a:avLst/>
          </a:prstGeom>
          <a:noFill/>
        </p:spPr>
        <p:txBody>
          <a:bodyPr wrap="square" rtlCol="0">
            <a:spAutoFit/>
          </a:bodyPr>
          <a:lstStyle/>
          <a:p>
            <a:pPr>
              <a:spcAft>
                <a:spcPts val="600"/>
              </a:spcAft>
            </a:pPr>
            <a:r>
              <a:rPr lang="en-GB" sz="1400" dirty="0">
                <a:solidFill>
                  <a:schemeClr val="bg1"/>
                </a:solidFill>
              </a:rPr>
              <a:t>Care should be taken to protect eye protection from damage to scratches when it is not being worn.</a:t>
            </a:r>
          </a:p>
        </p:txBody>
      </p:sp>
      <p:sp>
        <p:nvSpPr>
          <p:cNvPr id="40" name="TextBox 39"/>
          <p:cNvSpPr txBox="1"/>
          <p:nvPr/>
        </p:nvSpPr>
        <p:spPr>
          <a:xfrm>
            <a:off x="8546322" y="618179"/>
            <a:ext cx="2955867" cy="738664"/>
          </a:xfrm>
          <a:prstGeom prst="rect">
            <a:avLst/>
          </a:prstGeom>
          <a:noFill/>
        </p:spPr>
        <p:txBody>
          <a:bodyPr wrap="square" rtlCol="0">
            <a:spAutoFit/>
          </a:bodyPr>
          <a:lstStyle/>
          <a:p>
            <a:pPr>
              <a:spcAft>
                <a:spcPts val="600"/>
              </a:spcAft>
            </a:pPr>
            <a:r>
              <a:rPr lang="en-GB" sz="1400" dirty="0">
                <a:solidFill>
                  <a:schemeClr val="bg1"/>
                </a:solidFill>
              </a:rPr>
              <a:t>All staff should have a PPE assessment (MAN16) which identifies whether eye protection is required for the role</a:t>
            </a:r>
          </a:p>
        </p:txBody>
      </p:sp>
      <p:sp>
        <p:nvSpPr>
          <p:cNvPr id="41" name="TextBox 40"/>
          <p:cNvSpPr txBox="1"/>
          <p:nvPr/>
        </p:nvSpPr>
        <p:spPr>
          <a:xfrm>
            <a:off x="8550412" y="3953052"/>
            <a:ext cx="2955868" cy="954107"/>
          </a:xfrm>
          <a:prstGeom prst="rect">
            <a:avLst/>
          </a:prstGeom>
          <a:noFill/>
        </p:spPr>
        <p:txBody>
          <a:bodyPr wrap="square" rtlCol="0">
            <a:spAutoFit/>
          </a:bodyPr>
          <a:lstStyle/>
          <a:p>
            <a:pPr>
              <a:spcAft>
                <a:spcPts val="600"/>
              </a:spcAft>
            </a:pPr>
            <a:r>
              <a:rPr lang="en-GB" sz="1400" dirty="0">
                <a:solidFill>
                  <a:schemeClr val="bg1"/>
                </a:solidFill>
              </a:rPr>
              <a:t>Do not undertake tasks that require eye protection or go into areas that require eye protection unless you are wearing it.</a:t>
            </a:r>
          </a:p>
        </p:txBody>
      </p:sp>
      <p:sp>
        <p:nvSpPr>
          <p:cNvPr id="42" name="Textfeld 123"/>
          <p:cNvSpPr txBox="1"/>
          <p:nvPr/>
        </p:nvSpPr>
        <p:spPr bwMode="gray">
          <a:xfrm>
            <a:off x="8118767" y="5174214"/>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5</a:t>
            </a:r>
            <a:endParaRPr lang="en-US" sz="2400" noProof="1">
              <a:solidFill>
                <a:prstClr val="black">
                  <a:lumMod val="85000"/>
                  <a:lumOff val="15000"/>
                </a:prstClr>
              </a:solidFill>
              <a:latin typeface="Calibri Light" panose="020F0302020204030204" pitchFamily="34" charset="0"/>
            </a:endParaRPr>
          </a:p>
        </p:txBody>
      </p:sp>
      <p:sp>
        <p:nvSpPr>
          <p:cNvPr id="46" name="Textfeld 204">
            <a:extLst>
              <a:ext uri="{FF2B5EF4-FFF2-40B4-BE49-F238E27FC236}">
                <a16:creationId xmlns:a16="http://schemas.microsoft.com/office/drawing/2014/main" id="{1771BFF2-3D6D-4F88-90A4-C6D90828BF2B}"/>
              </a:ext>
            </a:extLst>
          </p:cNvPr>
          <p:cNvSpPr txBox="1"/>
          <p:nvPr/>
        </p:nvSpPr>
        <p:spPr bwMode="gray">
          <a:xfrm>
            <a:off x="72141" y="5173041"/>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Chemical spray</a:t>
            </a:r>
            <a:endParaRPr lang="en-GB" sz="1200" noProof="1">
              <a:solidFill>
                <a:schemeClr val="tx1">
                  <a:lumMod val="65000"/>
                  <a:lumOff val="35000"/>
                </a:schemeClr>
              </a:solidFill>
              <a:latin typeface="Calibri Light" panose="020F0302020204030204" pitchFamily="34" charset="0"/>
            </a:endParaRPr>
          </a:p>
        </p:txBody>
      </p:sp>
      <p:sp>
        <p:nvSpPr>
          <p:cNvPr id="48" name="Textfeld 204">
            <a:extLst>
              <a:ext uri="{FF2B5EF4-FFF2-40B4-BE49-F238E27FC236}">
                <a16:creationId xmlns:a16="http://schemas.microsoft.com/office/drawing/2014/main" id="{9681EBBF-A6A0-4BFD-9ED0-2FF4606C36D2}"/>
              </a:ext>
            </a:extLst>
          </p:cNvPr>
          <p:cNvSpPr txBox="1"/>
          <p:nvPr/>
        </p:nvSpPr>
        <p:spPr bwMode="gray">
          <a:xfrm>
            <a:off x="1471441" y="4341179"/>
            <a:ext cx="1619452"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Dust and dirt</a:t>
            </a:r>
            <a:endParaRPr lang="en-GB" sz="1200" noProof="1">
              <a:solidFill>
                <a:schemeClr val="tx1">
                  <a:lumMod val="65000"/>
                  <a:lumOff val="35000"/>
                </a:schemeClr>
              </a:solidFill>
              <a:latin typeface="Calibri Light" panose="020F0302020204030204" pitchFamily="34" charset="0"/>
            </a:endParaRPr>
          </a:p>
        </p:txBody>
      </p:sp>
      <p:pic>
        <p:nvPicPr>
          <p:cNvPr id="19" name="Picture 18">
            <a:extLst>
              <a:ext uri="{FF2B5EF4-FFF2-40B4-BE49-F238E27FC236}">
                <a16:creationId xmlns:a16="http://schemas.microsoft.com/office/drawing/2014/main" id="{E592CCC3-6E22-4332-B9FA-0E372BC98EAD}"/>
              </a:ext>
            </a:extLst>
          </p:cNvPr>
          <p:cNvPicPr>
            <a:picLocks noChangeAspect="1"/>
          </p:cNvPicPr>
          <p:nvPr/>
        </p:nvPicPr>
        <p:blipFill>
          <a:blip r:embed="rId7"/>
          <a:stretch>
            <a:fillRect/>
          </a:stretch>
        </p:blipFill>
        <p:spPr>
          <a:xfrm>
            <a:off x="4385142" y="3795823"/>
            <a:ext cx="1633104" cy="1049852"/>
          </a:xfrm>
          <a:prstGeom prst="rect">
            <a:avLst/>
          </a:prstGeom>
        </p:spPr>
      </p:pic>
      <p:pic>
        <p:nvPicPr>
          <p:cNvPr id="20" name="Picture 19">
            <a:extLst>
              <a:ext uri="{FF2B5EF4-FFF2-40B4-BE49-F238E27FC236}">
                <a16:creationId xmlns:a16="http://schemas.microsoft.com/office/drawing/2014/main" id="{BBE87E2F-8926-4159-A301-51C54187B851}"/>
              </a:ext>
            </a:extLst>
          </p:cNvPr>
          <p:cNvPicPr>
            <a:picLocks noChangeAspect="1"/>
          </p:cNvPicPr>
          <p:nvPr/>
        </p:nvPicPr>
        <p:blipFill>
          <a:blip r:embed="rId8"/>
          <a:stretch>
            <a:fillRect/>
          </a:stretch>
        </p:blipFill>
        <p:spPr>
          <a:xfrm>
            <a:off x="6230521" y="4014378"/>
            <a:ext cx="1662595" cy="1662595"/>
          </a:xfrm>
          <a:prstGeom prst="rect">
            <a:avLst/>
          </a:prstGeom>
        </p:spPr>
      </p:pic>
      <p:pic>
        <p:nvPicPr>
          <p:cNvPr id="21" name="Picture 20">
            <a:extLst>
              <a:ext uri="{FF2B5EF4-FFF2-40B4-BE49-F238E27FC236}">
                <a16:creationId xmlns:a16="http://schemas.microsoft.com/office/drawing/2014/main" id="{4DFC109F-EABE-4C47-8669-A36EC623F45E}"/>
              </a:ext>
            </a:extLst>
          </p:cNvPr>
          <p:cNvPicPr>
            <a:picLocks noChangeAspect="1"/>
          </p:cNvPicPr>
          <p:nvPr/>
        </p:nvPicPr>
        <p:blipFill>
          <a:blip r:embed="rId9"/>
          <a:stretch>
            <a:fillRect/>
          </a:stretch>
        </p:blipFill>
        <p:spPr>
          <a:xfrm>
            <a:off x="5059264" y="5203922"/>
            <a:ext cx="1437127" cy="1437127"/>
          </a:xfrm>
          <a:prstGeom prst="rect">
            <a:avLst/>
          </a:prstGeom>
        </p:spPr>
      </p:pic>
      <p:sp>
        <p:nvSpPr>
          <p:cNvPr id="33" name="Textfeld 204">
            <a:extLst>
              <a:ext uri="{FF2B5EF4-FFF2-40B4-BE49-F238E27FC236}">
                <a16:creationId xmlns:a16="http://schemas.microsoft.com/office/drawing/2014/main" id="{9FDA5A6E-C3C6-4DC2-A2EA-5747B29D8E30}"/>
              </a:ext>
            </a:extLst>
          </p:cNvPr>
          <p:cNvSpPr txBox="1"/>
          <p:nvPr/>
        </p:nvSpPr>
        <p:spPr bwMode="gray">
          <a:xfrm>
            <a:off x="6608597" y="5552386"/>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Safety goggles</a:t>
            </a:r>
            <a:endParaRPr lang="en-GB" sz="1200" noProof="1">
              <a:solidFill>
                <a:schemeClr val="tx1">
                  <a:lumMod val="65000"/>
                  <a:lumOff val="35000"/>
                </a:schemeClr>
              </a:solidFill>
              <a:latin typeface="Calibri Light" panose="020F0302020204030204" pitchFamily="34" charset="0"/>
            </a:endParaRPr>
          </a:p>
        </p:txBody>
      </p:sp>
      <p:sp>
        <p:nvSpPr>
          <p:cNvPr id="34" name="Textfeld 204">
            <a:extLst>
              <a:ext uri="{FF2B5EF4-FFF2-40B4-BE49-F238E27FC236}">
                <a16:creationId xmlns:a16="http://schemas.microsoft.com/office/drawing/2014/main" id="{89999324-F3B9-44BC-B9D1-AF8E758DC0F1}"/>
              </a:ext>
            </a:extLst>
          </p:cNvPr>
          <p:cNvSpPr txBox="1"/>
          <p:nvPr/>
        </p:nvSpPr>
        <p:spPr bwMode="gray">
          <a:xfrm>
            <a:off x="4028226" y="4808965"/>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Safety glasses</a:t>
            </a:r>
            <a:endParaRPr lang="en-GB" sz="1200" noProof="1">
              <a:solidFill>
                <a:schemeClr val="tx1">
                  <a:lumMod val="65000"/>
                  <a:lumOff val="35000"/>
                </a:schemeClr>
              </a:solidFill>
              <a:latin typeface="Calibri Light" panose="020F0302020204030204" pitchFamily="34" charset="0"/>
            </a:endParaRPr>
          </a:p>
        </p:txBody>
      </p:sp>
      <p:sp>
        <p:nvSpPr>
          <p:cNvPr id="35" name="Textfeld 204">
            <a:extLst>
              <a:ext uri="{FF2B5EF4-FFF2-40B4-BE49-F238E27FC236}">
                <a16:creationId xmlns:a16="http://schemas.microsoft.com/office/drawing/2014/main" id="{9687832D-F96C-4210-9718-853C33C4FF1F}"/>
              </a:ext>
            </a:extLst>
          </p:cNvPr>
          <p:cNvSpPr txBox="1"/>
          <p:nvPr/>
        </p:nvSpPr>
        <p:spPr bwMode="gray">
          <a:xfrm>
            <a:off x="4543146" y="6448689"/>
            <a:ext cx="1351600" cy="384721"/>
          </a:xfrm>
          <a:prstGeom prst="rect">
            <a:avLst/>
          </a:prstGeom>
          <a:noFill/>
        </p:spPr>
        <p:txBody>
          <a:bodyPr wrap="square" lIns="54000" tIns="54000" rIns="81001" bIns="0" rtlCol="0">
            <a:noAutofit/>
          </a:bodyPr>
          <a:lstStyle/>
          <a:p>
            <a:pPr algn="ctr"/>
            <a:r>
              <a:rPr lang="en-GB" sz="1200" b="1" noProof="1">
                <a:solidFill>
                  <a:schemeClr val="tx1">
                    <a:lumMod val="65000"/>
                    <a:lumOff val="35000"/>
                  </a:schemeClr>
                </a:solidFill>
                <a:latin typeface="Calibri Light" panose="020F0302020204030204" pitchFamily="34" charset="0"/>
              </a:rPr>
              <a:t>Slim goggles</a:t>
            </a:r>
            <a:endParaRPr lang="en-GB" sz="1200" noProof="1">
              <a:solidFill>
                <a:schemeClr val="tx1">
                  <a:lumMod val="65000"/>
                  <a:lumOff val="35000"/>
                </a:schemeClr>
              </a:solidFill>
              <a:latin typeface="Calibri Light" panose="020F0302020204030204" pitchFamily="34" charset="0"/>
            </a:endParaRPr>
          </a:p>
        </p:txBody>
      </p:sp>
      <p:sp>
        <p:nvSpPr>
          <p:cNvPr id="22" name="Isosceles Triangle 21">
            <a:extLst>
              <a:ext uri="{FF2B5EF4-FFF2-40B4-BE49-F238E27FC236}">
                <a16:creationId xmlns:a16="http://schemas.microsoft.com/office/drawing/2014/main" id="{B85A08D5-4EF2-4D32-8645-FF949F08E0E6}"/>
              </a:ext>
            </a:extLst>
          </p:cNvPr>
          <p:cNvSpPr/>
          <p:nvPr/>
        </p:nvSpPr>
        <p:spPr>
          <a:xfrm>
            <a:off x="1015070" y="4264173"/>
            <a:ext cx="447360" cy="385655"/>
          </a:xfrm>
          <a:prstGeom prst="triangl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Isosceles Triangle 43">
            <a:extLst>
              <a:ext uri="{FF2B5EF4-FFF2-40B4-BE49-F238E27FC236}">
                <a16:creationId xmlns:a16="http://schemas.microsoft.com/office/drawing/2014/main" id="{41B7A532-43F9-4900-B8D7-3D002F2C546C}"/>
              </a:ext>
            </a:extLst>
          </p:cNvPr>
          <p:cNvSpPr/>
          <p:nvPr/>
        </p:nvSpPr>
        <p:spPr>
          <a:xfrm>
            <a:off x="2667407" y="4538085"/>
            <a:ext cx="447360" cy="385655"/>
          </a:xfrm>
          <a:prstGeom prst="triangl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379F3E15-CB30-483F-B9EF-98B1DA54AC94}"/>
              </a:ext>
            </a:extLst>
          </p:cNvPr>
          <p:cNvSpPr txBox="1"/>
          <p:nvPr/>
        </p:nvSpPr>
        <p:spPr>
          <a:xfrm>
            <a:off x="4987516" y="3695534"/>
            <a:ext cx="1022367" cy="1200329"/>
          </a:xfrm>
          <a:prstGeom prst="rect">
            <a:avLst/>
          </a:prstGeom>
          <a:noFill/>
        </p:spPr>
        <p:txBody>
          <a:bodyPr wrap="square" rtlCol="0">
            <a:spAutoFit/>
          </a:bodyPr>
          <a:lstStyle/>
          <a:p>
            <a:pPr>
              <a:spcAft>
                <a:spcPts val="600"/>
              </a:spcAft>
            </a:pPr>
            <a:r>
              <a:rPr lang="en-GB" sz="7200" dirty="0">
                <a:solidFill>
                  <a:srgbClr val="00B050"/>
                </a:solidFill>
                <a:sym typeface="Wingdings" panose="05000000000000000000" pitchFamily="2" charset="2"/>
              </a:rPr>
              <a:t></a:t>
            </a:r>
            <a:endParaRPr lang="en-GB" sz="7200" dirty="0">
              <a:solidFill>
                <a:srgbClr val="00B050"/>
              </a:solidFill>
            </a:endParaRPr>
          </a:p>
        </p:txBody>
      </p:sp>
      <p:sp>
        <p:nvSpPr>
          <p:cNvPr id="49" name="TextBox 48">
            <a:extLst>
              <a:ext uri="{FF2B5EF4-FFF2-40B4-BE49-F238E27FC236}">
                <a16:creationId xmlns:a16="http://schemas.microsoft.com/office/drawing/2014/main" id="{757A5DA2-E896-44E5-829E-643FA70AD0D8}"/>
              </a:ext>
            </a:extLst>
          </p:cNvPr>
          <p:cNvSpPr txBox="1"/>
          <p:nvPr/>
        </p:nvSpPr>
        <p:spPr>
          <a:xfrm>
            <a:off x="6946515" y="4221685"/>
            <a:ext cx="1022367" cy="1200329"/>
          </a:xfrm>
          <a:prstGeom prst="rect">
            <a:avLst/>
          </a:prstGeom>
          <a:noFill/>
        </p:spPr>
        <p:txBody>
          <a:bodyPr wrap="square" rtlCol="0">
            <a:spAutoFit/>
          </a:bodyPr>
          <a:lstStyle/>
          <a:p>
            <a:pPr>
              <a:spcAft>
                <a:spcPts val="600"/>
              </a:spcAft>
            </a:pPr>
            <a:r>
              <a:rPr lang="en-GB" sz="7200" dirty="0">
                <a:solidFill>
                  <a:srgbClr val="00B050"/>
                </a:solidFill>
                <a:sym typeface="Wingdings" panose="05000000000000000000" pitchFamily="2" charset="2"/>
              </a:rPr>
              <a:t></a:t>
            </a:r>
            <a:endParaRPr lang="en-GB" sz="7200" dirty="0">
              <a:solidFill>
                <a:srgbClr val="00B050"/>
              </a:solidFill>
            </a:endParaRPr>
          </a:p>
        </p:txBody>
      </p:sp>
      <p:sp>
        <p:nvSpPr>
          <p:cNvPr id="50" name="TextBox 49">
            <a:extLst>
              <a:ext uri="{FF2B5EF4-FFF2-40B4-BE49-F238E27FC236}">
                <a16:creationId xmlns:a16="http://schemas.microsoft.com/office/drawing/2014/main" id="{43128A4F-687E-4ACD-AE10-87613B66D1B1}"/>
              </a:ext>
            </a:extLst>
          </p:cNvPr>
          <p:cNvSpPr txBox="1"/>
          <p:nvPr/>
        </p:nvSpPr>
        <p:spPr>
          <a:xfrm>
            <a:off x="5591250" y="5325190"/>
            <a:ext cx="1022367" cy="1200329"/>
          </a:xfrm>
          <a:prstGeom prst="rect">
            <a:avLst/>
          </a:prstGeom>
          <a:noFill/>
        </p:spPr>
        <p:txBody>
          <a:bodyPr wrap="square" rtlCol="0">
            <a:spAutoFit/>
          </a:bodyPr>
          <a:lstStyle/>
          <a:p>
            <a:pPr>
              <a:spcAft>
                <a:spcPts val="600"/>
              </a:spcAft>
            </a:pPr>
            <a:r>
              <a:rPr lang="en-GB" sz="7200" dirty="0">
                <a:solidFill>
                  <a:srgbClr val="00B050"/>
                </a:solidFill>
                <a:sym typeface="Wingdings" panose="05000000000000000000" pitchFamily="2" charset="2"/>
              </a:rPr>
              <a:t></a:t>
            </a:r>
            <a:endParaRPr lang="en-GB" sz="7200" dirty="0">
              <a:solidFill>
                <a:srgbClr val="00B050"/>
              </a:solidFill>
            </a:endParaRPr>
          </a:p>
        </p:txBody>
      </p:sp>
      <p:sp>
        <p:nvSpPr>
          <p:cNvPr id="6" name="TextBox 5">
            <a:extLst>
              <a:ext uri="{FF2B5EF4-FFF2-40B4-BE49-F238E27FC236}">
                <a16:creationId xmlns:a16="http://schemas.microsoft.com/office/drawing/2014/main" id="{A9FFBBF2-AA7F-49AB-90B0-A85B4FB24B2A}"/>
              </a:ext>
            </a:extLst>
          </p:cNvPr>
          <p:cNvSpPr txBox="1"/>
          <p:nvPr/>
        </p:nvSpPr>
        <p:spPr>
          <a:xfrm>
            <a:off x="8118767" y="6474140"/>
            <a:ext cx="362909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HS/SC/005/01                Internal Use             11 November 19</a:t>
            </a:r>
          </a:p>
        </p:txBody>
      </p:sp>
    </p:spTree>
    <p:custDataLst>
      <p:tags r:id="rId1"/>
    </p:custDataLst>
    <p:extLst>
      <p:ext uri="{BB962C8B-B14F-4D97-AF65-F5344CB8AC3E}">
        <p14:creationId xmlns:p14="http://schemas.microsoft.com/office/powerpoint/2010/main" val="3261859122"/>
      </p:ext>
    </p:extLst>
  </p:cSld>
  <p:clrMapOvr>
    <a:masterClrMapping/>
  </p:clrMapOvr>
  <p:transition spd="med" advTm="154034">
    <p:pull/>
  </p:transition>
</p:sld>
</file>

<file path=ppt/tags/tag1.xml><?xml version="1.0" encoding="utf-8"?>
<p:tagLst xmlns:a="http://schemas.openxmlformats.org/drawingml/2006/main" xmlns:r="http://schemas.openxmlformats.org/officeDocument/2006/relationships" xmlns:p="http://schemas.openxmlformats.org/presentationml/2006/main">
  <p:tag name="TIMING" val="|27|11.3|10.3|6.1|8.9|4.7|8.8|15.4|10.9|16.5|21.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22E951AC811C4DAF99033C35543273" ma:contentTypeVersion="15" ma:contentTypeDescription="Create a new document." ma:contentTypeScope="" ma:versionID="554fccbcd456ec2f7e56ae7547c1c039">
  <xsd:schema xmlns:xsd="http://www.w3.org/2001/XMLSchema" xmlns:xs="http://www.w3.org/2001/XMLSchema" xmlns:p="http://schemas.microsoft.com/office/2006/metadata/properties" xmlns:ns1="http://schemas.microsoft.com/sharepoint/v3" xmlns:ns3="ce1058bd-36a4-4f5f-a6b7-52dab1da8188" xmlns:ns4="c4cf7908-ec83-45d6-97df-25ab067c0ce4" targetNamespace="http://schemas.microsoft.com/office/2006/metadata/properties" ma:root="true" ma:fieldsID="f2d4a31d1945dde634a408486938d187" ns1:_="" ns3:_="" ns4:_="">
    <xsd:import namespace="http://schemas.microsoft.com/sharepoint/v3"/>
    <xsd:import namespace="ce1058bd-36a4-4f5f-a6b7-52dab1da8188"/>
    <xsd:import namespace="c4cf7908-ec83-45d6-97df-25ab067c0ce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1:_ip_UnifiedCompliancePolicyProperties" minOccurs="0"/>
                <xsd:element ref="ns1:_ip_UnifiedCompliancePolicyUIAc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1058bd-36a4-4f5f-a6b7-52dab1da818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cf7908-ec83-45d6-97df-25ab067c0ce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866D9F-2F92-4C04-80F1-796BFEDA17F2}">
  <ds:schemaRefs>
    <ds:schemaRef ds:uri="http://schemas.microsoft.com/sharepoint/v3/contenttype/forms"/>
  </ds:schemaRefs>
</ds:datastoreItem>
</file>

<file path=customXml/itemProps2.xml><?xml version="1.0" encoding="utf-8"?>
<ds:datastoreItem xmlns:ds="http://schemas.openxmlformats.org/officeDocument/2006/customXml" ds:itemID="{E2E0420B-3953-4A4B-85E1-92CC60A2BBB3}">
  <ds:schemaRefs>
    <ds:schemaRef ds:uri="ce1058bd-36a4-4f5f-a6b7-52dab1da8188"/>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c4cf7908-ec83-45d6-97df-25ab067c0ce4"/>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0E0563C-BA74-47A0-B245-517954B43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e1058bd-36a4-4f5f-a6b7-52dab1da8188"/>
    <ds:schemaRef ds:uri="c4cf7908-ec83-45d6-97df-25ab067c0c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1690</TotalTime>
  <Words>226</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Hamilton</dc:creator>
  <cp:lastModifiedBy>Evan Judge</cp:lastModifiedBy>
  <cp:revision>65</cp:revision>
  <dcterms:created xsi:type="dcterms:W3CDTF">2019-01-03T15:39:49Z</dcterms:created>
  <dcterms:modified xsi:type="dcterms:W3CDTF">2019-11-11T15:40:35Z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0x010100C022E951AC811C4DAF99033C35543273</vt:lpwstr>
  </property>
</Properties>
</file>