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D6023-4CDB-4D8F-A0F1-631DDC11D1ED}" v="3" dt="2023-08-14T13:20:20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602" y="-2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5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2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1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1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79056-05BD-4DAF-94A8-2DF60721FF2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154363" y="97688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4980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51985B3-05BE-4EC2-8D86-E3518D321601}"/>
              </a:ext>
            </a:extLst>
          </p:cNvPr>
          <p:cNvSpPr/>
          <p:nvPr/>
        </p:nvSpPr>
        <p:spPr>
          <a:xfrm>
            <a:off x="0" y="0"/>
            <a:ext cx="1371600" cy="9906000"/>
          </a:xfrm>
          <a:prstGeom prst="homePlate">
            <a:avLst>
              <a:gd name="adj" fmla="val 5404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40E332-E956-4F96-9FA0-C0CA40F9323B}"/>
              </a:ext>
            </a:extLst>
          </p:cNvPr>
          <p:cNvSpPr/>
          <p:nvPr/>
        </p:nvSpPr>
        <p:spPr>
          <a:xfrm>
            <a:off x="14008" y="4508769"/>
            <a:ext cx="1357592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Chemical waste areas: rolling inventory/ documentation and controls</a:t>
            </a:r>
            <a:endParaRPr lang="en-GB" sz="1125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86DC3603-2E1E-F2D9-BE20-AE87F4AF2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238344"/>
            <a:ext cx="2109216" cy="8025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5A81CE-3943-FB22-E678-73118D76E6EA}"/>
              </a:ext>
            </a:extLst>
          </p:cNvPr>
          <p:cNvSpPr txBox="1"/>
          <p:nvPr/>
        </p:nvSpPr>
        <p:spPr>
          <a:xfrm>
            <a:off x="1371600" y="1613129"/>
            <a:ext cx="521999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On receipt of request for chemical disposal :</a:t>
            </a:r>
          </a:p>
          <a:p>
            <a:pPr marL="2628900" lvl="5" indent="-342900">
              <a:buFont typeface="+mj-lt"/>
              <a:buAutoNum type="romanL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Check risk assessment on file for chemical components within mixture.</a:t>
            </a:r>
          </a:p>
          <a:p>
            <a:pPr marL="2628900" lvl="5" indent="-342900">
              <a:buFont typeface="+mj-lt"/>
              <a:buAutoNum type="romanL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If new chemical forward MSDS to Compass HSE contact.</a:t>
            </a:r>
          </a:p>
          <a:p>
            <a:pPr marL="2628900" lvl="5" indent="-342900">
              <a:buFont typeface="+mj-lt"/>
              <a:buAutoNum type="romanL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On receipt of risk assessment collection can then be authorised</a:t>
            </a:r>
          </a:p>
          <a:p>
            <a:pPr lvl="5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Enter details on the inventory checking details of spill handler/ext. number.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Issue a collection reference number: Non flammable NF1,2,3 Flammable F!,2,3 Oxidiser O1,2,3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Brief operator on collection and any health and safety specific requirements.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Once confirmed stored in waste container hold following documents :</a:t>
            </a:r>
          </a:p>
          <a:p>
            <a:pPr marL="2628900" lvl="5" indent="-342900">
              <a:buFont typeface="+mj-lt"/>
              <a:buAutoNum type="romanL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Copy in office RA /collection note</a:t>
            </a:r>
          </a:p>
          <a:p>
            <a:pPr marL="2628900" lvl="5" indent="-342900">
              <a:buFont typeface="+mj-lt"/>
              <a:buAutoNum type="romanL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Copy in Chemical store Ra/Collection note</a:t>
            </a:r>
          </a:p>
          <a:p>
            <a:pPr marL="2628900" lvl="5" indent="-342900">
              <a:buFont typeface="+mj-lt"/>
              <a:buAutoNum type="romanL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Rolling inventory to be set to calculate maximum volume of the bund capacity- Once bund capacity is close or reached store MUST be closed until collection is completed.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Collection by waste contractor MUST be by collection reference number and recorded on waste transfer note.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On receipt of transfer note identify item collected on rolling inventory.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Maintain Waste transfer note 3 years Collection note to be held until chemical removed from site.</a:t>
            </a:r>
          </a:p>
          <a:p>
            <a:pPr marL="2628900" lvl="5" indent="-342900">
              <a:buFont typeface="+mj-lt"/>
              <a:buAutoNum type="romanLcPeriod"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94A17F-3282-6901-8ED6-BF02763145C7}"/>
              </a:ext>
            </a:extLst>
          </p:cNvPr>
          <p:cNvSpPr txBox="1"/>
          <p:nvPr/>
        </p:nvSpPr>
        <p:spPr>
          <a:xfrm>
            <a:off x="1535536" y="1276897"/>
            <a:ext cx="521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Rolling Chemical Inventory and document 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918CE-58B7-EDC2-3246-311118B3E11C}"/>
              </a:ext>
            </a:extLst>
          </p:cNvPr>
          <p:cNvSpPr txBox="1"/>
          <p:nvPr/>
        </p:nvSpPr>
        <p:spPr>
          <a:xfrm>
            <a:off x="1535536" y="6491387"/>
            <a:ext cx="521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Random Management checks- periodic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18DA3E-64C0-7513-48B4-54D24563D3FF}"/>
              </a:ext>
            </a:extLst>
          </p:cNvPr>
          <p:cNvSpPr txBox="1"/>
          <p:nvPr/>
        </p:nvSpPr>
        <p:spPr>
          <a:xfrm>
            <a:off x="794872" y="6896493"/>
            <a:ext cx="596065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A weekly waste compound check team leader /supervisor should identify any minor issues to 	be rectified. With periodic and monthly checks by management.</a:t>
            </a: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28900" lvl="5" indent="-342900">
              <a:buFont typeface="+mj-lt"/>
              <a:buAutoNum type="romanLcPeriod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Choose 2 chemicals from rolling inventory – Name /type flammable /non flammable/oxidiser</a:t>
            </a:r>
          </a:p>
          <a:p>
            <a:pPr lvl="5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        Quantity and volume.</a:t>
            </a:r>
          </a:p>
          <a:p>
            <a:pPr marL="2571750" lvl="5" indent="-285750">
              <a:buFont typeface="+mj-lt"/>
              <a:buAutoNum type="romanLcPeriod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On arrival to store located consignment and check:</a:t>
            </a:r>
          </a:p>
          <a:p>
            <a:pPr marL="3486150" lvl="7" indent="-285750">
              <a:buFont typeface="Wingdings" panose="05000000000000000000" pitchFamily="2" charset="2"/>
              <a:buChar char="§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Label is clear and readable </a:t>
            </a:r>
          </a:p>
          <a:p>
            <a:pPr marL="3486150" lvl="7" indent="-285750">
              <a:buFont typeface="Wingdings" panose="05000000000000000000" pitchFamily="2" charset="2"/>
              <a:buChar char="§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RA and collection paperwork in place</a:t>
            </a:r>
          </a:p>
          <a:p>
            <a:pPr marL="3486150" lvl="7" indent="-285750">
              <a:buFont typeface="Wingdings" panose="05000000000000000000" pitchFamily="2" charset="2"/>
              <a:buChar char="§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Volume and number of containers is correct</a:t>
            </a:r>
          </a:p>
          <a:p>
            <a:pPr marL="3486150" lvl="7" indent="-285750">
              <a:buFont typeface="Wingdings" panose="05000000000000000000" pitchFamily="2" charset="2"/>
              <a:buChar char="§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Stored in correct chemical type. 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Document and act on any non- compliant findings.</a:t>
            </a:r>
          </a:p>
          <a:p>
            <a:pPr marL="342900" indent="-342900">
              <a:buFont typeface="+mj-lt"/>
              <a:buAutoNum type="arabicPeriod"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AD96E350-9B00-485C-93C0-3717F54588BF}"/>
              </a:ext>
            </a:extLst>
          </p:cNvPr>
          <p:cNvSpPr txBox="1"/>
          <p:nvPr/>
        </p:nvSpPr>
        <p:spPr>
          <a:xfrm>
            <a:off x="5913120" y="9690556"/>
            <a:ext cx="1005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/>
              <a:t>WS.P.WA.004.01</a:t>
            </a:r>
          </a:p>
        </p:txBody>
      </p:sp>
    </p:spTree>
    <p:extLst>
      <p:ext uri="{BB962C8B-B14F-4D97-AF65-F5344CB8AC3E}">
        <p14:creationId xmlns:p14="http://schemas.microsoft.com/office/powerpoint/2010/main" val="392044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4" ma:contentTypeDescription="Create a new document." ma:contentTypeScope="" ma:versionID="6d37f84ffb0f52914f461519a73caffd">
  <xsd:schema xmlns:xsd="http://www.w3.org/2001/XMLSchema" xmlns:xs="http://www.w3.org/2001/XMLSchema" xmlns:p="http://schemas.microsoft.com/office/2006/metadata/properties" xmlns:ns2="505494de-7f70-4b10-aa1d-981be3329ecb" xmlns:ns3="c0ce68d2-f4a4-4963-9a31-30d16dda62a3" targetNamespace="http://schemas.microsoft.com/office/2006/metadata/properties" ma:root="true" ma:fieldsID="226347c2b2ac92572d1943427a992c5e" ns2:_="" ns3:_="">
    <xsd:import namespace="505494de-7f70-4b10-aa1d-981be3329ecb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b9bf8d-a51f-4a50-a0a3-979f22b7d3f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5494de-7f70-4b10-aa1d-981be3329ecb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Props1.xml><?xml version="1.0" encoding="utf-8"?>
<ds:datastoreItem xmlns:ds="http://schemas.openxmlformats.org/officeDocument/2006/customXml" ds:itemID="{EE15C4BA-72A3-4E3F-8F07-EBD35517D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A02CD8-67D0-425D-B3CC-2744D2130C02}"/>
</file>

<file path=customXml/itemProps3.xml><?xml version="1.0" encoding="utf-8"?>
<ds:datastoreItem xmlns:ds="http://schemas.openxmlformats.org/officeDocument/2006/customXml" ds:itemID="{B8BE9ADB-5607-486D-A448-A2224D6ED1D3}">
  <ds:schemaRefs>
    <ds:schemaRef ds:uri="http://schemas.microsoft.com/office/2006/metadata/properties"/>
    <ds:schemaRef ds:uri="http://purl.org/dc/terms/"/>
    <ds:schemaRef ds:uri="7ee1b2aa-5a9d-4a20-a2ee-b60dad57a92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d2f167f7-4983-44d2-9538-e16ae225ad08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299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Ng</dc:creator>
  <cp:lastModifiedBy>Nicola Clason</cp:lastModifiedBy>
  <cp:revision>10</cp:revision>
  <dcterms:created xsi:type="dcterms:W3CDTF">2021-06-04T10:55:07Z</dcterms:created>
  <dcterms:modified xsi:type="dcterms:W3CDTF">2023-08-16T09:14:58Z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0x0101004F49931D19ACC34199C1E5D5F5D0A51B</vt:lpwstr>
  </property>
  <property fmtid="{D5CDD505-2E9C-101B-9397-08002B2CF9AE}" pid="3" name="MSIP_Label_f472f14c-d40a-4996-84a9-078c3b8640e0_Enabled">
    <vt:lpwstr>true</vt:lpwstr>
  </property>
  <property fmtid="{D5CDD505-2E9C-101B-9397-08002B2CF9AE}" pid="4" name="MSIP_Label_f472f14c-d40a-4996-84a9-078c3b8640e0_SetDate">
    <vt:lpwstr>2022-09-21T07:38:43Z</vt:lpwstr>
  </property>
  <property fmtid="{D5CDD505-2E9C-101B-9397-08002B2CF9AE}" pid="5" name="MSIP_Label_f472f14c-d40a-4996-84a9-078c3b8640e0_Method">
    <vt:lpwstr>Privileged</vt:lpwstr>
  </property>
  <property fmtid="{D5CDD505-2E9C-101B-9397-08002B2CF9AE}" pid="6" name="MSIP_Label_f472f14c-d40a-4996-84a9-078c3b8640e0_Name">
    <vt:lpwstr>f472f14c-d40a-4996-84a9-078c3b8640e0</vt:lpwstr>
  </property>
  <property fmtid="{D5CDD505-2E9C-101B-9397-08002B2CF9AE}" pid="7" name="MSIP_Label_f472f14c-d40a-4996-84a9-078c3b8640e0_SiteId">
    <vt:lpwstr>cd62b7dd-4b48-44bd-90e7-e143a22c8ead</vt:lpwstr>
  </property>
  <property fmtid="{D5CDD505-2E9C-101B-9397-08002B2CF9AE}" pid="8" name="MSIP_Label_f472f14c-d40a-4996-84a9-078c3b8640e0_ActionId">
    <vt:lpwstr>a253802c-8b19-45df-b056-5835f7b25365</vt:lpwstr>
  </property>
  <property fmtid="{D5CDD505-2E9C-101B-9397-08002B2CF9AE}" pid="9" name="MSIP_Label_f472f14c-d40a-4996-84a9-078c3b8640e0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</Properties>
</file>