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7" r:id="rId5"/>
  </p:sldIdLst>
  <p:sldSz cx="6858000" cy="9906000" type="A4"/>
  <p:notesSz cx="6888163" cy="100187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86D6023-4CDB-4D8F-A0F1-631DDC11D1ED}" v="3" dt="2023-08-14T13:20:20.97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>
        <p:scale>
          <a:sx n="110" d="100"/>
          <a:sy n="110" d="100"/>
        </p:scale>
        <p:origin x="1602" y="-29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52B08-DDE9-4188-A473-703EEF6358B2}" type="datetimeFigureOut">
              <a:rPr lang="en-GB" smtClean="0"/>
              <a:t>16/08/2023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9EDC6-14E0-40D5-91B9-586E0345F2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507351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52B08-DDE9-4188-A473-703EEF6358B2}" type="datetimeFigureOut">
              <a:rPr lang="en-GB" smtClean="0"/>
              <a:t>16/08/2023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9EDC6-14E0-40D5-91B9-586E0345F2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349529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52B08-DDE9-4188-A473-703EEF6358B2}" type="datetimeFigureOut">
              <a:rPr lang="en-GB" smtClean="0"/>
              <a:t>16/08/2023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9EDC6-14E0-40D5-91B9-586E0345F2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214328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52B08-DDE9-4188-A473-703EEF6358B2}" type="datetimeFigureOut">
              <a:rPr lang="en-GB" smtClean="0"/>
              <a:t>16/08/2023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9EDC6-14E0-40D5-91B9-586E0345F2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33588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52B08-DDE9-4188-A473-703EEF6358B2}" type="datetimeFigureOut">
              <a:rPr lang="en-GB" smtClean="0"/>
              <a:t>16/08/2023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9EDC6-14E0-40D5-91B9-586E0345F2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96934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52B08-DDE9-4188-A473-703EEF6358B2}" type="datetimeFigureOut">
              <a:rPr lang="en-GB" smtClean="0"/>
              <a:t>16/08/2023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9EDC6-14E0-40D5-91B9-586E0345F2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18266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52B08-DDE9-4188-A473-703EEF6358B2}" type="datetimeFigureOut">
              <a:rPr lang="en-GB" smtClean="0"/>
              <a:t>16/08/2023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9EDC6-14E0-40D5-91B9-586E0345F2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85139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52B08-DDE9-4188-A473-703EEF6358B2}" type="datetimeFigureOut">
              <a:rPr lang="en-GB" smtClean="0"/>
              <a:t>16/08/2023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9EDC6-14E0-40D5-91B9-586E0345F2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570917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52B08-DDE9-4188-A473-703EEF6358B2}" type="datetimeFigureOut">
              <a:rPr lang="en-GB" smtClean="0"/>
              <a:t>16/08/2023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9EDC6-14E0-40D5-91B9-586E0345F2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51188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52B08-DDE9-4188-A473-703EEF6358B2}" type="datetimeFigureOut">
              <a:rPr lang="en-GB" smtClean="0"/>
              <a:t>16/08/2023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9EDC6-14E0-40D5-91B9-586E0345F2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894167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52B08-DDE9-4188-A473-703EEF6358B2}" type="datetimeFigureOut">
              <a:rPr lang="en-GB" smtClean="0"/>
              <a:t>16/08/2023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9EDC6-14E0-40D5-91B9-586E0345F2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94531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352B08-DDE9-4188-A473-703EEF6358B2}" type="datetimeFigureOut">
              <a:rPr lang="en-GB" smtClean="0"/>
              <a:t>16/08/2023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59EDC6-14E0-40D5-91B9-586E0345F21D}" type="slidenum">
              <a:rPr lang="en-GB" smtClean="0"/>
              <a:t>‹#›</a:t>
            </a:fld>
            <a:endParaRPr lang="en-GB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9979056-05BD-4DAF-94A8-2DF60721FF2A}"/>
              </a:ext>
            </a:extLst>
          </p:cNvPr>
          <p:cNvSpPr txBox="1"/>
          <p:nvPr userDrawn="1">
            <p:extLst>
              <p:ext uri="{1162E1C5-73C7-4A58-AE30-91384D911F3F}">
                <p184:classification xmlns:p184="http://schemas.microsoft.com/office/powerpoint/2018/4/main" val="ftr"/>
              </p:ext>
            </p:extLst>
          </p:nvPr>
        </p:nvSpPr>
        <p:spPr>
          <a:xfrm>
            <a:off x="3154363" y="9768840"/>
            <a:ext cx="390525" cy="137160"/>
          </a:xfrm>
          <a:prstGeom prst="rect">
            <a:avLst/>
          </a:prstGeom>
        </p:spPr>
        <p:txBody>
          <a:bodyPr horzOverflow="overflow" lIns="0" tIns="0" rIns="0" bIns="0">
            <a:spAutoFit/>
          </a:bodyPr>
          <a:lstStyle/>
          <a:p>
            <a:pPr algn="ctr"/>
            <a:r>
              <a:rPr lang="en-GB" sz="9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Internal</a:t>
            </a:r>
          </a:p>
        </p:txBody>
      </p:sp>
    </p:spTree>
    <p:extLst>
      <p:ext uri="{BB962C8B-B14F-4D97-AF65-F5344CB8AC3E}">
        <p14:creationId xmlns:p14="http://schemas.microsoft.com/office/powerpoint/2010/main" val="24980231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Arrow: Pentagon 6">
            <a:extLst>
              <a:ext uri="{FF2B5EF4-FFF2-40B4-BE49-F238E27FC236}">
                <a16:creationId xmlns:a16="http://schemas.microsoft.com/office/drawing/2014/main" id="{951985B3-05BE-4EC2-8D86-E3518D321601}"/>
              </a:ext>
            </a:extLst>
          </p:cNvPr>
          <p:cNvSpPr/>
          <p:nvPr/>
        </p:nvSpPr>
        <p:spPr>
          <a:xfrm>
            <a:off x="0" y="0"/>
            <a:ext cx="1371600" cy="9906000"/>
          </a:xfrm>
          <a:prstGeom prst="homePlate">
            <a:avLst>
              <a:gd name="adj" fmla="val 54040"/>
            </a:avLst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013" dirty="0"/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9E40E332-E956-4F96-9FA0-C0CA40F9323B}"/>
              </a:ext>
            </a:extLst>
          </p:cNvPr>
          <p:cNvSpPr/>
          <p:nvPr/>
        </p:nvSpPr>
        <p:spPr>
          <a:xfrm>
            <a:off x="14008" y="4508769"/>
            <a:ext cx="1357592" cy="9579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125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</a:rPr>
              <a:t>Chemical waste areas: rolling inventory/ documentation and controls</a:t>
            </a:r>
            <a:endParaRPr lang="en-GB" sz="1125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5" name="Picture 4" descr="A logo of a company&#10;&#10;Description automatically generated">
            <a:extLst>
              <a:ext uri="{FF2B5EF4-FFF2-40B4-BE49-F238E27FC236}">
                <a16:creationId xmlns:a16="http://schemas.microsoft.com/office/drawing/2014/main" id="{86DC3603-2E1E-F2D9-BE20-AE87F4AF225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82240" y="238344"/>
            <a:ext cx="2109216" cy="802548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B05A81CE-3943-FB22-E678-73118D76E6EA}"/>
              </a:ext>
            </a:extLst>
          </p:cNvPr>
          <p:cNvSpPr txBox="1"/>
          <p:nvPr/>
        </p:nvSpPr>
        <p:spPr>
          <a:xfrm>
            <a:off x="1371600" y="1613129"/>
            <a:ext cx="5219992" cy="50321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On receipt of request for chemical disposal :</a:t>
            </a:r>
          </a:p>
          <a:p>
            <a:pPr marL="2628900" lvl="5" indent="-342900">
              <a:buFont typeface="+mj-lt"/>
              <a:buAutoNum type="romanLcPeriod"/>
            </a:pPr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Check risk assessment on file for chemical components within mixture.</a:t>
            </a:r>
          </a:p>
          <a:p>
            <a:pPr marL="2628900" lvl="5" indent="-342900">
              <a:buFont typeface="+mj-lt"/>
              <a:buAutoNum type="romanLcPeriod"/>
            </a:pPr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If new chemical forward MSDS to Compass HSE contact.</a:t>
            </a:r>
          </a:p>
          <a:p>
            <a:pPr marL="2628900" lvl="5" indent="-342900">
              <a:buFont typeface="+mj-lt"/>
              <a:buAutoNum type="romanLcPeriod"/>
            </a:pPr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On receipt of risk assessment collection can then be authorised</a:t>
            </a:r>
          </a:p>
          <a:p>
            <a:pPr lvl="5"/>
            <a:endParaRPr lang="en-GB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Enter details on the inventory checking details of spill handler/ext. number.</a:t>
            </a:r>
          </a:p>
          <a:p>
            <a:pPr marL="342900" indent="-342900">
              <a:buFont typeface="+mj-lt"/>
              <a:buAutoNum type="arabicPeriod"/>
            </a:pPr>
            <a:endParaRPr lang="en-GB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Issue a collection reference number: Non flammable NF1,2,3 Flammable F!,2,3 Oxidiser O1,2,3</a:t>
            </a:r>
          </a:p>
          <a:p>
            <a:pPr marL="342900" indent="-342900">
              <a:buFont typeface="+mj-lt"/>
              <a:buAutoNum type="arabicPeriod"/>
            </a:pPr>
            <a:endParaRPr lang="en-GB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Brief operator on collection and any health and safety specific requirements.</a:t>
            </a:r>
          </a:p>
          <a:p>
            <a:pPr marL="342900" indent="-342900">
              <a:buFont typeface="+mj-lt"/>
              <a:buAutoNum type="arabicPeriod"/>
            </a:pPr>
            <a:endParaRPr lang="en-GB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Once confirmed stored in waste container hold following documents :</a:t>
            </a:r>
          </a:p>
          <a:p>
            <a:pPr marL="2628900" lvl="5" indent="-342900">
              <a:buFont typeface="+mj-lt"/>
              <a:buAutoNum type="romanLcPeriod"/>
            </a:pPr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Copy in office RA /collection note</a:t>
            </a:r>
          </a:p>
          <a:p>
            <a:pPr marL="2628900" lvl="5" indent="-342900">
              <a:buFont typeface="+mj-lt"/>
              <a:buAutoNum type="romanLcPeriod"/>
            </a:pPr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Copy in Chemical store Ra/Collection note</a:t>
            </a:r>
          </a:p>
          <a:p>
            <a:pPr marL="2628900" lvl="5" indent="-342900">
              <a:buFont typeface="+mj-lt"/>
              <a:buAutoNum type="romanLcPeriod"/>
            </a:pPr>
            <a:endParaRPr lang="en-GB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Rolling inventory to be set to calculate maximum volume of the bund capacity- Once bund capacity is close or reached store MUST be closed until collection is completed.</a:t>
            </a:r>
          </a:p>
          <a:p>
            <a:pPr marL="342900" indent="-342900">
              <a:buFont typeface="+mj-lt"/>
              <a:buAutoNum type="arabicPeriod"/>
            </a:pPr>
            <a:endParaRPr lang="en-GB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Collection by waste contractor MUST be by collection reference number and recorded on waste transfer note.</a:t>
            </a:r>
          </a:p>
          <a:p>
            <a:pPr marL="342900" indent="-342900">
              <a:buFont typeface="+mj-lt"/>
              <a:buAutoNum type="arabicPeriod"/>
            </a:pPr>
            <a:endParaRPr lang="en-GB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On receipt of transfer note identify item collected on rolling inventory.</a:t>
            </a:r>
          </a:p>
          <a:p>
            <a:pPr marL="342900" indent="-342900">
              <a:buFont typeface="+mj-lt"/>
              <a:buAutoNum type="arabicPeriod"/>
            </a:pPr>
            <a:endParaRPr lang="en-GB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Maintain Waste transfer note 3 years Collection note to be held until chemical removed from site.</a:t>
            </a:r>
          </a:p>
          <a:p>
            <a:pPr marL="2628900" lvl="5" indent="-342900">
              <a:buFont typeface="+mj-lt"/>
              <a:buAutoNum type="romanLcPeriod"/>
            </a:pPr>
            <a:endParaRPr lang="en-GB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394A17F-3282-6901-8ED6-BF02763145C7}"/>
              </a:ext>
            </a:extLst>
          </p:cNvPr>
          <p:cNvSpPr txBox="1"/>
          <p:nvPr/>
        </p:nvSpPr>
        <p:spPr>
          <a:xfrm>
            <a:off x="1535536" y="1276897"/>
            <a:ext cx="52199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u="sng" dirty="0"/>
              <a:t>Rolling Chemical Inventory and document control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71918CE-58B7-EDC2-3246-311118B3E11C}"/>
              </a:ext>
            </a:extLst>
          </p:cNvPr>
          <p:cNvSpPr txBox="1"/>
          <p:nvPr/>
        </p:nvSpPr>
        <p:spPr>
          <a:xfrm>
            <a:off x="1535536" y="6491387"/>
            <a:ext cx="52199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u="sng" dirty="0"/>
              <a:t>Random Management checks- periodic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518DA3E-64C0-7513-48B4-54D24563D3FF}"/>
              </a:ext>
            </a:extLst>
          </p:cNvPr>
          <p:cNvSpPr txBox="1"/>
          <p:nvPr/>
        </p:nvSpPr>
        <p:spPr>
          <a:xfrm>
            <a:off x="794872" y="6896493"/>
            <a:ext cx="5960656" cy="30623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	A weekly waste compound check team leader /supervisor should identify any minor issues to 	be rectified. With periodic and monthly checks by management.</a:t>
            </a:r>
          </a:p>
          <a:p>
            <a:pPr marL="342900" indent="-342900">
              <a:buFont typeface="+mj-lt"/>
              <a:buAutoNum type="arabicPeriod"/>
            </a:pPr>
            <a:endParaRPr lang="en-GB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+mj-lt"/>
              <a:buAutoNum type="arabicPeriod"/>
            </a:pPr>
            <a:endParaRPr lang="en-GB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5"/>
            <a:endParaRPr lang="en-GB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628900" lvl="5" indent="-342900">
              <a:buFont typeface="+mj-lt"/>
              <a:buAutoNum type="romanLcPeriod"/>
            </a:pPr>
            <a:r>
              <a:rPr lang="en-GB" sz="1100" dirty="0">
                <a:latin typeface="Arial" panose="020B0604020202020204" pitchFamily="34" charset="0"/>
                <a:cs typeface="Arial" panose="020B0604020202020204" pitchFamily="34" charset="0"/>
              </a:rPr>
              <a:t>Choose 2 chemicals from rolling inventory – Name /type flammable /non flammable/oxidiser</a:t>
            </a:r>
          </a:p>
          <a:p>
            <a:pPr lvl="5"/>
            <a:r>
              <a:rPr lang="en-GB" sz="1100" dirty="0">
                <a:latin typeface="Arial" panose="020B0604020202020204" pitchFamily="34" charset="0"/>
                <a:cs typeface="Arial" panose="020B0604020202020204" pitchFamily="34" charset="0"/>
              </a:rPr>
              <a:t>         Quantity and volume.</a:t>
            </a:r>
          </a:p>
          <a:p>
            <a:pPr marL="2571750" lvl="5" indent="-285750">
              <a:buFont typeface="+mj-lt"/>
              <a:buAutoNum type="romanLcPeriod"/>
            </a:pPr>
            <a:r>
              <a:rPr lang="en-GB" sz="1100" dirty="0">
                <a:latin typeface="Arial" panose="020B0604020202020204" pitchFamily="34" charset="0"/>
                <a:cs typeface="Arial" panose="020B0604020202020204" pitchFamily="34" charset="0"/>
              </a:rPr>
              <a:t>On arrival to store located consignment and check:</a:t>
            </a:r>
          </a:p>
          <a:p>
            <a:pPr marL="3486150" lvl="7" indent="-285750">
              <a:buFont typeface="Wingdings" panose="05000000000000000000" pitchFamily="2" charset="2"/>
              <a:buChar char="§"/>
            </a:pPr>
            <a:r>
              <a:rPr lang="en-GB" sz="1100" dirty="0">
                <a:latin typeface="Arial" panose="020B0604020202020204" pitchFamily="34" charset="0"/>
                <a:cs typeface="Arial" panose="020B0604020202020204" pitchFamily="34" charset="0"/>
              </a:rPr>
              <a:t>Label is clear and readable </a:t>
            </a:r>
          </a:p>
          <a:p>
            <a:pPr marL="3486150" lvl="7" indent="-285750">
              <a:buFont typeface="Wingdings" panose="05000000000000000000" pitchFamily="2" charset="2"/>
              <a:buChar char="§"/>
            </a:pPr>
            <a:r>
              <a:rPr lang="en-GB" sz="1100" dirty="0">
                <a:latin typeface="Arial" panose="020B0604020202020204" pitchFamily="34" charset="0"/>
                <a:cs typeface="Arial" panose="020B0604020202020204" pitchFamily="34" charset="0"/>
              </a:rPr>
              <a:t>RA and collection paperwork in place</a:t>
            </a:r>
          </a:p>
          <a:p>
            <a:pPr marL="3486150" lvl="7" indent="-285750">
              <a:buFont typeface="Wingdings" panose="05000000000000000000" pitchFamily="2" charset="2"/>
              <a:buChar char="§"/>
            </a:pPr>
            <a:r>
              <a:rPr lang="en-GB" sz="1100" dirty="0">
                <a:latin typeface="Arial" panose="020B0604020202020204" pitchFamily="34" charset="0"/>
                <a:cs typeface="Arial" panose="020B0604020202020204" pitchFamily="34" charset="0"/>
              </a:rPr>
              <a:t>Volume and number of containers is correct</a:t>
            </a:r>
          </a:p>
          <a:p>
            <a:pPr marL="3486150" lvl="7" indent="-285750">
              <a:buFont typeface="Wingdings" panose="05000000000000000000" pitchFamily="2" charset="2"/>
              <a:buChar char="§"/>
            </a:pPr>
            <a:r>
              <a:rPr lang="en-GB" sz="1100" dirty="0">
                <a:latin typeface="Arial" panose="020B0604020202020204" pitchFamily="34" charset="0"/>
                <a:cs typeface="Arial" panose="020B0604020202020204" pitchFamily="34" charset="0"/>
              </a:rPr>
              <a:t>Stored in correct chemical type. </a:t>
            </a:r>
          </a:p>
          <a:p>
            <a:r>
              <a:rPr lang="en-GB" sz="1100" dirty="0">
                <a:latin typeface="Arial" panose="020B0604020202020204" pitchFamily="34" charset="0"/>
                <a:cs typeface="Arial" panose="020B0604020202020204" pitchFamily="34" charset="0"/>
              </a:rPr>
              <a:t>Document and act on any non- compliant findings.</a:t>
            </a:r>
          </a:p>
          <a:p>
            <a:pPr marL="342900" indent="-342900">
              <a:buFont typeface="+mj-lt"/>
              <a:buAutoNum type="arabicPeriod"/>
            </a:pPr>
            <a:endParaRPr lang="en-GB" sz="1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5"/>
            <a:endParaRPr lang="en-GB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24">
            <a:extLst>
              <a:ext uri="{FF2B5EF4-FFF2-40B4-BE49-F238E27FC236}">
                <a16:creationId xmlns:a16="http://schemas.microsoft.com/office/drawing/2014/main" id="{AD96E350-9B00-485C-93C0-3717F54588BF}"/>
              </a:ext>
            </a:extLst>
          </p:cNvPr>
          <p:cNvSpPr txBox="1"/>
          <p:nvPr/>
        </p:nvSpPr>
        <p:spPr>
          <a:xfrm>
            <a:off x="5913120" y="9690556"/>
            <a:ext cx="100584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800" dirty="0"/>
              <a:t>WS.P.WA.004.01</a:t>
            </a:r>
          </a:p>
        </p:txBody>
      </p:sp>
    </p:spTree>
    <p:extLst>
      <p:ext uri="{BB962C8B-B14F-4D97-AF65-F5344CB8AC3E}">
        <p14:creationId xmlns:p14="http://schemas.microsoft.com/office/powerpoint/2010/main" val="39204410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F49931D19ACC34199C1E5D5F5D0A51B" ma:contentTypeVersion="14" ma:contentTypeDescription="Create a new document." ma:contentTypeScope="" ma:versionID="6d37f84ffb0f52914f461519a73caffd">
  <xsd:schema xmlns:xsd="http://www.w3.org/2001/XMLSchema" xmlns:xs="http://www.w3.org/2001/XMLSchema" xmlns:p="http://schemas.microsoft.com/office/2006/metadata/properties" xmlns:ns2="505494de-7f70-4b10-aa1d-981be3329ecb" xmlns:ns3="c0ce68d2-f4a4-4963-9a31-30d16dda62a3" targetNamespace="http://schemas.microsoft.com/office/2006/metadata/properties" ma:root="true" ma:fieldsID="226347c2b2ac92572d1943427a992c5e" ns2:_="" ns3:_="">
    <xsd:import namespace="505494de-7f70-4b10-aa1d-981be3329ecb"/>
    <xsd:import namespace="c0ce68d2-f4a4-4963-9a31-30d16dda62a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05494de-7f70-4b10-aa1d-981be3329ec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7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9" nillable="true" ma:taxonomy="true" ma:internalName="lcf76f155ced4ddcb4097134ff3c332f" ma:taxonomyFieldName="MediaServiceImageTags" ma:displayName="Image Tags" ma:readOnly="false" ma:fieldId="{5cf76f15-5ced-4ddc-b409-7134ff3c332f}" ma:taxonomyMulti="true" ma:sspId="912e36a2-49b7-4b00-ba12-1750025de1a5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0ce68d2-f4a4-4963-9a31-30d16dda62a3" elementFormDefault="qualified">
    <xsd:import namespace="http://schemas.microsoft.com/office/2006/documentManagement/types"/>
    <xsd:import namespace="http://schemas.microsoft.com/office/infopath/2007/PartnerControls"/>
    <xsd:element name="TaxCatchAll" ma:index="20" nillable="true" ma:displayName="Taxonomy Catch All Column" ma:hidden="true" ma:list="{f5b9bf8d-a51f-4a50-a0a3-979f22b7d3ff}" ma:internalName="TaxCatchAll" ma:showField="CatchAllData" ma:web="54452717-db2e-4c65-a03e-638c0a9764e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505494de-7f70-4b10-aa1d-981be3329ecb">
      <Terms xmlns="http://schemas.microsoft.com/office/infopath/2007/PartnerControls"/>
    </lcf76f155ced4ddcb4097134ff3c332f>
    <TaxCatchAll xmlns="c0ce68d2-f4a4-4963-9a31-30d16dda62a3" xsi:nil="true"/>
  </documentManagement>
</p:properties>
</file>

<file path=customXml/itemProps1.xml><?xml version="1.0" encoding="utf-8"?>
<ds:datastoreItem xmlns:ds="http://schemas.openxmlformats.org/officeDocument/2006/customXml" ds:itemID="{EE15C4BA-72A3-4E3F-8F07-EBD35517DC4B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3DA02CD8-67D0-425D-B3CC-2744D2130C02}"/>
</file>

<file path=customXml/itemProps3.xml><?xml version="1.0" encoding="utf-8"?>
<ds:datastoreItem xmlns:ds="http://schemas.openxmlformats.org/officeDocument/2006/customXml" ds:itemID="{B8BE9ADB-5607-486D-A448-A2224D6ED1D3}">
  <ds:schemaRefs>
    <ds:schemaRef ds:uri="http://schemas.microsoft.com/office/2006/metadata/properties"/>
    <ds:schemaRef ds:uri="http://purl.org/dc/terms/"/>
    <ds:schemaRef ds:uri="7ee1b2aa-5a9d-4a20-a2ee-b60dad57a92c"/>
    <ds:schemaRef ds:uri="http://schemas.microsoft.com/office/2006/documentManagement/types"/>
    <ds:schemaRef ds:uri="http://schemas.openxmlformats.org/package/2006/metadata/core-properties"/>
    <ds:schemaRef ds:uri="http://purl.org/dc/dcmitype/"/>
    <ds:schemaRef ds:uri="http://purl.org/dc/elements/1.1/"/>
    <ds:schemaRef ds:uri="http://schemas.microsoft.com/office/infopath/2007/PartnerControls"/>
    <ds:schemaRef ds:uri="d2f167f7-4983-44d2-9538-e16ae225ad08"/>
    <ds:schemaRef ds:uri="http://www.w3.org/XML/1998/namespace"/>
  </ds:schemaRefs>
</ds:datastoreItem>
</file>

<file path=docMetadata/LabelInfo.xml><?xml version="1.0" encoding="utf-8"?>
<clbl:labelList xmlns:clbl="http://schemas.microsoft.com/office/2020/mipLabelMetadata">
  <clbl:label id="{f472f14c-d40a-4996-84a9-078c3b8640e0}" enabled="1" method="Privileged" siteId="{cd62b7dd-4b48-44bd-90e7-e143a22c8ead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283</TotalTime>
  <Words>299</Words>
  <Application>Microsoft Office PowerPoint</Application>
  <PresentationFormat>A4 Paper (210x297 mm)</PresentationFormat>
  <Paragraphs>38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Wingdings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Serena Ng</dc:creator>
  <cp:lastModifiedBy>Nicola Clason</cp:lastModifiedBy>
  <cp:revision>10</cp:revision>
  <dcterms:created xsi:type="dcterms:W3CDTF">2021-06-04T10:55:07Z</dcterms:created>
  <dcterms:modified xsi:type="dcterms:W3CDTF">2023-08-16T09:14:58Z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0x0101004F49931D19ACC34199C1E5D5F5D0A51B</vt:lpwstr>
  </property>
  <property fmtid="{D5CDD505-2E9C-101B-9397-08002B2CF9AE}" pid="3" name="MSIP_Label_f472f14c-d40a-4996-84a9-078c3b8640e0_Enabled">
    <vt:lpwstr>true</vt:lpwstr>
  </property>
  <property fmtid="{D5CDD505-2E9C-101B-9397-08002B2CF9AE}" pid="4" name="MSIP_Label_f472f14c-d40a-4996-84a9-078c3b8640e0_SetDate">
    <vt:lpwstr>2022-09-21T07:38:43Z</vt:lpwstr>
  </property>
  <property fmtid="{D5CDD505-2E9C-101B-9397-08002B2CF9AE}" pid="5" name="MSIP_Label_f472f14c-d40a-4996-84a9-078c3b8640e0_Method">
    <vt:lpwstr>Privileged</vt:lpwstr>
  </property>
  <property fmtid="{D5CDD505-2E9C-101B-9397-08002B2CF9AE}" pid="6" name="MSIP_Label_f472f14c-d40a-4996-84a9-078c3b8640e0_Name">
    <vt:lpwstr>f472f14c-d40a-4996-84a9-078c3b8640e0</vt:lpwstr>
  </property>
  <property fmtid="{D5CDD505-2E9C-101B-9397-08002B2CF9AE}" pid="7" name="MSIP_Label_f472f14c-d40a-4996-84a9-078c3b8640e0_SiteId">
    <vt:lpwstr>cd62b7dd-4b48-44bd-90e7-e143a22c8ead</vt:lpwstr>
  </property>
  <property fmtid="{D5CDD505-2E9C-101B-9397-08002B2CF9AE}" pid="8" name="MSIP_Label_f472f14c-d40a-4996-84a9-078c3b8640e0_ActionId">
    <vt:lpwstr>a253802c-8b19-45df-b056-5835f7b25365</vt:lpwstr>
  </property>
  <property fmtid="{D5CDD505-2E9C-101B-9397-08002B2CF9AE}" pid="9" name="MSIP_Label_f472f14c-d40a-4996-84a9-078c3b8640e0_ContentBits">
    <vt:lpwstr>2</vt:lpwstr>
  </property>
  <property fmtid="{D5CDD505-2E9C-101B-9397-08002B2CF9AE}" pid="10" name="ClassificationContentMarkingFooterLocations">
    <vt:lpwstr>Office Theme:8</vt:lpwstr>
  </property>
  <property fmtid="{D5CDD505-2E9C-101B-9397-08002B2CF9AE}" pid="11" name="ClassificationContentMarkingFooterText">
    <vt:lpwstr>Internal</vt:lpwstr>
  </property>
</Properties>
</file>