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7"/>
  </p:notesMasterIdLst>
  <p:sldIdLst>
    <p:sldId id="261" r:id="rId6"/>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999"/>
    <a:srgbClr val="BE5108"/>
    <a:srgbClr val="F36F23"/>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894A53-05C9-4525-9A8B-3E46DEA1D2B2}" v="1" dt="2019-12-12T06:44:27.3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0" d="100"/>
          <a:sy n="110" d="100"/>
        </p:scale>
        <p:origin x="552" y="102"/>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an Judge" userId="1de4a74c-e1ef-46a7-b937-00abde9ac724" providerId="ADAL" clId="{25894A53-05C9-4525-9A8B-3E46DEA1D2B2}"/>
    <pc:docChg chg="modSld">
      <pc:chgData name="Evan Judge" userId="1de4a74c-e1ef-46a7-b937-00abde9ac724" providerId="ADAL" clId="{25894A53-05C9-4525-9A8B-3E46DEA1D2B2}" dt="2019-12-12T06:44:27.317" v="0" actId="14826"/>
      <pc:docMkLst>
        <pc:docMk/>
      </pc:docMkLst>
      <pc:sldChg chg="modSp">
        <pc:chgData name="Evan Judge" userId="1de4a74c-e1ef-46a7-b937-00abde9ac724" providerId="ADAL" clId="{25894A53-05C9-4525-9A8B-3E46DEA1D2B2}" dt="2019-12-12T06:44:27.317" v="0" actId="14826"/>
        <pc:sldMkLst>
          <pc:docMk/>
          <pc:sldMk cId="3261859122" sldId="261"/>
        </pc:sldMkLst>
        <pc:picChg chg="mod">
          <ac:chgData name="Evan Judge" userId="1de4a74c-e1ef-46a7-b937-00abde9ac724" providerId="ADAL" clId="{25894A53-05C9-4525-9A8B-3E46DEA1D2B2}" dt="2019-12-12T06:44:27.317" v="0" actId="14826"/>
          <ac:picMkLst>
            <pc:docMk/>
            <pc:sldMk cId="3261859122" sldId="261"/>
            <ac:picMk id="14"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CCCF063D-F8B6-4427-9122-46FA96835223}" type="datetimeFigureOut">
              <a:rPr lang="en-GB" smtClean="0"/>
              <a:t>12/12/2019</a:t>
            </a:fld>
            <a:endParaRPr lang="en-GB"/>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BED983D1-2523-4B0C-B94C-C44D8E62E405}" type="slidenum">
              <a:rPr lang="en-GB" smtClean="0"/>
              <a:t>‹#›</a:t>
            </a:fld>
            <a:endParaRPr lang="en-GB"/>
          </a:p>
        </p:txBody>
      </p:sp>
    </p:spTree>
    <p:extLst>
      <p:ext uri="{BB962C8B-B14F-4D97-AF65-F5344CB8AC3E}">
        <p14:creationId xmlns:p14="http://schemas.microsoft.com/office/powerpoint/2010/main" val="619492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390585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498113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143950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poeple_gradient.jp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07268" y="122360"/>
            <a:ext cx="11784401" cy="5725125"/>
          </a:xfrm>
          <a:prstGeom prst="rect">
            <a:avLst/>
          </a:prstGeom>
        </p:spPr>
      </p:pic>
      <p:sp>
        <p:nvSpPr>
          <p:cNvPr id="2" name="Title 1"/>
          <p:cNvSpPr>
            <a:spLocks noGrp="1"/>
          </p:cNvSpPr>
          <p:nvPr>
            <p:ph type="ctrTitle" hasCustomPrompt="1"/>
          </p:nvPr>
        </p:nvSpPr>
        <p:spPr>
          <a:xfrm>
            <a:off x="541637" y="421167"/>
            <a:ext cx="7774763" cy="1470025"/>
          </a:xfrm>
        </p:spPr>
        <p:txBody>
          <a:bodyPr>
            <a:normAutofit/>
          </a:bodyPr>
          <a:lstStyle>
            <a:lvl1pPr algn="l">
              <a:lnSpc>
                <a:spcPct val="90000"/>
              </a:lnSpc>
              <a:defRPr sz="4000" b="1" baseline="0">
                <a:solidFill>
                  <a:schemeClr val="bg1"/>
                </a:solidFill>
                <a:latin typeface="Arial"/>
                <a:cs typeface="Arial"/>
              </a:defRPr>
            </a:lvl1pPr>
          </a:lstStyle>
          <a:p>
            <a:r>
              <a:rPr lang="en-GB" dirty="0"/>
              <a:t>Click to edit</a:t>
            </a:r>
            <a:br>
              <a:rPr lang="en-GB" dirty="0"/>
            </a:br>
            <a:r>
              <a:rPr lang="en-GB" dirty="0"/>
              <a:t>Master title style</a:t>
            </a:r>
            <a:endParaRPr lang="en-US" dirty="0"/>
          </a:p>
        </p:txBody>
      </p:sp>
      <p:sp>
        <p:nvSpPr>
          <p:cNvPr id="3" name="Subtitle 2"/>
          <p:cNvSpPr>
            <a:spLocks noGrp="1"/>
          </p:cNvSpPr>
          <p:nvPr>
            <p:ph type="subTitle" idx="1"/>
          </p:nvPr>
        </p:nvSpPr>
        <p:spPr>
          <a:xfrm>
            <a:off x="558346" y="1905396"/>
            <a:ext cx="7758055" cy="684252"/>
          </a:xfrm>
        </p:spPr>
        <p:txBody>
          <a:bodyPr>
            <a:normAutofit/>
          </a:bodyPr>
          <a:lstStyle>
            <a:lvl1pPr marL="0" indent="0" algn="l">
              <a:buNone/>
              <a:defRPr sz="240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27937721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0960" y="357166"/>
            <a:ext cx="9196480" cy="578318"/>
          </a:xfrm>
        </p:spPr>
        <p:txBody>
          <a:bodyPr/>
          <a:lstStyle/>
          <a:p>
            <a:r>
              <a:rPr lang="en-GB" dirty="0"/>
              <a:t>Click to edit Master title style</a:t>
            </a:r>
            <a:endParaRPr lang="en-US" dirty="0"/>
          </a:p>
        </p:txBody>
      </p:sp>
      <p:sp>
        <p:nvSpPr>
          <p:cNvPr id="3" name="Content Placeholder 2"/>
          <p:cNvSpPr>
            <a:spLocks noGrp="1"/>
          </p:cNvSpPr>
          <p:nvPr>
            <p:ph idx="1"/>
          </p:nvPr>
        </p:nvSpPr>
        <p:spPr>
          <a:xfrm>
            <a:off x="306302" y="1424764"/>
            <a:ext cx="9588839" cy="46179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2265108" y="6356351"/>
            <a:ext cx="1778883"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Tree>
    <p:extLst>
      <p:ext uri="{BB962C8B-B14F-4D97-AF65-F5344CB8AC3E}">
        <p14:creationId xmlns:p14="http://schemas.microsoft.com/office/powerpoint/2010/main" val="13234880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843340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4947" y="4406901"/>
            <a:ext cx="9551293" cy="1362075"/>
          </a:xfrm>
        </p:spPr>
        <p:txBody>
          <a:bodyPr anchor="t"/>
          <a:lstStyle>
            <a:lvl1pPr algn="l">
              <a:defRPr sz="4000" b="1" cap="all"/>
            </a:lvl1pPr>
          </a:lstStyle>
          <a:p>
            <a:r>
              <a:rPr lang="en-GB" dirty="0"/>
              <a:t>Click to edit Master title style</a:t>
            </a:r>
            <a:endParaRPr lang="en-US" dirty="0"/>
          </a:p>
        </p:txBody>
      </p:sp>
      <p:sp>
        <p:nvSpPr>
          <p:cNvPr id="3" name="Text Placeholder 2"/>
          <p:cNvSpPr>
            <a:spLocks noGrp="1"/>
          </p:cNvSpPr>
          <p:nvPr>
            <p:ph type="body" idx="1"/>
          </p:nvPr>
        </p:nvSpPr>
        <p:spPr>
          <a:xfrm>
            <a:off x="444947" y="2906713"/>
            <a:ext cx="955129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baseline="0">
                <a:solidFill>
                  <a:schemeClr val="tx1"/>
                </a:solidFill>
              </a:defRPr>
            </a:lvl1pPr>
          </a:lstStyle>
          <a:p>
            <a:pPr algn="ctr" fontAlgn="base">
              <a:spcBef>
                <a:spcPct val="0"/>
              </a:spcBef>
              <a:spcAft>
                <a:spcPct val="0"/>
              </a:spcAft>
            </a:pPr>
            <a:fld id="{2ED7FEAF-2746-2C43-90FE-7153CB7C7EB4}" type="slidenum">
              <a:rPr lang="en-US" sz="2800" smtClean="0">
                <a:solidFill>
                  <a:prstClr val="black"/>
                </a:solidFill>
                <a:latin typeface="Arial" pitchFamily="34" charset="0"/>
              </a:rPr>
              <a:pPr algn="ctr" fontAlgn="base">
                <a:spcBef>
                  <a:spcPct val="0"/>
                </a:spcBef>
                <a:spcAft>
                  <a:spcPct val="0"/>
                </a:spcAft>
              </a:pPr>
              <a:t>‹#›</a:t>
            </a:fld>
            <a:endParaRPr lang="en-US" sz="2800" dirty="0">
              <a:solidFill>
                <a:prstClr val="black"/>
              </a:solidFill>
              <a:latin typeface="Arial" pitchFamily="34" charset="0"/>
            </a:endParaRPr>
          </a:p>
        </p:txBody>
      </p:sp>
    </p:spTree>
    <p:extLst>
      <p:ext uri="{BB962C8B-B14F-4D97-AF65-F5344CB8AC3E}">
        <p14:creationId xmlns:p14="http://schemas.microsoft.com/office/powerpoint/2010/main" val="3572618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306301" y="1041041"/>
            <a:ext cx="4622312" cy="4796967"/>
          </a:xfrm>
        </p:spPr>
        <p:txBody>
          <a:bodyPr>
            <a:normAutofit/>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5269827" y="1041041"/>
            <a:ext cx="4625315" cy="4796967"/>
          </a:xfrm>
        </p:spPr>
        <p:txBody>
          <a:bodyPr>
            <a:normAutofit/>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456708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1139685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664819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77745" y="6356351"/>
            <a:ext cx="179152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4" name="Slide Number Placeholder 3"/>
          <p:cNvSpPr>
            <a:spLocks noGrp="1"/>
          </p:cNvSpPr>
          <p:nvPr>
            <p:ph type="sldNum" sz="quarter" idx="12"/>
          </p:nvPr>
        </p:nvSpPr>
        <p:spPr>
          <a:xfrm>
            <a:off x="8194190" y="6356351"/>
            <a:ext cx="17515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10911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8717263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1635763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8824825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932919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428579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553782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AE3F13-2CED-4740-8516-C95B7A2E31F6}"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734059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1AE3F13-2CED-4740-8516-C95B7A2E31F6}" type="datetimeFigureOut">
              <a:rPr lang="en-GB" smtClean="0"/>
              <a:t>12/12/2019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766522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1AE3F13-2CED-4740-8516-C95B7A2E31F6}" type="datetimeFigureOut">
              <a:rPr lang="en-GB" smtClean="0"/>
              <a:t>12/12/2019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63240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1AE3F13-2CED-4740-8516-C95B7A2E31F6}" type="datetimeFigureOut">
              <a:rPr lang="en-GB" smtClean="0"/>
              <a:t>12/12/2019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792927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E3F13-2CED-4740-8516-C95B7A2E31F6}" type="datetimeFigureOut">
              <a:rPr lang="en-GB" smtClean="0"/>
              <a:t>12/12/2019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453863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E3F13-2CED-4740-8516-C95B7A2E31F6}" type="datetimeFigureOut">
              <a:rPr lang="en-GB" smtClean="0"/>
              <a:t>12/12/2019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006871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E3F13-2CED-4740-8516-C95B7A2E31F6}" type="datetimeFigureOut">
              <a:rPr lang="en-GB" smtClean="0"/>
              <a:t>12/12/2019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429148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3.jpg"/><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E3F13-2CED-4740-8516-C95B7A2E31F6}" type="datetimeFigureOut">
              <a:rPr lang="en-GB" smtClean="0"/>
              <a:t>12/12/2019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ED09E-E2FC-4113-ABFE-CA2CC90EF771}" type="slidenum">
              <a:rPr lang="en-GB" smtClean="0"/>
              <a:t>‹#›</a:t>
            </a:fld>
            <a:endParaRPr lang="en-GB"/>
          </a:p>
        </p:txBody>
      </p:sp>
    </p:spTree>
    <p:extLst>
      <p:ext uri="{BB962C8B-B14F-4D97-AF65-F5344CB8AC3E}">
        <p14:creationId xmlns:p14="http://schemas.microsoft.com/office/powerpoint/2010/main" val="59684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band_1.jpg"/>
          <p:cNvPicPr>
            <a:picLocks noChangeAspect="1"/>
          </p:cNvPicPr>
          <p:nvPr/>
        </p:nvPicPr>
        <p:blipFill>
          <a:blip r:embed="rId15" cstate="print">
            <a:extLst>
              <a:ext uri="{28A0092B-C50C-407E-A947-70E740481C1C}">
                <a14:useLocalDpi xmlns:a14="http://schemas.microsoft.com/office/drawing/2010/main"/>
              </a:ext>
            </a:extLst>
          </a:blip>
          <a:stretch>
            <a:fillRect/>
          </a:stretch>
        </p:blipFill>
        <p:spPr>
          <a:xfrm rot="16200000">
            <a:off x="5463384" y="-4961632"/>
            <a:ext cx="948147" cy="11262307"/>
          </a:xfrm>
          <a:prstGeom prst="rect">
            <a:avLst/>
          </a:prstGeom>
        </p:spPr>
      </p:pic>
      <p:sp>
        <p:nvSpPr>
          <p:cNvPr id="2" name="Title Placeholder 1"/>
          <p:cNvSpPr>
            <a:spLocks noGrp="1"/>
          </p:cNvSpPr>
          <p:nvPr>
            <p:ph type="title"/>
          </p:nvPr>
        </p:nvSpPr>
        <p:spPr>
          <a:xfrm>
            <a:off x="514591" y="416799"/>
            <a:ext cx="9196480" cy="578318"/>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514591" y="1388523"/>
            <a:ext cx="9588839" cy="461792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6" name="Picture 5" descr="compass group logo.jpg"/>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306302" y="6140084"/>
            <a:ext cx="1640277" cy="638548"/>
          </a:xfrm>
          <a:prstGeom prst="rect">
            <a:avLst/>
          </a:prstGeom>
        </p:spPr>
      </p:pic>
      <p:pic>
        <p:nvPicPr>
          <p:cNvPr id="5" name="Picture 4"/>
          <p:cNvPicPr>
            <a:picLocks noChangeAspect="1"/>
          </p:cNvPicPr>
          <p:nvPr userDrawn="1"/>
        </p:nvPicPr>
        <p:blipFill>
          <a:blip r:embed="rId17">
            <a:extLst>
              <a:ext uri="{28A0092B-C50C-407E-A947-70E740481C1C}">
                <a14:useLocalDpi xmlns:a14="http://schemas.microsoft.com/office/drawing/2010/main"/>
              </a:ext>
            </a:extLst>
          </a:blip>
          <a:stretch>
            <a:fillRect/>
          </a:stretch>
        </p:blipFill>
        <p:spPr>
          <a:xfrm>
            <a:off x="10320470" y="6140085"/>
            <a:ext cx="1357223" cy="595223"/>
          </a:xfrm>
          <a:prstGeom prst="rect">
            <a:avLst/>
          </a:prstGeom>
        </p:spPr>
      </p:pic>
    </p:spTree>
    <p:extLst>
      <p:ext uri="{BB962C8B-B14F-4D97-AF65-F5344CB8AC3E}">
        <p14:creationId xmlns:p14="http://schemas.microsoft.com/office/powerpoint/2010/main" val="1186193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457200" rtl="0" eaLnBrk="1" latinLnBrk="0" hangingPunct="1">
        <a:spcBef>
          <a:spcPct val="0"/>
        </a:spcBef>
        <a:buNone/>
        <a:defRPr sz="2400" b="1" kern="1200">
          <a:solidFill>
            <a:schemeClr val="bg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6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4"/>
          <p:cNvSpPr/>
          <p:nvPr/>
        </p:nvSpPr>
        <p:spPr bwMode="gray">
          <a:xfrm>
            <a:off x="8029503" y="102602"/>
            <a:ext cx="3805742" cy="6665677"/>
          </a:xfrm>
          <a:prstGeom prst="rect">
            <a:avLst/>
          </a:prstGeom>
          <a:solidFill>
            <a:schemeClr val="accent2"/>
          </a:solidFill>
          <a:ln w="12700">
            <a:noFill/>
            <a:round/>
            <a:headEnd/>
            <a:tailEnd/>
          </a:ln>
        </p:spPr>
        <p:txBody>
          <a:bodyPr rtlCol="0" anchor="ctr"/>
          <a:lstStyle/>
          <a:p>
            <a:pPr algn="just"/>
            <a:endParaRPr lang="en-US" sz="1350" dirty="0">
              <a:solidFill>
                <a:prstClr val="black"/>
              </a:solidFill>
              <a:latin typeface="Calibri Light" panose="020F0302020204030204" pitchFamily="34" charset="0"/>
            </a:endParaRPr>
          </a:p>
        </p:txBody>
      </p:sp>
      <p:cxnSp>
        <p:nvCxnSpPr>
          <p:cNvPr id="4" name="Gerade Verbindung 5"/>
          <p:cNvCxnSpPr/>
          <p:nvPr/>
        </p:nvCxnSpPr>
        <p:spPr bwMode="gray">
          <a:xfrm flipH="1">
            <a:off x="506976" y="2661067"/>
            <a:ext cx="7249753" cy="0"/>
          </a:xfrm>
          <a:prstGeom prst="line">
            <a:avLst/>
          </a:prstGeom>
          <a:ln w="28575">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sp>
        <p:nvSpPr>
          <p:cNvPr id="5" name="Rechteck 21"/>
          <p:cNvSpPr/>
          <p:nvPr/>
        </p:nvSpPr>
        <p:spPr bwMode="gray">
          <a:xfrm>
            <a:off x="877265" y="2143267"/>
            <a:ext cx="6509174" cy="796912"/>
          </a:xfrm>
          <a:prstGeom prst="rect">
            <a:avLst/>
          </a:prstGeom>
        </p:spPr>
        <p:txBody>
          <a:bodyPr wrap="square" lIns="54000" tIns="0" rIns="135000" bIns="0">
            <a:noAutofit/>
          </a:bodyPr>
          <a:lstStyle/>
          <a:p>
            <a:pPr algn="ctr">
              <a:lnSpc>
                <a:spcPct val="80000"/>
              </a:lnSpc>
            </a:pPr>
            <a:r>
              <a:rPr lang="en-US" sz="4000" b="1" dirty="0">
                <a:solidFill>
                  <a:schemeClr val="tx1">
                    <a:lumMod val="65000"/>
                    <a:lumOff val="35000"/>
                  </a:schemeClr>
                </a:solidFill>
                <a:latin typeface="Calibri Light" panose="020F0302020204030204"/>
              </a:rPr>
              <a:t>Preventing Slips, Trips and Falls</a:t>
            </a:r>
          </a:p>
        </p:txBody>
      </p:sp>
      <p:sp>
        <p:nvSpPr>
          <p:cNvPr id="7" name="Textfeld 123"/>
          <p:cNvSpPr txBox="1"/>
          <p:nvPr/>
        </p:nvSpPr>
        <p:spPr bwMode="gray">
          <a:xfrm>
            <a:off x="8118768" y="252518"/>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1</a:t>
            </a:r>
            <a:endParaRPr lang="en-US" sz="2400" noProof="1">
              <a:solidFill>
                <a:prstClr val="black">
                  <a:lumMod val="85000"/>
                  <a:lumOff val="15000"/>
                </a:prstClr>
              </a:solidFill>
              <a:latin typeface="Calibri Light" panose="020F0302020204030204" pitchFamily="34" charset="0"/>
            </a:endParaRPr>
          </a:p>
        </p:txBody>
      </p:sp>
      <p:sp>
        <p:nvSpPr>
          <p:cNvPr id="8" name="Textfeld 123"/>
          <p:cNvSpPr txBox="1"/>
          <p:nvPr/>
        </p:nvSpPr>
        <p:spPr bwMode="gray">
          <a:xfrm>
            <a:off x="8113314" y="1553962"/>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2</a:t>
            </a:r>
            <a:endParaRPr lang="en-US" sz="2400" noProof="1">
              <a:solidFill>
                <a:prstClr val="black">
                  <a:lumMod val="85000"/>
                  <a:lumOff val="15000"/>
                </a:prstClr>
              </a:solidFill>
              <a:latin typeface="Calibri Light" panose="020F0302020204030204" pitchFamily="34" charset="0"/>
            </a:endParaRPr>
          </a:p>
        </p:txBody>
      </p:sp>
      <p:sp>
        <p:nvSpPr>
          <p:cNvPr id="9" name="Textfeld 123"/>
          <p:cNvSpPr txBox="1"/>
          <p:nvPr/>
        </p:nvSpPr>
        <p:spPr bwMode="gray">
          <a:xfrm>
            <a:off x="8118768" y="2778448"/>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3</a:t>
            </a:r>
            <a:endParaRPr lang="en-US" sz="2400" noProof="1">
              <a:solidFill>
                <a:prstClr val="black">
                  <a:lumMod val="85000"/>
                  <a:lumOff val="15000"/>
                </a:prstClr>
              </a:solidFill>
              <a:latin typeface="Calibri Light" panose="020F0302020204030204" pitchFamily="34" charset="0"/>
            </a:endParaRPr>
          </a:p>
        </p:txBody>
      </p:sp>
      <p:sp>
        <p:nvSpPr>
          <p:cNvPr id="10" name="Textfeld 123"/>
          <p:cNvSpPr txBox="1"/>
          <p:nvPr/>
        </p:nvSpPr>
        <p:spPr bwMode="gray">
          <a:xfrm>
            <a:off x="8131556" y="3931496"/>
            <a:ext cx="356885" cy="415013"/>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4</a:t>
            </a:r>
            <a:endParaRPr lang="en-US" sz="2400" noProof="1">
              <a:solidFill>
                <a:prstClr val="black">
                  <a:lumMod val="85000"/>
                  <a:lumOff val="15000"/>
                </a:prstClr>
              </a:solidFill>
              <a:latin typeface="Calibri Light" panose="020F0302020204030204" pitchFamily="34" charset="0"/>
            </a:endParaRPr>
          </a:p>
        </p:txBody>
      </p:sp>
      <p:sp>
        <p:nvSpPr>
          <p:cNvPr id="11" name="TextBox 10"/>
          <p:cNvSpPr txBox="1"/>
          <p:nvPr/>
        </p:nvSpPr>
        <p:spPr>
          <a:xfrm>
            <a:off x="640714" y="2676710"/>
            <a:ext cx="6982277" cy="384721"/>
          </a:xfrm>
          <a:prstGeom prst="rect">
            <a:avLst/>
          </a:prstGeom>
          <a:noFill/>
        </p:spPr>
        <p:txBody>
          <a:bodyPr wrap="square" rtlCol="0">
            <a:spAutoFit/>
          </a:bodyPr>
          <a:lstStyle/>
          <a:p>
            <a:pPr algn="ctr"/>
            <a:r>
              <a:rPr lang="en-GB" sz="1900" dirty="0">
                <a:solidFill>
                  <a:schemeClr val="accent2"/>
                </a:solidFill>
                <a:latin typeface="Calibri Light" panose="020F0302020204030204" pitchFamily="34" charset="0"/>
              </a:rPr>
              <a:t>Preventing injuries by taking a little more care</a:t>
            </a:r>
          </a:p>
        </p:txBody>
      </p:sp>
      <p:sp>
        <p:nvSpPr>
          <p:cNvPr id="12" name="Textfeld 204"/>
          <p:cNvSpPr txBox="1"/>
          <p:nvPr/>
        </p:nvSpPr>
        <p:spPr bwMode="gray">
          <a:xfrm>
            <a:off x="475162" y="1006724"/>
            <a:ext cx="7129791" cy="1036623"/>
          </a:xfrm>
          <a:prstGeom prst="rect">
            <a:avLst/>
          </a:prstGeom>
          <a:noFill/>
        </p:spPr>
        <p:txBody>
          <a:bodyPr wrap="square" lIns="54000" tIns="54000" rIns="81000" bIns="0" rtlCol="0">
            <a:noAutofit/>
          </a:bodyPr>
          <a:lstStyle/>
          <a:p>
            <a:pPr algn="just">
              <a:spcAft>
                <a:spcPts val="1200"/>
              </a:spcAft>
            </a:pPr>
            <a:r>
              <a:rPr lang="en-GB" sz="1600" noProof="1">
                <a:solidFill>
                  <a:schemeClr val="tx1">
                    <a:lumMod val="65000"/>
                    <a:lumOff val="35000"/>
                  </a:schemeClr>
                </a:solidFill>
                <a:latin typeface="Calibri Light" panose="020F0302020204030204" pitchFamily="34" charset="0"/>
              </a:rPr>
              <a:t>Slips trips and falls are the biggest single cause on injury across our organisation. Most of these incidents occur because of poor housekeeping and most would be preventable with a little care.</a:t>
            </a:r>
          </a:p>
          <a:p>
            <a:pPr algn="just">
              <a:spcAft>
                <a:spcPts val="1200"/>
              </a:spcAft>
            </a:pPr>
            <a:endParaRPr lang="en-GB" sz="1600" noProof="1">
              <a:solidFill>
                <a:schemeClr val="tx1">
                  <a:lumMod val="65000"/>
                  <a:lumOff val="35000"/>
                </a:schemeClr>
              </a:solidFill>
              <a:latin typeface="Calibri Light" panose="020F0302020204030204" pitchFamily="34" charset="0"/>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8282" y="207851"/>
            <a:ext cx="1099817" cy="643730"/>
          </a:xfrm>
          <a:prstGeom prst="rect">
            <a:avLst/>
          </a:prstGeom>
        </p:spPr>
      </p:pic>
      <p:sp>
        <p:nvSpPr>
          <p:cNvPr id="30" name="Textfeld 204"/>
          <p:cNvSpPr txBox="1"/>
          <p:nvPr/>
        </p:nvSpPr>
        <p:spPr bwMode="gray">
          <a:xfrm>
            <a:off x="414205" y="240870"/>
            <a:ext cx="4419522" cy="514590"/>
          </a:xfrm>
          <a:prstGeom prst="rect">
            <a:avLst/>
          </a:prstGeom>
          <a:noFill/>
        </p:spPr>
        <p:txBody>
          <a:bodyPr wrap="square" lIns="54000" tIns="54000" rIns="81000" bIns="0" rtlCol="0">
            <a:noAutofit/>
          </a:bodyPr>
          <a:lstStyle/>
          <a:p>
            <a:pPr>
              <a:lnSpc>
                <a:spcPct val="90000"/>
              </a:lnSpc>
              <a:spcAft>
                <a:spcPts val="750"/>
              </a:spcAft>
            </a:pPr>
            <a:r>
              <a:rPr lang="en-US" sz="4000" noProof="1">
                <a:solidFill>
                  <a:srgbClr val="ED7D31"/>
                </a:solidFill>
                <a:latin typeface="+mj-lt"/>
                <a:cs typeface="Arial" panose="020B0604020202020204" pitchFamily="34" charset="0"/>
              </a:rPr>
              <a:t>Safety Moment	</a:t>
            </a:r>
          </a:p>
        </p:txBody>
      </p:sp>
      <p:sp>
        <p:nvSpPr>
          <p:cNvPr id="38" name="TextBox 37"/>
          <p:cNvSpPr txBox="1"/>
          <p:nvPr/>
        </p:nvSpPr>
        <p:spPr>
          <a:xfrm>
            <a:off x="8564918" y="1553962"/>
            <a:ext cx="2955867" cy="1246495"/>
          </a:xfrm>
          <a:prstGeom prst="rect">
            <a:avLst/>
          </a:prstGeom>
          <a:noFill/>
        </p:spPr>
        <p:txBody>
          <a:bodyPr wrap="square" rtlCol="0">
            <a:spAutoFit/>
          </a:bodyPr>
          <a:lstStyle/>
          <a:p>
            <a:pPr>
              <a:spcAft>
                <a:spcPts val="600"/>
              </a:spcAft>
            </a:pPr>
            <a:r>
              <a:rPr lang="en-GB" sz="1400" b="1" dirty="0">
                <a:solidFill>
                  <a:schemeClr val="bg1"/>
                </a:solidFill>
              </a:rPr>
              <a:t>Wear correct footwear</a:t>
            </a:r>
          </a:p>
          <a:p>
            <a:pPr>
              <a:spcAft>
                <a:spcPts val="600"/>
              </a:spcAft>
            </a:pPr>
            <a:r>
              <a:rPr lang="en-GB" sz="1400" dirty="0">
                <a:solidFill>
                  <a:schemeClr val="bg1"/>
                </a:solidFill>
              </a:rPr>
              <a:t>Make sure your safety shoes are in good shape and correct for the job. Replace worn-out shoes with smooth soles and other defects. </a:t>
            </a:r>
          </a:p>
        </p:txBody>
      </p:sp>
      <p:sp>
        <p:nvSpPr>
          <p:cNvPr id="39" name="TextBox 38"/>
          <p:cNvSpPr txBox="1"/>
          <p:nvPr/>
        </p:nvSpPr>
        <p:spPr>
          <a:xfrm>
            <a:off x="8595418" y="2756097"/>
            <a:ext cx="2955868" cy="1031051"/>
          </a:xfrm>
          <a:prstGeom prst="rect">
            <a:avLst/>
          </a:prstGeom>
          <a:noFill/>
        </p:spPr>
        <p:txBody>
          <a:bodyPr wrap="square" rtlCol="0">
            <a:spAutoFit/>
          </a:bodyPr>
          <a:lstStyle/>
          <a:p>
            <a:pPr>
              <a:spcAft>
                <a:spcPts val="600"/>
              </a:spcAft>
            </a:pPr>
            <a:r>
              <a:rPr lang="en-GB" sz="1400" b="1" dirty="0">
                <a:solidFill>
                  <a:schemeClr val="bg1"/>
                </a:solidFill>
              </a:rPr>
              <a:t>Turn the lights on</a:t>
            </a:r>
          </a:p>
          <a:p>
            <a:pPr>
              <a:spcAft>
                <a:spcPts val="600"/>
              </a:spcAft>
            </a:pPr>
            <a:r>
              <a:rPr lang="en-GB" sz="1400" dirty="0">
                <a:solidFill>
                  <a:schemeClr val="bg1"/>
                </a:solidFill>
              </a:rPr>
              <a:t>Make sure the area where you are walking is well lit or use a torch if lighting is poor.</a:t>
            </a:r>
          </a:p>
        </p:txBody>
      </p:sp>
      <p:sp>
        <p:nvSpPr>
          <p:cNvPr id="40" name="TextBox 39"/>
          <p:cNvSpPr txBox="1"/>
          <p:nvPr/>
        </p:nvSpPr>
        <p:spPr>
          <a:xfrm>
            <a:off x="8546322" y="252518"/>
            <a:ext cx="2955867" cy="1246495"/>
          </a:xfrm>
          <a:prstGeom prst="rect">
            <a:avLst/>
          </a:prstGeom>
          <a:noFill/>
        </p:spPr>
        <p:txBody>
          <a:bodyPr wrap="square" rtlCol="0">
            <a:spAutoFit/>
          </a:bodyPr>
          <a:lstStyle/>
          <a:p>
            <a:pPr>
              <a:spcAft>
                <a:spcPts val="600"/>
              </a:spcAft>
            </a:pPr>
            <a:r>
              <a:rPr lang="en-GB" sz="1400" b="1" dirty="0">
                <a:solidFill>
                  <a:schemeClr val="bg1"/>
                </a:solidFill>
              </a:rPr>
              <a:t>Watch where you walk</a:t>
            </a:r>
          </a:p>
          <a:p>
            <a:pPr>
              <a:spcAft>
                <a:spcPts val="600"/>
              </a:spcAft>
            </a:pPr>
            <a:r>
              <a:rPr lang="en-GB" sz="1400" dirty="0">
                <a:solidFill>
                  <a:schemeClr val="bg1"/>
                </a:solidFill>
              </a:rPr>
              <a:t>Be aware of where you are walking. Look down for spilled liquids, materials, equipment, changing surface levels, boxes etc. </a:t>
            </a:r>
          </a:p>
        </p:txBody>
      </p:sp>
      <p:sp>
        <p:nvSpPr>
          <p:cNvPr id="41" name="TextBox 40"/>
          <p:cNvSpPr txBox="1"/>
          <p:nvPr/>
        </p:nvSpPr>
        <p:spPr>
          <a:xfrm>
            <a:off x="8564918" y="3859682"/>
            <a:ext cx="2955868" cy="1461939"/>
          </a:xfrm>
          <a:prstGeom prst="rect">
            <a:avLst/>
          </a:prstGeom>
          <a:noFill/>
        </p:spPr>
        <p:txBody>
          <a:bodyPr wrap="square" rtlCol="0">
            <a:spAutoFit/>
          </a:bodyPr>
          <a:lstStyle/>
          <a:p>
            <a:pPr>
              <a:spcAft>
                <a:spcPts val="600"/>
              </a:spcAft>
            </a:pPr>
            <a:r>
              <a:rPr lang="en-GB" sz="1400" b="1" dirty="0">
                <a:solidFill>
                  <a:schemeClr val="bg1"/>
                </a:solidFill>
              </a:rPr>
              <a:t>Be careful on stairs</a:t>
            </a:r>
          </a:p>
          <a:p>
            <a:pPr>
              <a:spcAft>
                <a:spcPts val="600"/>
              </a:spcAft>
            </a:pPr>
            <a:r>
              <a:rPr lang="en-GB" sz="1400" dirty="0">
                <a:solidFill>
                  <a:schemeClr val="bg1"/>
                </a:solidFill>
              </a:rPr>
              <a:t>Do not run when going up or down stairs. Check to see that stair treads are in good shape, with no obstructions on the steps. Always use the hand rails that are provided.</a:t>
            </a:r>
          </a:p>
        </p:txBody>
      </p:sp>
      <p:pic>
        <p:nvPicPr>
          <p:cNvPr id="2" name="Picture 1">
            <a:extLst>
              <a:ext uri="{FF2B5EF4-FFF2-40B4-BE49-F238E27FC236}">
                <a16:creationId xmlns:a16="http://schemas.microsoft.com/office/drawing/2014/main" id="{E77966A6-6AF3-4C36-9F6C-D5B75059278D}"/>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46414" y="3399141"/>
            <a:ext cx="1815408" cy="1184001"/>
          </a:xfrm>
          <a:prstGeom prst="rect">
            <a:avLst/>
          </a:prstGeom>
        </p:spPr>
      </p:pic>
      <p:sp>
        <p:nvSpPr>
          <p:cNvPr id="46" name="Textfeld 204">
            <a:extLst>
              <a:ext uri="{FF2B5EF4-FFF2-40B4-BE49-F238E27FC236}">
                <a16:creationId xmlns:a16="http://schemas.microsoft.com/office/drawing/2014/main" id="{1771BFF2-3D6D-4F88-90A4-C6D90828BF2B}"/>
              </a:ext>
            </a:extLst>
          </p:cNvPr>
          <p:cNvSpPr txBox="1"/>
          <p:nvPr/>
        </p:nvSpPr>
        <p:spPr bwMode="gray">
          <a:xfrm>
            <a:off x="434018" y="4569350"/>
            <a:ext cx="1619452"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Trailing cables</a:t>
            </a:r>
            <a:endParaRPr lang="en-GB" sz="1200" noProof="1">
              <a:solidFill>
                <a:schemeClr val="tx1">
                  <a:lumMod val="65000"/>
                  <a:lumOff val="35000"/>
                </a:schemeClr>
              </a:solidFill>
              <a:latin typeface="Calibri Light" panose="020F0302020204030204" pitchFamily="34" charset="0"/>
            </a:endParaRPr>
          </a:p>
        </p:txBody>
      </p:sp>
      <p:sp>
        <p:nvSpPr>
          <p:cNvPr id="22" name="Isosceles Triangle 21">
            <a:extLst>
              <a:ext uri="{FF2B5EF4-FFF2-40B4-BE49-F238E27FC236}">
                <a16:creationId xmlns:a16="http://schemas.microsoft.com/office/drawing/2014/main" id="{B85A08D5-4EF2-4D32-8645-FF949F08E0E6}"/>
              </a:ext>
            </a:extLst>
          </p:cNvPr>
          <p:cNvSpPr/>
          <p:nvPr/>
        </p:nvSpPr>
        <p:spPr>
          <a:xfrm>
            <a:off x="1857541" y="3287749"/>
            <a:ext cx="447360" cy="385655"/>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Picture 14">
            <a:extLst>
              <a:ext uri="{FF2B5EF4-FFF2-40B4-BE49-F238E27FC236}">
                <a16:creationId xmlns:a16="http://schemas.microsoft.com/office/drawing/2014/main" id="{F5AFC31E-FAA0-4C68-8689-548828FD7A4C}"/>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963806" y="5108310"/>
            <a:ext cx="1472868" cy="1364969"/>
          </a:xfrm>
          <a:prstGeom prst="rect">
            <a:avLst/>
          </a:prstGeom>
        </p:spPr>
      </p:pic>
      <p:sp>
        <p:nvSpPr>
          <p:cNvPr id="48" name="Textfeld 204">
            <a:extLst>
              <a:ext uri="{FF2B5EF4-FFF2-40B4-BE49-F238E27FC236}">
                <a16:creationId xmlns:a16="http://schemas.microsoft.com/office/drawing/2014/main" id="{9681EBBF-A6A0-4BFD-9ED0-2FF4606C36D2}"/>
              </a:ext>
            </a:extLst>
          </p:cNvPr>
          <p:cNvSpPr txBox="1"/>
          <p:nvPr/>
        </p:nvSpPr>
        <p:spPr bwMode="gray">
          <a:xfrm>
            <a:off x="896731" y="6429003"/>
            <a:ext cx="1619452"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Discarded equipment</a:t>
            </a:r>
            <a:endParaRPr lang="en-GB" sz="1200" noProof="1">
              <a:solidFill>
                <a:schemeClr val="tx1">
                  <a:lumMod val="65000"/>
                  <a:lumOff val="35000"/>
                </a:schemeClr>
              </a:solidFill>
              <a:latin typeface="Calibri Light" panose="020F0302020204030204" pitchFamily="34" charset="0"/>
            </a:endParaRPr>
          </a:p>
        </p:txBody>
      </p:sp>
      <p:sp>
        <p:nvSpPr>
          <p:cNvPr id="51" name="Isosceles Triangle 50">
            <a:extLst>
              <a:ext uri="{FF2B5EF4-FFF2-40B4-BE49-F238E27FC236}">
                <a16:creationId xmlns:a16="http://schemas.microsoft.com/office/drawing/2014/main" id="{16001AFE-F438-4690-9A61-3C68009BAE02}"/>
              </a:ext>
            </a:extLst>
          </p:cNvPr>
          <p:cNvSpPr/>
          <p:nvPr/>
        </p:nvSpPr>
        <p:spPr>
          <a:xfrm>
            <a:off x="730851" y="5019234"/>
            <a:ext cx="447360" cy="385655"/>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33170608-680F-4617-A883-20737DF9F6B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941382" y="3576916"/>
            <a:ext cx="1708064" cy="1314409"/>
          </a:xfrm>
          <a:prstGeom prst="rect">
            <a:avLst/>
          </a:prstGeom>
        </p:spPr>
      </p:pic>
      <p:sp>
        <p:nvSpPr>
          <p:cNvPr id="34" name="Textfeld 204">
            <a:extLst>
              <a:ext uri="{FF2B5EF4-FFF2-40B4-BE49-F238E27FC236}">
                <a16:creationId xmlns:a16="http://schemas.microsoft.com/office/drawing/2014/main" id="{89999324-F3B9-44BC-B9D1-AF8E758DC0F1}"/>
              </a:ext>
            </a:extLst>
          </p:cNvPr>
          <p:cNvSpPr txBox="1"/>
          <p:nvPr/>
        </p:nvSpPr>
        <p:spPr bwMode="gray">
          <a:xfrm>
            <a:off x="3072508" y="4855831"/>
            <a:ext cx="1351600"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Discarded boxes</a:t>
            </a:r>
            <a:endParaRPr lang="en-GB" sz="1200" noProof="1">
              <a:solidFill>
                <a:schemeClr val="tx1">
                  <a:lumMod val="65000"/>
                  <a:lumOff val="35000"/>
                </a:schemeClr>
              </a:solidFill>
              <a:latin typeface="Calibri Light" panose="020F0302020204030204" pitchFamily="34" charset="0"/>
            </a:endParaRPr>
          </a:p>
        </p:txBody>
      </p:sp>
      <p:sp>
        <p:nvSpPr>
          <p:cNvPr id="52" name="Isosceles Triangle 51">
            <a:extLst>
              <a:ext uri="{FF2B5EF4-FFF2-40B4-BE49-F238E27FC236}">
                <a16:creationId xmlns:a16="http://schemas.microsoft.com/office/drawing/2014/main" id="{616FC1CF-8A8E-4635-832E-2727B9A0C46F}"/>
              </a:ext>
            </a:extLst>
          </p:cNvPr>
          <p:cNvSpPr/>
          <p:nvPr/>
        </p:nvSpPr>
        <p:spPr>
          <a:xfrm>
            <a:off x="4357180" y="3444512"/>
            <a:ext cx="447360" cy="385655"/>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Textfeld 123">
            <a:extLst>
              <a:ext uri="{FF2B5EF4-FFF2-40B4-BE49-F238E27FC236}">
                <a16:creationId xmlns:a16="http://schemas.microsoft.com/office/drawing/2014/main" id="{E9DB6BFC-BC67-4A17-A0AC-6464AC0C5252}"/>
              </a:ext>
            </a:extLst>
          </p:cNvPr>
          <p:cNvSpPr txBox="1"/>
          <p:nvPr/>
        </p:nvSpPr>
        <p:spPr bwMode="gray">
          <a:xfrm>
            <a:off x="8125019" y="5427131"/>
            <a:ext cx="356885" cy="415013"/>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5</a:t>
            </a:r>
            <a:endParaRPr lang="en-US" sz="2400" noProof="1">
              <a:solidFill>
                <a:prstClr val="black">
                  <a:lumMod val="85000"/>
                  <a:lumOff val="15000"/>
                </a:prstClr>
              </a:solidFill>
              <a:latin typeface="Calibri Light" panose="020F0302020204030204" pitchFamily="34" charset="0"/>
            </a:endParaRPr>
          </a:p>
        </p:txBody>
      </p:sp>
      <p:sp>
        <p:nvSpPr>
          <p:cNvPr id="55" name="TextBox 54">
            <a:extLst>
              <a:ext uri="{FF2B5EF4-FFF2-40B4-BE49-F238E27FC236}">
                <a16:creationId xmlns:a16="http://schemas.microsoft.com/office/drawing/2014/main" id="{92067DD4-791B-45E3-AC91-954035CBBB63}"/>
              </a:ext>
            </a:extLst>
          </p:cNvPr>
          <p:cNvSpPr txBox="1"/>
          <p:nvPr/>
        </p:nvSpPr>
        <p:spPr>
          <a:xfrm>
            <a:off x="8595418" y="5394155"/>
            <a:ext cx="2955868" cy="1031051"/>
          </a:xfrm>
          <a:prstGeom prst="rect">
            <a:avLst/>
          </a:prstGeom>
          <a:noFill/>
        </p:spPr>
        <p:txBody>
          <a:bodyPr wrap="square" rtlCol="0">
            <a:spAutoFit/>
          </a:bodyPr>
          <a:lstStyle/>
          <a:p>
            <a:pPr>
              <a:spcAft>
                <a:spcPts val="600"/>
              </a:spcAft>
            </a:pPr>
            <a:r>
              <a:rPr lang="en-GB" sz="1400" b="1" dirty="0">
                <a:solidFill>
                  <a:schemeClr val="bg1"/>
                </a:solidFill>
              </a:rPr>
              <a:t>Take extra care when carrying</a:t>
            </a:r>
          </a:p>
          <a:p>
            <a:pPr>
              <a:spcAft>
                <a:spcPts val="600"/>
              </a:spcAft>
            </a:pPr>
            <a:r>
              <a:rPr lang="en-GB" sz="1400" dirty="0">
                <a:solidFill>
                  <a:schemeClr val="bg1"/>
                </a:solidFill>
              </a:rPr>
              <a:t>Avoid carrying large loads when going up or down stairs and ensure that stairs are well lit.</a:t>
            </a:r>
          </a:p>
        </p:txBody>
      </p:sp>
      <p:pic>
        <p:nvPicPr>
          <p:cNvPr id="16" name="Picture 15">
            <a:extLst>
              <a:ext uri="{FF2B5EF4-FFF2-40B4-BE49-F238E27FC236}">
                <a16:creationId xmlns:a16="http://schemas.microsoft.com/office/drawing/2014/main" id="{5A38794A-C264-4C18-B5D5-29A4B6258932}"/>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3242650" y="5268340"/>
            <a:ext cx="1955983" cy="1301618"/>
          </a:xfrm>
          <a:prstGeom prst="rect">
            <a:avLst/>
          </a:prstGeom>
        </p:spPr>
      </p:pic>
      <p:sp>
        <p:nvSpPr>
          <p:cNvPr id="53" name="Isosceles Triangle 52">
            <a:extLst>
              <a:ext uri="{FF2B5EF4-FFF2-40B4-BE49-F238E27FC236}">
                <a16:creationId xmlns:a16="http://schemas.microsoft.com/office/drawing/2014/main" id="{93B0F66B-4CE7-4176-8415-82F618D813F3}"/>
              </a:ext>
            </a:extLst>
          </p:cNvPr>
          <p:cNvSpPr/>
          <p:nvPr/>
        </p:nvSpPr>
        <p:spPr>
          <a:xfrm>
            <a:off x="3055340" y="5232839"/>
            <a:ext cx="447360" cy="385655"/>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feld 204">
            <a:extLst>
              <a:ext uri="{FF2B5EF4-FFF2-40B4-BE49-F238E27FC236}">
                <a16:creationId xmlns:a16="http://schemas.microsoft.com/office/drawing/2014/main" id="{9687832D-F96C-4210-9718-853C33C4FF1F}"/>
              </a:ext>
            </a:extLst>
          </p:cNvPr>
          <p:cNvSpPr txBox="1"/>
          <p:nvPr/>
        </p:nvSpPr>
        <p:spPr bwMode="gray">
          <a:xfrm>
            <a:off x="3570211" y="6511761"/>
            <a:ext cx="1351600"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Refuse bags</a:t>
            </a:r>
            <a:endParaRPr lang="en-GB" sz="1200" noProof="1">
              <a:solidFill>
                <a:schemeClr val="tx1">
                  <a:lumMod val="65000"/>
                  <a:lumOff val="35000"/>
                </a:schemeClr>
              </a:solidFill>
              <a:latin typeface="Calibri Light" panose="020F0302020204030204" pitchFamily="34" charset="0"/>
            </a:endParaRPr>
          </a:p>
        </p:txBody>
      </p:sp>
      <p:pic>
        <p:nvPicPr>
          <p:cNvPr id="13" name="Picture 12">
            <a:extLst>
              <a:ext uri="{FF2B5EF4-FFF2-40B4-BE49-F238E27FC236}">
                <a16:creationId xmlns:a16="http://schemas.microsoft.com/office/drawing/2014/main" id="{95501A95-D960-4810-BA74-4D3AB3EF90D3}"/>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243797" y="3476844"/>
            <a:ext cx="1997332" cy="1324318"/>
          </a:xfrm>
          <a:prstGeom prst="rect">
            <a:avLst/>
          </a:prstGeom>
        </p:spPr>
      </p:pic>
      <p:sp>
        <p:nvSpPr>
          <p:cNvPr id="59" name="Isosceles Triangle 58">
            <a:extLst>
              <a:ext uri="{FF2B5EF4-FFF2-40B4-BE49-F238E27FC236}">
                <a16:creationId xmlns:a16="http://schemas.microsoft.com/office/drawing/2014/main" id="{63BC8ED5-2E81-4FC9-849D-E5AFCB20A562}"/>
              </a:ext>
            </a:extLst>
          </p:cNvPr>
          <p:cNvSpPr/>
          <p:nvPr/>
        </p:nvSpPr>
        <p:spPr>
          <a:xfrm>
            <a:off x="6958252" y="3302655"/>
            <a:ext cx="447360" cy="385655"/>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Textfeld 204">
            <a:extLst>
              <a:ext uri="{FF2B5EF4-FFF2-40B4-BE49-F238E27FC236}">
                <a16:creationId xmlns:a16="http://schemas.microsoft.com/office/drawing/2014/main" id="{8C6399B9-2EC1-4DA7-8B67-FF84556CCFCD}"/>
              </a:ext>
            </a:extLst>
          </p:cNvPr>
          <p:cNvSpPr txBox="1"/>
          <p:nvPr/>
        </p:nvSpPr>
        <p:spPr bwMode="gray">
          <a:xfrm>
            <a:off x="5609033" y="4770634"/>
            <a:ext cx="1351600"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Uneven floors</a:t>
            </a:r>
            <a:endParaRPr lang="en-GB" sz="1200" noProof="1">
              <a:solidFill>
                <a:schemeClr val="tx1">
                  <a:lumMod val="65000"/>
                  <a:lumOff val="35000"/>
                </a:schemeClr>
              </a:solidFill>
              <a:latin typeface="Calibri Light" panose="020F0302020204030204" pitchFamily="34" charset="0"/>
            </a:endParaRPr>
          </a:p>
        </p:txBody>
      </p:sp>
      <p:pic>
        <p:nvPicPr>
          <p:cNvPr id="17" name="Picture 16">
            <a:extLst>
              <a:ext uri="{FF2B5EF4-FFF2-40B4-BE49-F238E27FC236}">
                <a16:creationId xmlns:a16="http://schemas.microsoft.com/office/drawing/2014/main" id="{EC238612-25EA-4701-8E65-BE65345B102F}"/>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833885" y="5307183"/>
            <a:ext cx="1873148" cy="1246495"/>
          </a:xfrm>
          <a:prstGeom prst="rect">
            <a:avLst/>
          </a:prstGeom>
        </p:spPr>
      </p:pic>
      <p:sp>
        <p:nvSpPr>
          <p:cNvPr id="60" name="Isosceles Triangle 59">
            <a:extLst>
              <a:ext uri="{FF2B5EF4-FFF2-40B4-BE49-F238E27FC236}">
                <a16:creationId xmlns:a16="http://schemas.microsoft.com/office/drawing/2014/main" id="{C7D475AD-D219-4D3F-8818-4812445CCFD7}"/>
              </a:ext>
            </a:extLst>
          </p:cNvPr>
          <p:cNvSpPr/>
          <p:nvPr/>
        </p:nvSpPr>
        <p:spPr>
          <a:xfrm>
            <a:off x="5637468" y="5275929"/>
            <a:ext cx="447360" cy="385655"/>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Textfeld 204">
            <a:extLst>
              <a:ext uri="{FF2B5EF4-FFF2-40B4-BE49-F238E27FC236}">
                <a16:creationId xmlns:a16="http://schemas.microsoft.com/office/drawing/2014/main" id="{6C862242-4038-4B03-ADFD-2EFB85FFA3F6}"/>
              </a:ext>
            </a:extLst>
          </p:cNvPr>
          <p:cNvSpPr txBox="1"/>
          <p:nvPr/>
        </p:nvSpPr>
        <p:spPr bwMode="gray">
          <a:xfrm>
            <a:off x="6065321" y="6529464"/>
            <a:ext cx="1351600"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Wet floors</a:t>
            </a:r>
            <a:endParaRPr lang="en-GB" sz="1200" noProof="1">
              <a:solidFill>
                <a:schemeClr val="tx1">
                  <a:lumMod val="65000"/>
                  <a:lumOff val="35000"/>
                </a:schemeClr>
              </a:solidFill>
              <a:latin typeface="Calibri Light" panose="020F0302020204030204" pitchFamily="34" charset="0"/>
            </a:endParaRPr>
          </a:p>
        </p:txBody>
      </p:sp>
      <p:sp>
        <p:nvSpPr>
          <p:cNvPr id="37" name="TextBox 36">
            <a:extLst>
              <a:ext uri="{FF2B5EF4-FFF2-40B4-BE49-F238E27FC236}">
                <a16:creationId xmlns:a16="http://schemas.microsoft.com/office/drawing/2014/main" id="{0ABF0D9B-D7FF-432D-83C3-B07D9239D1A7}"/>
              </a:ext>
            </a:extLst>
          </p:cNvPr>
          <p:cNvSpPr txBox="1"/>
          <p:nvPr/>
        </p:nvSpPr>
        <p:spPr>
          <a:xfrm>
            <a:off x="8040812" y="6474140"/>
            <a:ext cx="3794433" cy="246221"/>
          </a:xfrm>
          <a:prstGeom prst="rect">
            <a:avLst/>
          </a:prstGeom>
          <a:noFill/>
        </p:spPr>
        <p:txBody>
          <a:bodyPr wrap="square" rtlCol="0">
            <a:spAutoFit/>
          </a:bodyPr>
          <a:lstStyle/>
          <a:p>
            <a:r>
              <a:rPr lang="en-GB" sz="1000" dirty="0">
                <a:solidFill>
                  <a:schemeClr val="bg1"/>
                </a:solidFill>
                <a:latin typeface="Arial" panose="020B0604020202020204" pitchFamily="34" charset="0"/>
                <a:cs typeface="Arial" panose="020B0604020202020204" pitchFamily="34" charset="0"/>
              </a:rPr>
              <a:t>HS/SC/020/01                Internal Use             12 December 19</a:t>
            </a:r>
          </a:p>
        </p:txBody>
      </p:sp>
    </p:spTree>
    <p:custDataLst>
      <p:tags r:id="rId1"/>
    </p:custDataLst>
    <p:extLst>
      <p:ext uri="{BB962C8B-B14F-4D97-AF65-F5344CB8AC3E}">
        <p14:creationId xmlns:p14="http://schemas.microsoft.com/office/powerpoint/2010/main" val="3261859122"/>
      </p:ext>
    </p:extLst>
  </p:cSld>
  <p:clrMapOvr>
    <a:masterClrMapping/>
  </p:clrMapOvr>
  <p:transition spd="med">
    <p:pull/>
  </p:transition>
</p:sld>
</file>

<file path=ppt/tags/tag1.xml><?xml version="1.0" encoding="utf-8"?>
<p:tagLst xmlns:a="http://schemas.openxmlformats.org/drawingml/2006/main" xmlns:r="http://schemas.openxmlformats.org/officeDocument/2006/relationships" xmlns:p="http://schemas.openxmlformats.org/presentationml/2006/main">
  <p:tag name="TIMING" val="|14.6|2.2|2.1|1.6|3.1|3.3|4.3|10.3|13.3|10.8|14.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022E951AC811C4DAF99033C35543273" ma:contentTypeVersion="15" ma:contentTypeDescription="Create a new document." ma:contentTypeScope="" ma:versionID="554fccbcd456ec2f7e56ae7547c1c039">
  <xsd:schema xmlns:xsd="http://www.w3.org/2001/XMLSchema" xmlns:xs="http://www.w3.org/2001/XMLSchema" xmlns:p="http://schemas.microsoft.com/office/2006/metadata/properties" xmlns:ns1="http://schemas.microsoft.com/sharepoint/v3" xmlns:ns3="ce1058bd-36a4-4f5f-a6b7-52dab1da8188" xmlns:ns4="c4cf7908-ec83-45d6-97df-25ab067c0ce4" targetNamespace="http://schemas.microsoft.com/office/2006/metadata/properties" ma:root="true" ma:fieldsID="f2d4a31d1945dde634a408486938d187" ns1:_="" ns3:_="" ns4:_="">
    <xsd:import namespace="http://schemas.microsoft.com/sharepoint/v3"/>
    <xsd:import namespace="ce1058bd-36a4-4f5f-a6b7-52dab1da8188"/>
    <xsd:import namespace="c4cf7908-ec83-45d6-97df-25ab067c0ce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1:_ip_UnifiedCompliancePolicyProperties" minOccurs="0"/>
                <xsd:element ref="ns1:_ip_UnifiedCompliancePolicyUIAc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e1058bd-36a4-4f5f-a6b7-52dab1da818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cf7908-ec83-45d6-97df-25ab067c0ce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866D9F-2F92-4C04-80F1-796BFEDA17F2}">
  <ds:schemaRefs>
    <ds:schemaRef ds:uri="http://schemas.microsoft.com/sharepoint/v3/contenttype/forms"/>
  </ds:schemaRefs>
</ds:datastoreItem>
</file>

<file path=customXml/itemProps2.xml><?xml version="1.0" encoding="utf-8"?>
<ds:datastoreItem xmlns:ds="http://schemas.openxmlformats.org/officeDocument/2006/customXml" ds:itemID="{E2E0420B-3953-4A4B-85E1-92CC60A2BBB3}">
  <ds:schemaRefs>
    <ds:schemaRef ds:uri="c4cf7908-ec83-45d6-97df-25ab067c0ce4"/>
    <ds:schemaRef ds:uri="ce1058bd-36a4-4f5f-a6b7-52dab1da8188"/>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BCB68FBF-D3FE-4A2A-B044-AD4BB339EF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e1058bd-36a4-4f5f-a6b7-52dab1da8188"/>
    <ds:schemaRef ds:uri="c4cf7908-ec83-45d6-97df-25ab067c0c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1975</TotalTime>
  <Words>222</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Calibri Light</vt:lpstr>
      <vt:lpstr>Office Theme</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Hamilton</dc:creator>
  <cp:lastModifiedBy>Evan Judge</cp:lastModifiedBy>
  <cp:revision>74</cp:revision>
  <dcterms:created xsi:type="dcterms:W3CDTF">2019-01-03T15:39:49Z</dcterms:created>
  <dcterms:modified xsi:type="dcterms:W3CDTF">2019-12-12T06:44:32Z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0x010100C022E951AC811C4DAF99033C35543273</vt:lpwstr>
  </property>
</Properties>
</file>