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261" r:id="rId6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999"/>
    <a:srgbClr val="BE5108"/>
    <a:srgbClr val="F36F23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1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CCF063D-F8B6-4427-9122-46FA96835223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ED983D1-2523-4B0C-B94C-C44D8E62E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49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58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11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950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oeple_gradient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268" y="122360"/>
            <a:ext cx="11784401" cy="57251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1637" y="421167"/>
            <a:ext cx="7774763" cy="1470025"/>
          </a:xfrm>
        </p:spPr>
        <p:txBody>
          <a:bodyPr>
            <a:normAutofit/>
          </a:bodyPr>
          <a:lstStyle>
            <a:lvl1pPr algn="l">
              <a:lnSpc>
                <a:spcPct val="90000"/>
              </a:lnSpc>
              <a:defRPr sz="40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346" y="1905396"/>
            <a:ext cx="7758055" cy="68425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72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60" y="357166"/>
            <a:ext cx="9196480" cy="578318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302" y="1424764"/>
            <a:ext cx="9588839" cy="46179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5108" y="6356351"/>
            <a:ext cx="1778883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488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40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47" y="4406901"/>
            <a:ext cx="955129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947" y="2906713"/>
            <a:ext cx="955129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ED7FEAF-2746-2C43-90FE-7153CB7C7EB4}" type="slidenum">
              <a:rPr lang="en-US" sz="2800" smtClean="0">
                <a:solidFill>
                  <a:prstClr val="black"/>
                </a:solidFill>
                <a:latin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18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6301" y="1041041"/>
            <a:ext cx="4622312" cy="479696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9827" y="1041041"/>
            <a:ext cx="4625315" cy="479696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ED7FEAF-2746-2C43-90FE-7153CB7C7EB4}" type="slidenum">
              <a:rPr lang="en-US" sz="2800" smtClean="0">
                <a:solidFill>
                  <a:prstClr val="white"/>
                </a:solidFill>
                <a:latin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708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ED7FEAF-2746-2C43-90FE-7153CB7C7EB4}" type="slidenum">
              <a:rPr lang="en-US" sz="2800" smtClean="0">
                <a:solidFill>
                  <a:prstClr val="white"/>
                </a:solidFill>
                <a:latin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85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ED7FEAF-2746-2C43-90FE-7153CB7C7EB4}" type="slidenum">
              <a:rPr lang="en-US" sz="2800" smtClean="0">
                <a:solidFill>
                  <a:prstClr val="white"/>
                </a:solidFill>
                <a:latin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819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77745" y="6356351"/>
            <a:ext cx="179152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94190" y="6356351"/>
            <a:ext cx="17515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ED7FEAF-2746-2C43-90FE-7153CB7C7EB4}" type="slidenum">
              <a:rPr lang="en-US" sz="2800" smtClean="0">
                <a:solidFill>
                  <a:prstClr val="white"/>
                </a:solidFill>
                <a:latin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1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726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ED7FEAF-2746-2C43-90FE-7153CB7C7EB4}" type="slidenum">
              <a:rPr lang="en-US" sz="2800" smtClean="0">
                <a:solidFill>
                  <a:prstClr val="white"/>
                </a:solidFill>
                <a:latin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763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ED7FEAF-2746-2C43-90FE-7153CB7C7EB4}" type="slidenum">
              <a:rPr lang="en-US" sz="2800" smtClean="0">
                <a:solidFill>
                  <a:prstClr val="white"/>
                </a:solidFill>
                <a:latin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4825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ED7FEAF-2746-2C43-90FE-7153CB7C7EB4}" type="slidenum">
              <a:rPr lang="en-US" sz="2800" smtClean="0">
                <a:solidFill>
                  <a:prstClr val="white"/>
                </a:solidFill>
                <a:latin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919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ED7FEAF-2746-2C43-90FE-7153CB7C7EB4}" type="slidenum">
              <a:rPr lang="en-US" sz="2800" smtClean="0">
                <a:solidFill>
                  <a:prstClr val="white"/>
                </a:solidFill>
                <a:latin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8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57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78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05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52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4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92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6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87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48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3F13-2CED-4740-8516-C95B7A2E31F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ED09E-E2FC-4113-ABFE-CA2CC90EF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nd_1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5463384" y="-4961632"/>
            <a:ext cx="948147" cy="112623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591" y="416799"/>
            <a:ext cx="9196480" cy="578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591" y="1388523"/>
            <a:ext cx="9588839" cy="4617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6" name="Picture 5" descr="compass group logo.jpg"/>
          <p:cNvPicPr>
            <a:picLocks noChangeAspect="1"/>
          </p:cNvPicPr>
          <p:nvPr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6302" y="6140084"/>
            <a:ext cx="1640277" cy="6385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20470" y="6140085"/>
            <a:ext cx="1357223" cy="59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93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4"/>
          <p:cNvSpPr/>
          <p:nvPr/>
        </p:nvSpPr>
        <p:spPr bwMode="gray">
          <a:xfrm>
            <a:off x="8029503" y="102602"/>
            <a:ext cx="3805742" cy="6665677"/>
          </a:xfrm>
          <a:prstGeom prst="rect">
            <a:avLst/>
          </a:prstGeom>
          <a:solidFill>
            <a:schemeClr val="accent2"/>
          </a:solidFill>
          <a:ln w="12700">
            <a:noFill/>
            <a:round/>
            <a:headEnd/>
            <a:tailEnd/>
          </a:ln>
        </p:spPr>
        <p:txBody>
          <a:bodyPr rtlCol="0" anchor="ctr"/>
          <a:lstStyle/>
          <a:p>
            <a:pPr algn="just"/>
            <a:endParaRPr lang="en-US" sz="1350" dirty="0">
              <a:solidFill>
                <a:prstClr val="black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4" name="Gerade Verbindung 5"/>
          <p:cNvCxnSpPr/>
          <p:nvPr/>
        </p:nvCxnSpPr>
        <p:spPr bwMode="gray">
          <a:xfrm flipH="1">
            <a:off x="506976" y="3222675"/>
            <a:ext cx="7249753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eck 21"/>
          <p:cNvSpPr/>
          <p:nvPr/>
        </p:nvSpPr>
        <p:spPr bwMode="gray">
          <a:xfrm>
            <a:off x="877265" y="2811205"/>
            <a:ext cx="6509174" cy="796912"/>
          </a:xfrm>
          <a:prstGeom prst="rect">
            <a:avLst/>
          </a:prstGeom>
        </p:spPr>
        <p:txBody>
          <a:bodyPr wrap="square" lIns="54000" tIns="0" rIns="135000" bIns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/>
              </a:rPr>
              <a:t>Accidents, Incidents and Near Misses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714" y="3238318"/>
            <a:ext cx="698227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00" dirty="0">
                <a:solidFill>
                  <a:schemeClr val="accent2"/>
                </a:solidFill>
                <a:latin typeface="Calibri Light" panose="020F0302020204030204" pitchFamily="34" charset="0"/>
              </a:rPr>
              <a:t>Which is which, and what to do next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8282" y="207851"/>
            <a:ext cx="1099818" cy="643730"/>
          </a:xfrm>
          <a:prstGeom prst="rect">
            <a:avLst/>
          </a:prstGeom>
        </p:spPr>
      </p:pic>
      <p:sp>
        <p:nvSpPr>
          <p:cNvPr id="30" name="Textfeld 204"/>
          <p:cNvSpPr txBox="1"/>
          <p:nvPr/>
        </p:nvSpPr>
        <p:spPr bwMode="gray">
          <a:xfrm>
            <a:off x="414205" y="240870"/>
            <a:ext cx="4419522" cy="514590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>
              <a:lnSpc>
                <a:spcPct val="90000"/>
              </a:lnSpc>
              <a:spcAft>
                <a:spcPts val="750"/>
              </a:spcAft>
            </a:pPr>
            <a:r>
              <a:rPr lang="en-US" sz="4000" noProof="1">
                <a:solidFill>
                  <a:srgbClr val="ED7D31"/>
                </a:solidFill>
                <a:latin typeface="+mj-lt"/>
                <a:cs typeface="Arial" panose="020B0604020202020204" pitchFamily="34" charset="0"/>
              </a:rPr>
              <a:t>Safety Moment	</a:t>
            </a:r>
          </a:p>
        </p:txBody>
      </p:sp>
      <p:sp>
        <p:nvSpPr>
          <p:cNvPr id="47" name="Textfeld 204">
            <a:extLst>
              <a:ext uri="{FF2B5EF4-FFF2-40B4-BE49-F238E27FC236}">
                <a16:creationId xmlns:a16="http://schemas.microsoft.com/office/drawing/2014/main" id="{28E938F9-1AF0-47DA-906A-0456AADEF46B}"/>
              </a:ext>
            </a:extLst>
          </p:cNvPr>
          <p:cNvSpPr txBox="1"/>
          <p:nvPr/>
        </p:nvSpPr>
        <p:spPr bwMode="gray">
          <a:xfrm>
            <a:off x="421701" y="1592115"/>
            <a:ext cx="6848662" cy="667903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 algn="just">
              <a:lnSpc>
                <a:spcPct val="110000"/>
              </a:lnSpc>
              <a:spcAft>
                <a:spcPts val="750"/>
              </a:spcAft>
            </a:pPr>
            <a:r>
              <a:rPr lang="en-US" sz="16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Accidents</a:t>
            </a:r>
            <a:r>
              <a:rPr lang="en-US" sz="1600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are unplanned, unexpected incidents that result in injury or ill-health</a:t>
            </a:r>
          </a:p>
        </p:txBody>
      </p:sp>
      <p:sp>
        <p:nvSpPr>
          <p:cNvPr id="49" name="Textfeld 204">
            <a:extLst>
              <a:ext uri="{FF2B5EF4-FFF2-40B4-BE49-F238E27FC236}">
                <a16:creationId xmlns:a16="http://schemas.microsoft.com/office/drawing/2014/main" id="{E40972D3-382A-4418-9829-86C86993506D}"/>
              </a:ext>
            </a:extLst>
          </p:cNvPr>
          <p:cNvSpPr txBox="1"/>
          <p:nvPr/>
        </p:nvSpPr>
        <p:spPr bwMode="gray">
          <a:xfrm>
            <a:off x="429410" y="986926"/>
            <a:ext cx="6848662" cy="667903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 algn="just">
              <a:lnSpc>
                <a:spcPct val="110000"/>
              </a:lnSpc>
              <a:spcAft>
                <a:spcPts val="750"/>
              </a:spcAft>
            </a:pPr>
            <a:r>
              <a:rPr lang="en-US" sz="16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Incidents</a:t>
            </a:r>
            <a:r>
              <a:rPr lang="en-US" sz="1600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are </a:t>
            </a:r>
            <a:r>
              <a:rPr lang="en-GB" sz="1600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distinct events that have caused or have the potential to cause injury or damage to property</a:t>
            </a:r>
          </a:p>
        </p:txBody>
      </p:sp>
      <p:sp>
        <p:nvSpPr>
          <p:cNvPr id="50" name="Textfeld 204">
            <a:extLst>
              <a:ext uri="{FF2B5EF4-FFF2-40B4-BE49-F238E27FC236}">
                <a16:creationId xmlns:a16="http://schemas.microsoft.com/office/drawing/2014/main" id="{ED815F31-12CA-4F81-80C0-31FE33429058}"/>
              </a:ext>
            </a:extLst>
          </p:cNvPr>
          <p:cNvSpPr txBox="1"/>
          <p:nvPr/>
        </p:nvSpPr>
        <p:spPr bwMode="gray">
          <a:xfrm>
            <a:off x="414205" y="1973216"/>
            <a:ext cx="6848662" cy="667903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 algn="just">
              <a:lnSpc>
                <a:spcPct val="110000"/>
              </a:lnSpc>
              <a:spcAft>
                <a:spcPts val="750"/>
              </a:spcAft>
            </a:pPr>
            <a:r>
              <a:rPr lang="en-GB" sz="16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Near Misses</a:t>
            </a:r>
            <a:r>
              <a:rPr lang="en-GB" sz="1600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are incidents not causing harm, but had the potential to cause injury or ill health</a:t>
            </a:r>
          </a:p>
        </p:txBody>
      </p:sp>
      <p:sp>
        <p:nvSpPr>
          <p:cNvPr id="67" name="Textfeld 123">
            <a:extLst>
              <a:ext uri="{FF2B5EF4-FFF2-40B4-BE49-F238E27FC236}">
                <a16:creationId xmlns:a16="http://schemas.microsoft.com/office/drawing/2014/main" id="{82C0B739-D59C-4016-A3CB-354C3631ABCE}"/>
              </a:ext>
            </a:extLst>
          </p:cNvPr>
          <p:cNvSpPr txBox="1"/>
          <p:nvPr/>
        </p:nvSpPr>
        <p:spPr bwMode="gray">
          <a:xfrm>
            <a:off x="8146530" y="166439"/>
            <a:ext cx="356885" cy="431438"/>
          </a:xfrm>
          <a:prstGeom prst="rect">
            <a:avLst/>
          </a:prstGeom>
          <a:noFill/>
        </p:spPr>
        <p:txBody>
          <a:bodyPr wrap="square" lIns="72000" tIns="0" rIns="0" bIns="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sz="4000" noProof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1</a:t>
            </a:r>
            <a:endParaRPr lang="en-US" sz="2400" noProof="1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</p:txBody>
      </p:sp>
      <p:sp>
        <p:nvSpPr>
          <p:cNvPr id="68" name="Textfeld 123">
            <a:extLst>
              <a:ext uri="{FF2B5EF4-FFF2-40B4-BE49-F238E27FC236}">
                <a16:creationId xmlns:a16="http://schemas.microsoft.com/office/drawing/2014/main" id="{D02F55EC-FEA9-492F-856C-1BDBF7D5044E}"/>
              </a:ext>
            </a:extLst>
          </p:cNvPr>
          <p:cNvSpPr txBox="1"/>
          <p:nvPr/>
        </p:nvSpPr>
        <p:spPr bwMode="gray">
          <a:xfrm>
            <a:off x="8146530" y="1197111"/>
            <a:ext cx="356885" cy="431438"/>
          </a:xfrm>
          <a:prstGeom prst="rect">
            <a:avLst/>
          </a:prstGeom>
          <a:noFill/>
        </p:spPr>
        <p:txBody>
          <a:bodyPr wrap="square" lIns="72000" tIns="0" rIns="0" bIns="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sz="4000" noProof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2</a:t>
            </a:r>
            <a:endParaRPr lang="en-US" sz="2400" noProof="1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</p:txBody>
      </p:sp>
      <p:sp>
        <p:nvSpPr>
          <p:cNvPr id="69" name="Textfeld 123">
            <a:extLst>
              <a:ext uri="{FF2B5EF4-FFF2-40B4-BE49-F238E27FC236}">
                <a16:creationId xmlns:a16="http://schemas.microsoft.com/office/drawing/2014/main" id="{446007DA-1434-411A-82F4-46525988D892}"/>
              </a:ext>
            </a:extLst>
          </p:cNvPr>
          <p:cNvSpPr txBox="1"/>
          <p:nvPr/>
        </p:nvSpPr>
        <p:spPr bwMode="gray">
          <a:xfrm>
            <a:off x="8146530" y="2491475"/>
            <a:ext cx="356885" cy="431438"/>
          </a:xfrm>
          <a:prstGeom prst="rect">
            <a:avLst/>
          </a:prstGeom>
          <a:noFill/>
        </p:spPr>
        <p:txBody>
          <a:bodyPr wrap="square" lIns="72000" tIns="0" rIns="0" bIns="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sz="4000" noProof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3</a:t>
            </a:r>
            <a:endParaRPr lang="en-US" sz="2400" noProof="1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</p:txBody>
      </p:sp>
      <p:sp>
        <p:nvSpPr>
          <p:cNvPr id="71" name="Textfeld 123">
            <a:extLst>
              <a:ext uri="{FF2B5EF4-FFF2-40B4-BE49-F238E27FC236}">
                <a16:creationId xmlns:a16="http://schemas.microsoft.com/office/drawing/2014/main" id="{5F7BCEF5-8DE9-4A15-A550-CC5035437231}"/>
              </a:ext>
            </a:extLst>
          </p:cNvPr>
          <p:cNvSpPr txBox="1"/>
          <p:nvPr/>
        </p:nvSpPr>
        <p:spPr bwMode="gray">
          <a:xfrm>
            <a:off x="8146530" y="3975716"/>
            <a:ext cx="356885" cy="415013"/>
          </a:xfrm>
          <a:prstGeom prst="rect">
            <a:avLst/>
          </a:prstGeom>
          <a:noFill/>
        </p:spPr>
        <p:txBody>
          <a:bodyPr wrap="square" lIns="72000" tIns="0" rIns="0" bIns="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sz="4000" noProof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4</a:t>
            </a:r>
            <a:endParaRPr lang="en-US" sz="2400" noProof="1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</p:txBody>
      </p:sp>
      <p:sp>
        <p:nvSpPr>
          <p:cNvPr id="72" name="Textfeld 123">
            <a:extLst>
              <a:ext uri="{FF2B5EF4-FFF2-40B4-BE49-F238E27FC236}">
                <a16:creationId xmlns:a16="http://schemas.microsoft.com/office/drawing/2014/main" id="{C4877B6E-AE94-43D1-91C9-921285037403}"/>
              </a:ext>
            </a:extLst>
          </p:cNvPr>
          <p:cNvSpPr txBox="1"/>
          <p:nvPr/>
        </p:nvSpPr>
        <p:spPr bwMode="gray">
          <a:xfrm>
            <a:off x="8146530" y="5371884"/>
            <a:ext cx="356885" cy="415013"/>
          </a:xfrm>
          <a:prstGeom prst="rect">
            <a:avLst/>
          </a:prstGeom>
          <a:noFill/>
        </p:spPr>
        <p:txBody>
          <a:bodyPr wrap="square" lIns="72000" tIns="0" rIns="0" bIns="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sz="4800" noProof="1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5</a:t>
            </a:r>
            <a:endParaRPr lang="en-US" sz="3200" noProof="1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E203B3E-1021-46C2-B146-6C4ADF4A7A95}"/>
              </a:ext>
            </a:extLst>
          </p:cNvPr>
          <p:cNvSpPr txBox="1"/>
          <p:nvPr/>
        </p:nvSpPr>
        <p:spPr>
          <a:xfrm>
            <a:off x="8572550" y="5314987"/>
            <a:ext cx="293519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dirty="0">
                <a:latin typeface="+mj-lt"/>
              </a:rPr>
              <a:t>Don’t walk on by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Are all staff regularly reporting near misses?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Is action taken once they are reported?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2567A2D-DC31-4C8D-B034-F3D0D06BC447}"/>
              </a:ext>
            </a:extLst>
          </p:cNvPr>
          <p:cNvSpPr txBox="1"/>
          <p:nvPr/>
        </p:nvSpPr>
        <p:spPr>
          <a:xfrm>
            <a:off x="8572550" y="1158297"/>
            <a:ext cx="293519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dirty="0">
                <a:latin typeface="+mj-lt"/>
              </a:rPr>
              <a:t>Report it on AIR3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Has the incident been reported on AIR3?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Have all the relevant details been included on the AIR3 report?</a:t>
            </a:r>
          </a:p>
          <a:p>
            <a:pPr lvl="1">
              <a:spcAft>
                <a:spcPts val="600"/>
              </a:spcAft>
            </a:pPr>
            <a:endParaRPr lang="en-GB" sz="1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1B0D4DA-5AD5-4EAB-BDE0-ED1625E54ACC}"/>
              </a:ext>
            </a:extLst>
          </p:cNvPr>
          <p:cNvSpPr txBox="1"/>
          <p:nvPr/>
        </p:nvSpPr>
        <p:spPr>
          <a:xfrm>
            <a:off x="8575120" y="2415015"/>
            <a:ext cx="2976166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dirty="0">
                <a:latin typeface="+mj-lt"/>
              </a:rPr>
              <a:t>Complete an Incident Investigation Pack (IIP)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Has a IIP been completed within 14 days of the incident occurring?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Were copies of all relevant records and risk assessments included in the IIP?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8C3B147-B51C-4BAB-B259-DD42BC6D7D59}"/>
              </a:ext>
            </a:extLst>
          </p:cNvPr>
          <p:cNvSpPr txBox="1"/>
          <p:nvPr/>
        </p:nvSpPr>
        <p:spPr>
          <a:xfrm>
            <a:off x="8572550" y="3935158"/>
            <a:ext cx="29351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dirty="0">
                <a:latin typeface="+mj-lt"/>
              </a:rPr>
              <a:t>Stay in touch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If you are absent from work following an accident, does your manager know?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Are there any other duties you could be doing at work?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BAC9FA4-A464-4880-927F-DF14928FDB3E}"/>
              </a:ext>
            </a:extLst>
          </p:cNvPr>
          <p:cNvSpPr txBox="1"/>
          <p:nvPr/>
        </p:nvSpPr>
        <p:spPr>
          <a:xfrm>
            <a:off x="8572550" y="176426"/>
            <a:ext cx="293519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dirty="0">
                <a:latin typeface="+mj-lt"/>
              </a:rPr>
              <a:t>Tell someone when an incident occurs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Do you need first aid treatment?</a:t>
            </a:r>
          </a:p>
          <a:p>
            <a:pPr lvl="1">
              <a:spcAft>
                <a:spcPts val="600"/>
              </a:spcAft>
            </a:pPr>
            <a:r>
              <a:rPr lang="en-GB" sz="1300" dirty="0">
                <a:solidFill>
                  <a:schemeClr val="bg1"/>
                </a:solidFill>
                <a:latin typeface="+mj-lt"/>
              </a:rPr>
              <a:t>Have you told your manager all details about the incident?</a:t>
            </a:r>
          </a:p>
        </p:txBody>
      </p:sp>
      <p:sp>
        <p:nvSpPr>
          <p:cNvPr id="88" name="Textfeld 204">
            <a:extLst>
              <a:ext uri="{FF2B5EF4-FFF2-40B4-BE49-F238E27FC236}">
                <a16:creationId xmlns:a16="http://schemas.microsoft.com/office/drawing/2014/main" id="{1828EC03-C441-457B-B249-B85822EEDD70}"/>
              </a:ext>
            </a:extLst>
          </p:cNvPr>
          <p:cNvSpPr txBox="1"/>
          <p:nvPr/>
        </p:nvSpPr>
        <p:spPr bwMode="gray">
          <a:xfrm>
            <a:off x="340977" y="4095962"/>
            <a:ext cx="1381498" cy="904537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 algn="ctr">
              <a:lnSpc>
                <a:spcPct val="110000"/>
              </a:lnSpc>
              <a:spcAft>
                <a:spcPts val="750"/>
              </a:spcAft>
            </a:pPr>
            <a:r>
              <a:rPr lang="en-GB" sz="54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72</a:t>
            </a:r>
          </a:p>
          <a:p>
            <a:pPr algn="ctr">
              <a:lnSpc>
                <a:spcPct val="110000"/>
              </a:lnSpc>
              <a:spcAft>
                <a:spcPts val="750"/>
              </a:spcAft>
            </a:pPr>
            <a:endParaRPr lang="en-GB" sz="5400" noProof="1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89" name="Textfeld 204">
            <a:extLst>
              <a:ext uri="{FF2B5EF4-FFF2-40B4-BE49-F238E27FC236}">
                <a16:creationId xmlns:a16="http://schemas.microsoft.com/office/drawing/2014/main" id="{C7CFD36A-56BD-4AAF-9240-2415F544CBC5}"/>
              </a:ext>
            </a:extLst>
          </p:cNvPr>
          <p:cNvSpPr txBox="1"/>
          <p:nvPr/>
        </p:nvSpPr>
        <p:spPr bwMode="gray">
          <a:xfrm>
            <a:off x="1010093" y="4319999"/>
            <a:ext cx="1661936" cy="1343554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 algn="r"/>
            <a:r>
              <a:rPr lang="en-GB" sz="2800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RIDDOR reportable incidents</a:t>
            </a:r>
          </a:p>
          <a:p>
            <a:pPr algn="r"/>
            <a:endParaRPr lang="en-GB" sz="2800" noProof="1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0" name="Textfeld 204">
            <a:extLst>
              <a:ext uri="{FF2B5EF4-FFF2-40B4-BE49-F238E27FC236}">
                <a16:creationId xmlns:a16="http://schemas.microsoft.com/office/drawing/2014/main" id="{86BD3D69-A79F-48AA-A373-38FADD95B914}"/>
              </a:ext>
            </a:extLst>
          </p:cNvPr>
          <p:cNvSpPr txBox="1"/>
          <p:nvPr/>
        </p:nvSpPr>
        <p:spPr bwMode="gray">
          <a:xfrm>
            <a:off x="4036022" y="3839669"/>
            <a:ext cx="1245849" cy="911347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 algn="ctr">
              <a:lnSpc>
                <a:spcPct val="110000"/>
              </a:lnSpc>
              <a:spcAft>
                <a:spcPts val="750"/>
              </a:spcAft>
            </a:pPr>
            <a:r>
              <a:rPr lang="en-GB" sz="54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131</a:t>
            </a:r>
          </a:p>
          <a:p>
            <a:pPr algn="ctr">
              <a:lnSpc>
                <a:spcPct val="110000"/>
              </a:lnSpc>
              <a:spcAft>
                <a:spcPts val="750"/>
              </a:spcAft>
            </a:pPr>
            <a:endParaRPr lang="en-GB" sz="5400" noProof="1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1" name="Textfeld 204">
            <a:extLst>
              <a:ext uri="{FF2B5EF4-FFF2-40B4-BE49-F238E27FC236}">
                <a16:creationId xmlns:a16="http://schemas.microsoft.com/office/drawing/2014/main" id="{7CB3319E-BFD1-4A11-B12B-491C37113393}"/>
              </a:ext>
            </a:extLst>
          </p:cNvPr>
          <p:cNvSpPr txBox="1"/>
          <p:nvPr/>
        </p:nvSpPr>
        <p:spPr bwMode="gray">
          <a:xfrm>
            <a:off x="2672029" y="5401569"/>
            <a:ext cx="1967191" cy="529815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 algn="ctr">
              <a:lnSpc>
                <a:spcPct val="110000"/>
              </a:lnSpc>
              <a:spcAft>
                <a:spcPts val="750"/>
              </a:spcAft>
            </a:pPr>
            <a:r>
              <a:rPr lang="en-GB" sz="54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2819</a:t>
            </a:r>
          </a:p>
          <a:p>
            <a:pPr algn="ctr">
              <a:lnSpc>
                <a:spcPct val="110000"/>
              </a:lnSpc>
              <a:spcAft>
                <a:spcPts val="750"/>
              </a:spcAft>
            </a:pPr>
            <a:endParaRPr lang="en-GB" sz="5400" noProof="1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2" name="Textfeld 204">
            <a:extLst>
              <a:ext uri="{FF2B5EF4-FFF2-40B4-BE49-F238E27FC236}">
                <a16:creationId xmlns:a16="http://schemas.microsoft.com/office/drawing/2014/main" id="{ADCBA077-2F5C-4D5D-972E-E60C75CCEB8A}"/>
              </a:ext>
            </a:extLst>
          </p:cNvPr>
          <p:cNvSpPr txBox="1"/>
          <p:nvPr/>
        </p:nvSpPr>
        <p:spPr bwMode="gray">
          <a:xfrm>
            <a:off x="4911994" y="4987539"/>
            <a:ext cx="1649371" cy="529815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 algn="ctr">
              <a:lnSpc>
                <a:spcPct val="110000"/>
              </a:lnSpc>
              <a:spcAft>
                <a:spcPts val="750"/>
              </a:spcAft>
            </a:pPr>
            <a:r>
              <a:rPr lang="en-GB" sz="54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1165</a:t>
            </a:r>
          </a:p>
          <a:p>
            <a:pPr algn="ctr">
              <a:lnSpc>
                <a:spcPct val="110000"/>
              </a:lnSpc>
              <a:spcAft>
                <a:spcPts val="750"/>
              </a:spcAft>
            </a:pPr>
            <a:endParaRPr lang="en-GB" sz="5400" noProof="1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3" name="Textfeld 204">
            <a:extLst>
              <a:ext uri="{FF2B5EF4-FFF2-40B4-BE49-F238E27FC236}">
                <a16:creationId xmlns:a16="http://schemas.microsoft.com/office/drawing/2014/main" id="{F74C225A-107F-4735-A072-D819EDE4EFE4}"/>
              </a:ext>
            </a:extLst>
          </p:cNvPr>
          <p:cNvSpPr txBox="1"/>
          <p:nvPr/>
        </p:nvSpPr>
        <p:spPr bwMode="gray">
          <a:xfrm>
            <a:off x="5281871" y="3921842"/>
            <a:ext cx="1485839" cy="535662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>
              <a:lnSpc>
                <a:spcPct val="110000"/>
              </a:lnSpc>
              <a:spcAft>
                <a:spcPts val="750"/>
              </a:spcAft>
            </a:pPr>
            <a:r>
              <a:rPr lang="en-GB" sz="2800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Lost time incidents</a:t>
            </a:r>
          </a:p>
          <a:p>
            <a:pPr>
              <a:lnSpc>
                <a:spcPct val="110000"/>
              </a:lnSpc>
              <a:spcAft>
                <a:spcPts val="750"/>
              </a:spcAft>
            </a:pPr>
            <a:endParaRPr lang="en-GB" sz="2800" noProof="1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4" name="Textfeld 204">
            <a:extLst>
              <a:ext uri="{FF2B5EF4-FFF2-40B4-BE49-F238E27FC236}">
                <a16:creationId xmlns:a16="http://schemas.microsoft.com/office/drawing/2014/main" id="{28184558-9491-42B8-989C-178B73157DAF}"/>
              </a:ext>
            </a:extLst>
          </p:cNvPr>
          <p:cNvSpPr txBox="1"/>
          <p:nvPr/>
        </p:nvSpPr>
        <p:spPr bwMode="gray">
          <a:xfrm>
            <a:off x="1993790" y="6114037"/>
            <a:ext cx="3610389" cy="535662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r>
              <a:rPr lang="en-GB" sz="2800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Non-lost time incidents</a:t>
            </a:r>
          </a:p>
          <a:p>
            <a:endParaRPr lang="en-GB" sz="2800" noProof="1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5" name="Textfeld 204">
            <a:extLst>
              <a:ext uri="{FF2B5EF4-FFF2-40B4-BE49-F238E27FC236}">
                <a16:creationId xmlns:a16="http://schemas.microsoft.com/office/drawing/2014/main" id="{3AD73ADA-A178-49E4-ABAE-2FC058F89164}"/>
              </a:ext>
            </a:extLst>
          </p:cNvPr>
          <p:cNvSpPr txBox="1"/>
          <p:nvPr/>
        </p:nvSpPr>
        <p:spPr bwMode="gray">
          <a:xfrm>
            <a:off x="5753693" y="5663553"/>
            <a:ext cx="1934298" cy="535662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>
              <a:lnSpc>
                <a:spcPct val="110000"/>
              </a:lnSpc>
              <a:spcAft>
                <a:spcPts val="750"/>
              </a:spcAft>
            </a:pPr>
            <a:r>
              <a:rPr lang="en-GB" sz="2800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Near misses</a:t>
            </a:r>
          </a:p>
          <a:p>
            <a:pPr>
              <a:lnSpc>
                <a:spcPct val="110000"/>
              </a:lnSpc>
              <a:spcAft>
                <a:spcPts val="750"/>
              </a:spcAft>
            </a:pPr>
            <a:endParaRPr lang="en-GB" sz="2800" noProof="1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96" name="Textfeld 204">
            <a:extLst>
              <a:ext uri="{FF2B5EF4-FFF2-40B4-BE49-F238E27FC236}">
                <a16:creationId xmlns:a16="http://schemas.microsoft.com/office/drawing/2014/main" id="{BBE2A8EE-FB87-40EF-9926-1E8525C3F4A4}"/>
              </a:ext>
            </a:extLst>
          </p:cNvPr>
          <p:cNvSpPr txBox="1"/>
          <p:nvPr/>
        </p:nvSpPr>
        <p:spPr bwMode="gray">
          <a:xfrm>
            <a:off x="468112" y="3552978"/>
            <a:ext cx="2604552" cy="535662"/>
          </a:xfrm>
          <a:prstGeom prst="rect">
            <a:avLst/>
          </a:prstGeom>
          <a:noFill/>
        </p:spPr>
        <p:txBody>
          <a:bodyPr wrap="square" lIns="54000" tIns="54000" rIns="81000" bIns="0" rtlCol="0">
            <a:noAutofit/>
          </a:bodyPr>
          <a:lstStyle/>
          <a:p>
            <a:pPr>
              <a:lnSpc>
                <a:spcPct val="110000"/>
              </a:lnSpc>
              <a:spcAft>
                <a:spcPts val="750"/>
              </a:spcAft>
            </a:pPr>
            <a:r>
              <a:rPr lang="en-GB" sz="2800" noProof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 2019…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B90D995-EC14-4527-8757-AF728852A9F4}"/>
              </a:ext>
            </a:extLst>
          </p:cNvPr>
          <p:cNvSpPr txBox="1"/>
          <p:nvPr/>
        </p:nvSpPr>
        <p:spPr>
          <a:xfrm>
            <a:off x="8118767" y="6474140"/>
            <a:ext cx="3629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HS/SC/021/01                Internal Use             12/02/2020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1859122"/>
      </p:ext>
    </p:extLst>
  </p:cSld>
  <p:clrMapOvr>
    <a:masterClrMapping/>
  </p:clrMapOvr>
  <p:transition spd="med">
    <p:pull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|2.7|2.1|6.5|3.8|4.6|12.9|22.8|13.2|14.5|7.6|8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22E951AC811C4DAF99033C35543273" ma:contentTypeVersion="15" ma:contentTypeDescription="Create a new document." ma:contentTypeScope="" ma:versionID="554fccbcd456ec2f7e56ae7547c1c039">
  <xsd:schema xmlns:xsd="http://www.w3.org/2001/XMLSchema" xmlns:xs="http://www.w3.org/2001/XMLSchema" xmlns:p="http://schemas.microsoft.com/office/2006/metadata/properties" xmlns:ns1="http://schemas.microsoft.com/sharepoint/v3" xmlns:ns3="ce1058bd-36a4-4f5f-a6b7-52dab1da8188" xmlns:ns4="c4cf7908-ec83-45d6-97df-25ab067c0ce4" targetNamespace="http://schemas.microsoft.com/office/2006/metadata/properties" ma:root="true" ma:fieldsID="f2d4a31d1945dde634a408486938d187" ns1:_="" ns3:_="" ns4:_="">
    <xsd:import namespace="http://schemas.microsoft.com/sharepoint/v3"/>
    <xsd:import namespace="ce1058bd-36a4-4f5f-a6b7-52dab1da8188"/>
    <xsd:import namespace="c4cf7908-ec83-45d6-97df-25ab067c0ce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058bd-36a4-4f5f-a6b7-52dab1da81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cf7908-ec83-45d6-97df-25ab067c0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E0420B-3953-4A4B-85E1-92CC60A2BBB3}">
  <ds:schemaRefs>
    <ds:schemaRef ds:uri="http://purl.org/dc/terms/"/>
    <ds:schemaRef ds:uri="http://schemas.microsoft.com/office/2006/documentManagement/types"/>
    <ds:schemaRef ds:uri="ce1058bd-36a4-4f5f-a6b7-52dab1da818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c4cf7908-ec83-45d6-97df-25ab067c0c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7866D9F-2F92-4C04-80F1-796BFEDA17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C2E5D3-BCA0-4BE4-8560-98649E0CFD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e1058bd-36a4-4f5f-a6b7-52dab1da8188"/>
    <ds:schemaRef ds:uri="c4cf7908-ec83-45d6-97df-25ab067c0c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229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Hamilton</dc:creator>
  <cp:lastModifiedBy>Evan Judge</cp:lastModifiedBy>
  <cp:revision>73</cp:revision>
  <dcterms:created xsi:type="dcterms:W3CDTF">2019-01-03T15:39:49Z</dcterms:created>
  <dcterms:modified xsi:type="dcterms:W3CDTF">2020-03-02T16:04:52Z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0x010100C022E951AC811C4DAF99033C35543273</vt:lpwstr>
  </property>
</Properties>
</file>