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0" r:id="rId4"/>
    <p:sldId id="262" r:id="rId5"/>
    <p:sldId id="264" r:id="rId6"/>
    <p:sldId id="265" r:id="rId7"/>
    <p:sldId id="267" r:id="rId8"/>
    <p:sldId id="268" r:id="rId9"/>
    <p:sldId id="270" r:id="rId10"/>
    <p:sldId id="269" r:id="rId11"/>
    <p:sldId id="271" r:id="rId12"/>
    <p:sldId id="273" r:id="rId13"/>
    <p:sldId id="276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9092-9605-4741-AA76-F90F98BD2B09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2667-0710-7749-A997-14887C020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0225" y="2468737"/>
            <a:ext cx="6157913" cy="326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What is Steamplicity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HACCP Briefing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Benefits of Steamplicity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Step Training Guide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04268" y="1957369"/>
            <a:ext cx="4335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CCP 6 – Cooking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657" y="2218979"/>
            <a:ext cx="9310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Food cooked to correct temperature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Food standing time is observed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Record temperature on relevant sheet (including boost)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Plate is wiped and covered 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Served to customer within 15 minutes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52711" y="2171681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Health and Safety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82" y="2690779"/>
            <a:ext cx="8572560" cy="399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chemeClr val="tx1"/>
                </a:solidFill>
                <a:cs typeface="Arial" charset="0"/>
              </a:rPr>
              <a:t>Refrigeration</a:t>
            </a:r>
            <a:endParaRPr lang="en-GB" sz="2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Arial" charset="0"/>
              </a:rPr>
              <a:t>Ensure your refrigeration will hold at the correct temperature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endParaRPr lang="en-GB" sz="1200" dirty="0" smtClean="0">
              <a:solidFill>
                <a:schemeClr val="tx1"/>
              </a:solidFill>
              <a:cs typeface="Arial" charset="0"/>
            </a:endParaRP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chemeClr val="tx1"/>
                </a:solidFill>
                <a:cs typeface="Arial" charset="0"/>
              </a:rPr>
              <a:t>Avoiding Burns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Arial" charset="0"/>
              </a:rPr>
              <a:t>Allow product to rest for 30 seconds, peel film carefully 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Arial" charset="0"/>
              </a:rPr>
              <a:t>Use a clean cloth if required 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endParaRPr lang="en-GB" sz="1200" dirty="0" smtClean="0">
              <a:solidFill>
                <a:schemeClr val="tx1"/>
              </a:solidFill>
              <a:cs typeface="Arial" charset="0"/>
            </a:endParaRP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chemeClr val="tx1"/>
                </a:solidFill>
                <a:cs typeface="Arial" charset="0"/>
              </a:rPr>
              <a:t>Daily Checking of Electrical Equipment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Times New Roman" pitchFamily="18" charset="0"/>
              </a:rPr>
              <a:t>Microwaves should be visually checked in line accepted procedure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7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4174" y="1814494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Health and Safety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582" y="2333607"/>
            <a:ext cx="8572560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Cleaning Schedule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Microwaves must be added to your cleaning schedule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(where relevant)</a:t>
            </a:r>
            <a:r>
              <a:rPr lang="en-GB" b="1" dirty="0" smtClean="0">
                <a:solidFill>
                  <a:schemeClr val="tx1"/>
                </a:solidFill>
              </a:rPr>
              <a:t>	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Super Boiling of liquids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Microwaves should not be used for the heating or boiling of liquids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Fire Safety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If a fire starts inside the Microwave oven under no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circumstances open the door to the Microwave.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Isolate the Microwave if possible and raise the Alarm.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172" y="4595791"/>
            <a:ext cx="2463800" cy="2216150"/>
          </a:xfrm>
          <a:prstGeom prst="rect">
            <a:avLst/>
          </a:prstGeom>
          <a:noFill/>
          <a:ln w="28575">
            <a:solidFill>
              <a:srgbClr val="69C028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35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4174" y="1814494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Due Diligence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0" y="2612379"/>
            <a:ext cx="85725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Product handling: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Correct Storage – Fridge and delivery temp 0 – 5</a:t>
            </a:r>
            <a:r>
              <a:rPr lang="en-GB" sz="2400" dirty="0" smtClean="0">
                <a:solidFill>
                  <a:schemeClr val="tx1"/>
                </a:solidFill>
                <a:latin typeface="Calibri"/>
              </a:rPr>
              <a:t>⁰ C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Correct temperature – meal cooking  82</a:t>
            </a:r>
            <a:r>
              <a:rPr lang="en-GB" sz="2400" dirty="0" smtClean="0">
                <a:solidFill>
                  <a:schemeClr val="tx1"/>
                </a:solidFill>
                <a:latin typeface="Calibri"/>
              </a:rPr>
              <a:t>⁰C for meals and 75°C for jacket potatoes and puddings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Check seal is complete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Labels </a:t>
            </a:r>
            <a:r>
              <a:rPr lang="en-GB" sz="2400" dirty="0" smtClean="0">
                <a:solidFill>
                  <a:schemeClr val="tx1"/>
                </a:solidFill>
              </a:rPr>
              <a:t>missing (use by </a:t>
            </a:r>
            <a:r>
              <a:rPr lang="en-GB" sz="2400" dirty="0" smtClean="0">
                <a:solidFill>
                  <a:schemeClr val="tx1"/>
                </a:solidFill>
              </a:rPr>
              <a:t>date)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Allergen information is correct and legible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8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66959" y="1771632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Steamplicity Cooking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2431" y="2428862"/>
            <a:ext cx="43227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GB" sz="2200" dirty="0" smtClean="0">
                <a:solidFill>
                  <a:srgbClr val="C60751"/>
                </a:solidFill>
              </a:rPr>
              <a:t>Method</a:t>
            </a:r>
            <a:endParaRPr lang="en-GB" sz="2200" dirty="0">
              <a:solidFill>
                <a:srgbClr val="C60751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Steamplicity oven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Follow Step training  Guide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See </a:t>
            </a:r>
            <a:r>
              <a:rPr lang="en-GB" sz="2200" dirty="0"/>
              <a:t>4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press </a:t>
            </a:r>
            <a:r>
              <a:rPr lang="en-GB" sz="2200" dirty="0"/>
              <a:t>4</a:t>
            </a:r>
            <a:endParaRPr lang="en-GB" sz="22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Cook food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ectangle 7" descr="Step 2.BMPlowres"/>
          <p:cNvSpPr>
            <a:spLocks noChangeArrowheads="1"/>
          </p:cNvSpPr>
          <p:nvPr/>
        </p:nvSpPr>
        <p:spPr bwMode="auto">
          <a:xfrm>
            <a:off x="5979160" y="4343400"/>
            <a:ext cx="2264728" cy="1728775"/>
          </a:xfrm>
          <a:prstGeom prst="rect">
            <a:avLst/>
          </a:prstGeom>
          <a:blipFill dpi="0" rotWithShape="1">
            <a:blip r:embed="rId3"/>
            <a:srcRect/>
            <a:stretch>
              <a:fillRect r="-7534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9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57438" y="1699168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Step 1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30" y="2357430"/>
            <a:ext cx="49530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Only use the correct microwave ovens. </a:t>
            </a:r>
            <a:br>
              <a:rPr lang="en-GB" sz="2800" dirty="0" smtClean="0">
                <a:solidFill>
                  <a:schemeClr val="tx1"/>
                </a:solidFill>
              </a:rPr>
            </a:b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Ensure that the microwave is plugged in and the oven is working.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622" y="4286229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613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15137" y="2071671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2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554" y="2904702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Look to check that the seal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is intact and the meal is in date</a:t>
            </a:r>
            <a:endParaRPr lang="en-GB" sz="2800" dirty="0"/>
          </a:p>
        </p:txBody>
      </p:sp>
      <p:sp>
        <p:nvSpPr>
          <p:cNvPr id="8" name="Rectangle 7" descr="Step 2.BMPlowres"/>
          <p:cNvSpPr>
            <a:spLocks noChangeArrowheads="1"/>
          </p:cNvSpPr>
          <p:nvPr/>
        </p:nvSpPr>
        <p:spPr bwMode="auto">
          <a:xfrm>
            <a:off x="5529262" y="3858809"/>
            <a:ext cx="2986087" cy="2413403"/>
          </a:xfrm>
          <a:prstGeom prst="rect">
            <a:avLst/>
          </a:prstGeom>
          <a:blipFill dpi="0" rotWithShape="1">
            <a:blip r:embed="rId3"/>
            <a:srcRect/>
            <a:stretch>
              <a:fillRect r="-7534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2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95679" y="1857359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3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92" y="2354477"/>
            <a:ext cx="5143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VAGRounded LT Light" charset="0"/>
              </a:rPr>
              <a:t>Place on the appropriate plate or dish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VAGRounded LT Light" charset="0"/>
              </a:rPr>
              <a:t>Valve upwards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VAGRounded LT Light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VAGRounded LT Light" charset="0"/>
              </a:rPr>
              <a:t>Place one meal at a time into the microwave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VAGRounded LT Light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VAGRounded LT Light" charset="0"/>
              </a:rPr>
              <a:t>Note: The blue plate is not suitable for microwave cooking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VAGRounded LT Light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7C6A55"/>
              </a:solidFill>
              <a:latin typeface="VAGRounded LT Light" charset="0"/>
            </a:endParaRPr>
          </a:p>
        </p:txBody>
      </p:sp>
      <p:sp>
        <p:nvSpPr>
          <p:cNvPr id="8" name="Rectangle 7" descr="Step 3.BMPlowres"/>
          <p:cNvSpPr>
            <a:spLocks noChangeArrowheads="1"/>
          </p:cNvSpPr>
          <p:nvPr/>
        </p:nvSpPr>
        <p:spPr bwMode="auto">
          <a:xfrm>
            <a:off x="5845157" y="3953941"/>
            <a:ext cx="3013093" cy="2275409"/>
          </a:xfrm>
          <a:prstGeom prst="rect">
            <a:avLst/>
          </a:prstGeom>
          <a:blipFill dpi="0" rotWithShape="1">
            <a:blip r:embed="rId3"/>
            <a:srcRect/>
            <a:stretch>
              <a:fillRect r="-8330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17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95679" y="1727759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4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103" y="2597067"/>
            <a:ext cx="5143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Press the correct button according to the programme number on the label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GB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418" y="3338829"/>
            <a:ext cx="4214842" cy="31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34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81417" y="1727759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5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92" y="2312534"/>
            <a:ext cx="521497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After cooking, leave for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around 30 seconds then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temperature probe the main protein item.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The temperature should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reach 82</a:t>
            </a:r>
            <a:r>
              <a:rPr lang="en-GB" sz="2400" dirty="0" smtClean="0"/>
              <a:t>°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C or above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If above 82</a:t>
            </a:r>
            <a:r>
              <a:rPr lang="en-GB" sz="2400" dirty="0" smtClean="0">
                <a:cs typeface="Arial" charset="0"/>
              </a:rPr>
              <a:t>°</a:t>
            </a:r>
            <a:r>
              <a:rPr lang="en-GB" sz="2400" dirty="0" smtClean="0">
                <a:solidFill>
                  <a:schemeClr val="tx1"/>
                </a:solidFill>
              </a:rPr>
              <a:t>C , record the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temperature and go to step 9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 descr="Step 5.BMPlowres"/>
          <p:cNvSpPr>
            <a:spLocks noChangeArrowheads="1"/>
          </p:cNvSpPr>
          <p:nvPr/>
        </p:nvSpPr>
        <p:spPr bwMode="auto">
          <a:xfrm>
            <a:off x="5830870" y="3429000"/>
            <a:ext cx="3113105" cy="2521453"/>
          </a:xfrm>
          <a:prstGeom prst="rect">
            <a:avLst/>
          </a:prstGeom>
          <a:blipFill dpi="0" rotWithShape="1">
            <a:blip r:embed="rId3"/>
            <a:srcRect/>
            <a:stretch>
              <a:fillRect r="-8330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3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80997" y="2464587"/>
            <a:ext cx="82153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“A method of cooking using steam pressure that  provides greater choice and flexibility at mealtimes.”</a:t>
            </a:r>
          </a:p>
          <a:p>
            <a:pPr marL="342900" indent="-34290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GB" sz="2400" i="1" dirty="0" smtClean="0">
                <a:solidFill>
                  <a:schemeClr val="tx1"/>
                </a:solidFill>
              </a:rPr>
              <a:t>“Steam Pressure Cooking for the Microwave!”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102" y="543187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2" descr="C:\Documents and Settings\sabherm1\My Documents\Images\green valves sma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844" y="4393413"/>
            <a:ext cx="3674859" cy="2071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10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95679" y="1727759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6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092" y="2579410"/>
            <a:ext cx="521497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Critical Control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FF3300"/>
                </a:solidFill>
              </a:rPr>
              <a:t>If the temperature is below 82°</a:t>
            </a:r>
            <a:r>
              <a:rPr lang="en-GB" sz="2400" dirty="0" smtClean="0">
                <a:solidFill>
                  <a:srgbClr val="FF3300"/>
                </a:solidFill>
                <a:cs typeface="Arial" charset="0"/>
              </a:rPr>
              <a:t>C</a:t>
            </a:r>
            <a:r>
              <a:rPr lang="en-GB" sz="2400" dirty="0" smtClean="0">
                <a:solidFill>
                  <a:srgbClr val="FF3300"/>
                </a:solidFill>
              </a:rPr>
              <a:t>, return meal to microwave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 descr="Step 6.BMPlowres"/>
          <p:cNvSpPr>
            <a:spLocks noChangeArrowheads="1"/>
          </p:cNvSpPr>
          <p:nvPr/>
        </p:nvSpPr>
        <p:spPr bwMode="auto">
          <a:xfrm>
            <a:off x="5362545" y="3847714"/>
            <a:ext cx="3252818" cy="2638811"/>
          </a:xfrm>
          <a:prstGeom prst="rect">
            <a:avLst/>
          </a:prstGeom>
          <a:blipFill dpi="0" rotWithShape="1">
            <a:blip r:embed="rId3"/>
            <a:srcRect/>
            <a:stretch>
              <a:fillRect r="-8330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8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09992" y="1721123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7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103" y="2783901"/>
            <a:ext cx="52149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Press “0” which is a 30 second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boost cycle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364" y="3432569"/>
            <a:ext cx="3925699" cy="294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416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67104" y="1721123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8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92" y="2714616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Once finished , probe again to ensure temperature is 82</a:t>
            </a:r>
            <a:r>
              <a:rPr lang="en-GB" sz="2400" dirty="0" smtClean="0"/>
              <a:t>°</a:t>
            </a:r>
            <a:r>
              <a:rPr lang="en-GB" sz="2400" dirty="0" smtClean="0">
                <a:solidFill>
                  <a:schemeClr val="tx1"/>
                </a:solidFill>
              </a:rPr>
              <a:t>C or above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Record the temperature on the daily cooking record sheet. </a:t>
            </a:r>
          </a:p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rgbClr val="FF0000"/>
                </a:solidFill>
              </a:rPr>
              <a:t>If the meal has not reached 82°C dispose of the meal</a:t>
            </a:r>
          </a:p>
        </p:txBody>
      </p:sp>
      <p:sp>
        <p:nvSpPr>
          <p:cNvPr id="8" name="Rectangle 7" descr="Step 8.BMPlowres"/>
          <p:cNvSpPr>
            <a:spLocks noChangeArrowheads="1"/>
          </p:cNvSpPr>
          <p:nvPr/>
        </p:nvSpPr>
        <p:spPr bwMode="auto">
          <a:xfrm>
            <a:off x="5691158" y="4440238"/>
            <a:ext cx="3309967" cy="2417762"/>
          </a:xfrm>
          <a:prstGeom prst="rect">
            <a:avLst/>
          </a:prstGeom>
          <a:blipFill dpi="0" rotWithShape="1">
            <a:blip r:embed="rId3"/>
            <a:srcRect/>
            <a:stretch>
              <a:fillRect r="-8330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0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10005" y="1600186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9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92" y="2357428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Holding the lip, carefully peel the film keeping fingers away from the escaping steam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Place the meal onto the blue or china plate and if using a vegetable pot tip the contents onto the plate.</a:t>
            </a:r>
          </a:p>
        </p:txBody>
      </p:sp>
      <p:sp>
        <p:nvSpPr>
          <p:cNvPr id="8" name="Rectangle 7" descr="Step 8a.BMPlowres"/>
          <p:cNvSpPr>
            <a:spLocks noChangeArrowheads="1"/>
          </p:cNvSpPr>
          <p:nvPr/>
        </p:nvSpPr>
        <p:spPr bwMode="auto">
          <a:xfrm>
            <a:off x="5546539" y="2184961"/>
            <a:ext cx="3326000" cy="2229877"/>
          </a:xfrm>
          <a:prstGeom prst="rect">
            <a:avLst/>
          </a:prstGeom>
          <a:blipFill dpi="0" rotWithShape="1">
            <a:blip r:embed="rId3"/>
            <a:srcRect/>
            <a:stretch>
              <a:fillRect r="-8330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9" name="Rectangle 8" descr="Step 9a"/>
          <p:cNvSpPr>
            <a:spLocks noChangeArrowheads="1"/>
          </p:cNvSpPr>
          <p:nvPr/>
        </p:nvSpPr>
        <p:spPr bwMode="auto">
          <a:xfrm>
            <a:off x="5546539" y="4525963"/>
            <a:ext cx="3326000" cy="2073836"/>
          </a:xfrm>
          <a:prstGeom prst="rect">
            <a:avLst/>
          </a:prstGeom>
          <a:blipFill dpi="0" rotWithShape="1">
            <a:blip r:embed="rId4"/>
            <a:srcRect/>
            <a:stretch>
              <a:fillRect r="-8330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52817" y="1549673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10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885191" y="2476178"/>
            <a:ext cx="3586797" cy="20672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4572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Wipe the rim with a paper towel and cover the meal with a plate cover. </a:t>
            </a:r>
            <a:endParaRPr lang="en-GB" sz="2400" dirty="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Place onto the tray and serve immediately.</a:t>
            </a:r>
            <a:endParaRPr lang="en-GB" sz="2400" dirty="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 descr="Step 10a"/>
          <p:cNvSpPr>
            <a:spLocks noChangeArrowheads="1"/>
          </p:cNvSpPr>
          <p:nvPr/>
        </p:nvSpPr>
        <p:spPr bwMode="auto">
          <a:xfrm>
            <a:off x="5228590" y="3666659"/>
            <a:ext cx="3329623" cy="2262654"/>
          </a:xfrm>
          <a:prstGeom prst="rect">
            <a:avLst/>
          </a:prstGeom>
          <a:blipFill dpi="0" rotWithShape="1">
            <a:blip r:embed="rId3"/>
            <a:srcRect/>
            <a:stretch>
              <a:fillRect r="-8330"/>
            </a:stretch>
          </a:blip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7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2845" y="1700195"/>
            <a:ext cx="4098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Desserts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103" y="2020813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Unwrap dessert and place in bowl</a:t>
            </a:r>
          </a:p>
          <a:p>
            <a:pPr eaLnBrk="1" hangingPunct="1">
              <a:lnSpc>
                <a:spcPct val="20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Press button “0” for sponges</a:t>
            </a:r>
          </a:p>
          <a:p>
            <a:pPr eaLnBrk="1" hangingPunct="1">
              <a:lnSpc>
                <a:spcPct val="20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Press button “9” for Crumbles</a:t>
            </a:r>
          </a:p>
          <a:p>
            <a:pPr eaLnBrk="1" hangingPunct="1">
              <a:lnSpc>
                <a:spcPct val="20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Leave for 15 seconds,</a:t>
            </a:r>
          </a:p>
          <a:p>
            <a:pPr eaLnBrk="1" hangingPunct="1">
              <a:lnSpc>
                <a:spcPct val="20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Take temperature ( 75</a:t>
            </a:r>
            <a:r>
              <a:rPr lang="en-GB" sz="2000" baseline="30000" dirty="0" smtClean="0">
                <a:solidFill>
                  <a:schemeClr val="tx1"/>
                </a:solidFill>
              </a:rPr>
              <a:t>o</a:t>
            </a:r>
            <a:r>
              <a:rPr lang="en-GB" sz="2000" dirty="0" smtClean="0">
                <a:solidFill>
                  <a:schemeClr val="tx1"/>
                </a:solidFill>
              </a:rPr>
              <a:t>C)</a:t>
            </a:r>
          </a:p>
          <a:p>
            <a:pPr eaLnBrk="1" hangingPunct="1">
              <a:lnSpc>
                <a:spcPct val="20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Boost for 15 seconds if required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144" y="1580477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4144" y="2928028"/>
            <a:ext cx="173831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88" y="4293042"/>
            <a:ext cx="1738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144" y="5611232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018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16543" y="1538218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Let test your understanding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3" y="1538218"/>
            <a:ext cx="898881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	</a:t>
            </a:r>
            <a:endParaRPr lang="en-GB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en-GB" sz="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Where do you find the cooking programme number 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en-GB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food reach during cooking?</a:t>
            </a: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 do you know that the food is at the correct temperature?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 many do you cook at any time?</a:t>
            </a:r>
          </a:p>
          <a:p>
            <a:pPr marL="342900" indent="-342900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do you do when the meal is cooked and plated?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en-GB" sz="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fridge hold the food at?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013"/>
            <a:ext cx="93011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85049" y="1381434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And now the answers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1062" y="1879483"/>
            <a:ext cx="8420100" cy="490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Where do you find the cooking programme number ?</a:t>
            </a:r>
          </a:p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     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Product </a:t>
            </a:r>
            <a:r>
              <a:rPr lang="en-GB" sz="1800" dirty="0">
                <a:solidFill>
                  <a:srgbClr val="0070C0"/>
                </a:solidFill>
                <a:latin typeface="Arial" charset="0"/>
                <a:cs typeface="Arial" charset="0"/>
              </a:rPr>
              <a:t>label or retail 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sleeve</a:t>
            </a:r>
            <a:endParaRPr lang="en-GB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food reach during cooking?</a:t>
            </a:r>
          </a:p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82</a:t>
            </a:r>
            <a:r>
              <a:rPr lang="en-GB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°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degrees or 75 for puddings and jacket potatoes </a:t>
            </a:r>
            <a:r>
              <a:rPr lang="en-GB" sz="1800" dirty="0" smtClean="0">
                <a:solidFill>
                  <a:srgbClr val="0070C0"/>
                </a:solidFill>
                <a:latin typeface="Times" pitchFamily="18" charset="0"/>
              </a:rPr>
              <a:t> </a:t>
            </a:r>
            <a:endParaRPr lang="en-GB" sz="1800" dirty="0">
              <a:solidFill>
                <a:srgbClr val="0070C0"/>
              </a:solidFill>
              <a:latin typeface="Times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How do know if the hot food is at the right temperature?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	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Temperature </a:t>
            </a:r>
            <a:r>
              <a:rPr lang="en-GB" sz="1800" dirty="0">
                <a:solidFill>
                  <a:srgbClr val="0070C0"/>
                </a:solidFill>
                <a:latin typeface="Arial" charset="0"/>
                <a:cs typeface="Arial" charset="0"/>
              </a:rPr>
              <a:t>probe the core element of the 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dish</a:t>
            </a:r>
            <a:endParaRPr lang="en-GB" sz="1800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How many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meals do you cook at any time?</a:t>
            </a:r>
            <a:endParaRPr lang="en-GB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	</a:t>
            </a:r>
            <a:r>
              <a:rPr lang="en-GB" sz="1800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only 1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do you do when the meal is cooked and plated?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Wipe the edge of the plate or bowl with a clean paper towel</a:t>
            </a:r>
            <a:endParaRPr lang="en-GB" sz="1800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fridge hold the food at?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0 </a:t>
            </a:r>
            <a:r>
              <a:rPr lang="en-GB" sz="1800" dirty="0">
                <a:solidFill>
                  <a:srgbClr val="0070C0"/>
                </a:solidFill>
                <a:latin typeface="Arial" charset="0"/>
                <a:cs typeface="Arial" charset="0"/>
              </a:rPr>
              <a:t>– 5 degrees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17867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38460" y="1685906"/>
            <a:ext cx="433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In Summary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2787" y="2205019"/>
            <a:ext cx="82868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Steamplicity – Steam pressure cooking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Delivering consistency and quality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Improving quality for the customer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Flexible meal times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Dedicated HACCP</a:t>
            </a:r>
          </a:p>
          <a:p>
            <a:pPr>
              <a:lnSpc>
                <a:spcPct val="150000"/>
              </a:lnSpc>
            </a:pPr>
            <a:endParaRPr lang="en-GB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1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09836" y="1814495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What is Steamplicity? </a:t>
            </a:r>
          </a:p>
        </p:txBody>
      </p:sp>
      <p:sp>
        <p:nvSpPr>
          <p:cNvPr id="9" name="Rectangle 8"/>
          <p:cNvSpPr/>
          <p:nvPr/>
        </p:nvSpPr>
        <p:spPr>
          <a:xfrm>
            <a:off x="785754" y="2354435"/>
            <a:ext cx="835824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Steam pressure cooking for the microwave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Foods cooked within approx. 3 - 5 minutes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process allows different items to be cooked together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   e.g. raw vegetables, raw fish, meat or poultry cooked together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Consistency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43228" t="63672" r="17606" b="5078"/>
          <a:stretch>
            <a:fillRect/>
          </a:stretch>
        </p:blipFill>
        <p:spPr bwMode="auto">
          <a:xfrm>
            <a:off x="3723234" y="4600566"/>
            <a:ext cx="50958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117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0289" y="2571743"/>
            <a:ext cx="3986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H.A.C.C.P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8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30860" y="2213426"/>
            <a:ext cx="5040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What is HACCP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Application HACCP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Evidence of HACCP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Critical Control Points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Summary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9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1009" y="2327723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 A food safety system used by the food industry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Contains CCP (critical control points)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Will provide the user with due diligence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   in food safety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5137" y="1700195"/>
            <a:ext cx="257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What is HACCP?</a:t>
            </a:r>
          </a:p>
        </p:txBody>
      </p:sp>
    </p:spTree>
    <p:extLst>
      <p:ext uri="{BB962C8B-B14F-4D97-AF65-F5344CB8AC3E}">
        <p14:creationId xmlns:p14="http://schemas.microsoft.com/office/powerpoint/2010/main" val="20574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038" y="1843070"/>
            <a:ext cx="3060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HACCP Application 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192" y="2486012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Establish the monitoring system for the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  control of the CCPs.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Monitor the CCPs and take corrective action 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  where required.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Review HACCP every 6 months.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Ensure team understand HACCP.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6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9888" y="1857358"/>
            <a:ext cx="349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CCP 1 – Food Delivery 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82" y="2655243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Before offloading check vehicle temperature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Check use by date of product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Record food temperature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Remove to chilled storage within 30 minutes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4163" y="1928795"/>
            <a:ext cx="339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CCP 2 – Food Storage 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882" y="2862837"/>
            <a:ext cx="77200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Stacked 3 high or less where possible on shelves to prevent slippage of the food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Check for stock rotation, food and chiller temperature, </a:t>
            </a:r>
            <a:r>
              <a:rPr lang="en-GB" sz="2800" dirty="0" smtClean="0"/>
              <a:t>the use by date, </a:t>
            </a:r>
            <a:r>
              <a:rPr lang="en-GB" sz="2800" dirty="0" smtClean="0"/>
              <a:t>allergen information and </a:t>
            </a:r>
            <a:r>
              <a:rPr lang="en-GB" sz="2800" dirty="0" smtClean="0"/>
              <a:t>out of date stock removed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Keep refrigeration and storage area clean and tidy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837</Words>
  <Application>Microsoft Office PowerPoint</Application>
  <PresentationFormat>On-screen Show (4:3)</PresentationFormat>
  <Paragraphs>199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PMingLiU</vt:lpstr>
      <vt:lpstr>Arial</vt:lpstr>
      <vt:lpstr>Calibri</vt:lpstr>
      <vt:lpstr>Times</vt:lpstr>
      <vt:lpstr>Times New Roman</vt:lpstr>
      <vt:lpstr>VAGRounded LT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Keane Brands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Aidan Keane</dc:creator>
  <cp:lastModifiedBy>Alison Preston</cp:lastModifiedBy>
  <cp:revision>22</cp:revision>
  <dcterms:created xsi:type="dcterms:W3CDTF">2016-09-21T07:29:55Z</dcterms:created>
  <dcterms:modified xsi:type="dcterms:W3CDTF">2018-08-20T08:52:49Z</dcterms:modified>
</cp:coreProperties>
</file>