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9E3A0B-02EE-416C-9C57-8A86BF65EFA1}" v="2" dt="2023-08-14T10:14:46.8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1806" y="-23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352B08-DDE9-4188-A473-703EEF6358B2}" type="datetimeFigureOut">
              <a:rPr lang="en-GB" smtClean="0"/>
              <a:t>16/08/2023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59EDC6-14E0-40D5-91B9-586E0345F21D}" type="slidenum">
              <a:rPr lang="en-GB" smtClean="0"/>
              <a:t>‹#›</a:t>
            </a:fld>
            <a:endParaRPr lang="en-GB"/>
          </a:p>
        </p:txBody>
      </p:sp>
    </p:spTree>
    <p:extLst>
      <p:ext uri="{BB962C8B-B14F-4D97-AF65-F5344CB8AC3E}">
        <p14:creationId xmlns:p14="http://schemas.microsoft.com/office/powerpoint/2010/main" val="2550735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352B08-DDE9-4188-A473-703EEF6358B2}" type="datetimeFigureOut">
              <a:rPr lang="en-GB" smtClean="0"/>
              <a:t>16/08/2023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59EDC6-14E0-40D5-91B9-586E0345F21D}" type="slidenum">
              <a:rPr lang="en-GB" smtClean="0"/>
              <a:t>‹#›</a:t>
            </a:fld>
            <a:endParaRPr lang="en-GB"/>
          </a:p>
        </p:txBody>
      </p:sp>
    </p:spTree>
    <p:extLst>
      <p:ext uri="{BB962C8B-B14F-4D97-AF65-F5344CB8AC3E}">
        <p14:creationId xmlns:p14="http://schemas.microsoft.com/office/powerpoint/2010/main" val="3934952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352B08-DDE9-4188-A473-703EEF6358B2}" type="datetimeFigureOut">
              <a:rPr lang="en-GB" smtClean="0"/>
              <a:t>16/08/2023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59EDC6-14E0-40D5-91B9-586E0345F21D}" type="slidenum">
              <a:rPr lang="en-GB" smtClean="0"/>
              <a:t>‹#›</a:t>
            </a:fld>
            <a:endParaRPr lang="en-GB"/>
          </a:p>
        </p:txBody>
      </p:sp>
    </p:spTree>
    <p:extLst>
      <p:ext uri="{BB962C8B-B14F-4D97-AF65-F5344CB8AC3E}">
        <p14:creationId xmlns:p14="http://schemas.microsoft.com/office/powerpoint/2010/main" val="1621432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352B08-DDE9-4188-A473-703EEF6358B2}" type="datetimeFigureOut">
              <a:rPr lang="en-GB" smtClean="0"/>
              <a:t>16/08/2023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59EDC6-14E0-40D5-91B9-586E0345F21D}" type="slidenum">
              <a:rPr lang="en-GB" smtClean="0"/>
              <a:t>‹#›</a:t>
            </a:fld>
            <a:endParaRPr lang="en-GB"/>
          </a:p>
        </p:txBody>
      </p:sp>
    </p:spTree>
    <p:extLst>
      <p:ext uri="{BB962C8B-B14F-4D97-AF65-F5344CB8AC3E}">
        <p14:creationId xmlns:p14="http://schemas.microsoft.com/office/powerpoint/2010/main" val="3303358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352B08-DDE9-4188-A473-703EEF6358B2}" type="datetimeFigureOut">
              <a:rPr lang="en-GB" smtClean="0"/>
              <a:t>16/08/2023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59EDC6-14E0-40D5-91B9-586E0345F21D}" type="slidenum">
              <a:rPr lang="en-GB" smtClean="0"/>
              <a:t>‹#›</a:t>
            </a:fld>
            <a:endParaRPr lang="en-GB"/>
          </a:p>
        </p:txBody>
      </p:sp>
    </p:spTree>
    <p:extLst>
      <p:ext uri="{BB962C8B-B14F-4D97-AF65-F5344CB8AC3E}">
        <p14:creationId xmlns:p14="http://schemas.microsoft.com/office/powerpoint/2010/main" val="409693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E352B08-DDE9-4188-A473-703EEF6358B2}" type="datetimeFigureOut">
              <a:rPr lang="en-GB" smtClean="0"/>
              <a:t>16/08/2023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59EDC6-14E0-40D5-91B9-586E0345F21D}" type="slidenum">
              <a:rPr lang="en-GB" smtClean="0"/>
              <a:t>‹#›</a:t>
            </a:fld>
            <a:endParaRPr lang="en-GB"/>
          </a:p>
        </p:txBody>
      </p:sp>
    </p:spTree>
    <p:extLst>
      <p:ext uri="{BB962C8B-B14F-4D97-AF65-F5344CB8AC3E}">
        <p14:creationId xmlns:p14="http://schemas.microsoft.com/office/powerpoint/2010/main" val="1351826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E352B08-DDE9-4188-A473-703EEF6358B2}" type="datetimeFigureOut">
              <a:rPr lang="en-GB" smtClean="0"/>
              <a:t>16/08/2023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59EDC6-14E0-40D5-91B9-586E0345F21D}" type="slidenum">
              <a:rPr lang="en-GB" smtClean="0"/>
              <a:t>‹#›</a:t>
            </a:fld>
            <a:endParaRPr lang="en-GB"/>
          </a:p>
        </p:txBody>
      </p:sp>
    </p:spTree>
    <p:extLst>
      <p:ext uri="{BB962C8B-B14F-4D97-AF65-F5344CB8AC3E}">
        <p14:creationId xmlns:p14="http://schemas.microsoft.com/office/powerpoint/2010/main" val="2818513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352B08-DDE9-4188-A473-703EEF6358B2}" type="datetimeFigureOut">
              <a:rPr lang="en-GB" smtClean="0"/>
              <a:t>16/08/2023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59EDC6-14E0-40D5-91B9-586E0345F21D}" type="slidenum">
              <a:rPr lang="en-GB" smtClean="0"/>
              <a:t>‹#›</a:t>
            </a:fld>
            <a:endParaRPr lang="en-GB"/>
          </a:p>
        </p:txBody>
      </p:sp>
    </p:spTree>
    <p:extLst>
      <p:ext uri="{BB962C8B-B14F-4D97-AF65-F5344CB8AC3E}">
        <p14:creationId xmlns:p14="http://schemas.microsoft.com/office/powerpoint/2010/main" val="957091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352B08-DDE9-4188-A473-703EEF6358B2}" type="datetimeFigureOut">
              <a:rPr lang="en-GB" smtClean="0"/>
              <a:t>16/08/2023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59EDC6-14E0-40D5-91B9-586E0345F21D}" type="slidenum">
              <a:rPr lang="en-GB" smtClean="0"/>
              <a:t>‹#›</a:t>
            </a:fld>
            <a:endParaRPr lang="en-GB"/>
          </a:p>
        </p:txBody>
      </p:sp>
    </p:spTree>
    <p:extLst>
      <p:ext uri="{BB962C8B-B14F-4D97-AF65-F5344CB8AC3E}">
        <p14:creationId xmlns:p14="http://schemas.microsoft.com/office/powerpoint/2010/main" val="1655118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E352B08-DDE9-4188-A473-703EEF6358B2}" type="datetimeFigureOut">
              <a:rPr lang="en-GB" smtClean="0"/>
              <a:t>16/08/2023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59EDC6-14E0-40D5-91B9-586E0345F21D}" type="slidenum">
              <a:rPr lang="en-GB" smtClean="0"/>
              <a:t>‹#›</a:t>
            </a:fld>
            <a:endParaRPr lang="en-GB"/>
          </a:p>
        </p:txBody>
      </p:sp>
    </p:spTree>
    <p:extLst>
      <p:ext uri="{BB962C8B-B14F-4D97-AF65-F5344CB8AC3E}">
        <p14:creationId xmlns:p14="http://schemas.microsoft.com/office/powerpoint/2010/main" val="1489416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E352B08-DDE9-4188-A473-703EEF6358B2}" type="datetimeFigureOut">
              <a:rPr lang="en-GB" smtClean="0"/>
              <a:t>16/08/2023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59EDC6-14E0-40D5-91B9-586E0345F21D}" type="slidenum">
              <a:rPr lang="en-GB" smtClean="0"/>
              <a:t>‹#›</a:t>
            </a:fld>
            <a:endParaRPr lang="en-GB"/>
          </a:p>
        </p:txBody>
      </p:sp>
    </p:spTree>
    <p:extLst>
      <p:ext uri="{BB962C8B-B14F-4D97-AF65-F5344CB8AC3E}">
        <p14:creationId xmlns:p14="http://schemas.microsoft.com/office/powerpoint/2010/main" val="2979453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E352B08-DDE9-4188-A473-703EEF6358B2}" type="datetimeFigureOut">
              <a:rPr lang="en-GB" smtClean="0"/>
              <a:t>16/08/2023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259EDC6-14E0-40D5-91B9-586E0345F21D}" type="slidenum">
              <a:rPr lang="en-GB" smtClean="0"/>
              <a:t>‹#›</a:t>
            </a:fld>
            <a:endParaRPr lang="en-GB"/>
          </a:p>
        </p:txBody>
      </p:sp>
      <p:sp>
        <p:nvSpPr>
          <p:cNvPr id="8" name="TextBox 7">
            <a:extLst>
              <a:ext uri="{FF2B5EF4-FFF2-40B4-BE49-F238E27FC236}">
                <a16:creationId xmlns:a16="http://schemas.microsoft.com/office/drawing/2014/main" id="{29979056-05BD-4DAF-94A8-2DF60721FF2A}"/>
              </a:ext>
            </a:extLst>
          </p:cNvPr>
          <p:cNvSpPr txBox="1"/>
          <p:nvPr userDrawn="1">
            <p:extLst>
              <p:ext uri="{1162E1C5-73C7-4A58-AE30-91384D911F3F}">
                <p184:classification xmlns:p184="http://schemas.microsoft.com/office/powerpoint/2018/4/main" val="ftr"/>
              </p:ext>
            </p:extLst>
          </p:nvPr>
        </p:nvSpPr>
        <p:spPr>
          <a:xfrm>
            <a:off x="3154363" y="9768840"/>
            <a:ext cx="390525" cy="137160"/>
          </a:xfrm>
          <a:prstGeom prst="rect">
            <a:avLst/>
          </a:prstGeom>
        </p:spPr>
        <p:txBody>
          <a:bodyPr horzOverflow="overflow" lIns="0" tIns="0" rIns="0" bIns="0">
            <a:spAutoFit/>
          </a:bodyPr>
          <a:lstStyle/>
          <a:p>
            <a:pPr algn="ctr"/>
            <a:r>
              <a:rPr lang="en-GB" sz="900">
                <a:solidFill>
                  <a:srgbClr val="000000"/>
                </a:solidFill>
                <a:latin typeface="Calibri" panose="020F0502020204030204" pitchFamily="34" charset="0"/>
                <a:cs typeface="Calibri" panose="020F0502020204030204" pitchFamily="34" charset="0"/>
              </a:rPr>
              <a:t>Internal</a:t>
            </a:r>
          </a:p>
        </p:txBody>
      </p:sp>
    </p:spTree>
    <p:extLst>
      <p:ext uri="{BB962C8B-B14F-4D97-AF65-F5344CB8AC3E}">
        <p14:creationId xmlns:p14="http://schemas.microsoft.com/office/powerpoint/2010/main" val="2498023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Arrow: Pentagon 6">
            <a:extLst>
              <a:ext uri="{FF2B5EF4-FFF2-40B4-BE49-F238E27FC236}">
                <a16:creationId xmlns:a16="http://schemas.microsoft.com/office/drawing/2014/main" id="{951985B3-05BE-4EC2-8D86-E3518D321601}"/>
              </a:ext>
            </a:extLst>
          </p:cNvPr>
          <p:cNvSpPr/>
          <p:nvPr/>
        </p:nvSpPr>
        <p:spPr>
          <a:xfrm>
            <a:off x="0" y="0"/>
            <a:ext cx="1371600" cy="9906000"/>
          </a:xfrm>
          <a:prstGeom prst="homePlate">
            <a:avLst>
              <a:gd name="adj" fmla="val 54040"/>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53" name="Rectangle 52">
            <a:extLst>
              <a:ext uri="{FF2B5EF4-FFF2-40B4-BE49-F238E27FC236}">
                <a16:creationId xmlns:a16="http://schemas.microsoft.com/office/drawing/2014/main" id="{9E40E332-E956-4F96-9FA0-C0CA40F9323B}"/>
              </a:ext>
            </a:extLst>
          </p:cNvPr>
          <p:cNvSpPr/>
          <p:nvPr/>
        </p:nvSpPr>
        <p:spPr>
          <a:xfrm>
            <a:off x="14008" y="4508769"/>
            <a:ext cx="1521528" cy="611706"/>
          </a:xfrm>
          <a:prstGeom prst="rect">
            <a:avLst/>
          </a:prstGeom>
        </p:spPr>
        <p:txBody>
          <a:bodyPr wrap="square">
            <a:spAutoFit/>
          </a:bodyPr>
          <a:lstStyle/>
          <a:p>
            <a:r>
              <a:rPr lang="en-GB" sz="1125" b="1" dirty="0">
                <a:solidFill>
                  <a:schemeClr val="accent1">
                    <a:lumMod val="50000"/>
                  </a:schemeClr>
                </a:solidFill>
                <a:latin typeface="Arial" panose="020B0604020202020204" pitchFamily="34" charset="0"/>
                <a:ea typeface="Calibri" panose="020F0502020204030204" pitchFamily="34" charset="0"/>
              </a:rPr>
              <a:t>Process for Movement of Chemical waste </a:t>
            </a:r>
            <a:endParaRPr lang="en-GB" sz="1125" dirty="0">
              <a:solidFill>
                <a:schemeClr val="accent1">
                  <a:lumMod val="50000"/>
                </a:schemeClr>
              </a:solidFill>
            </a:endParaRPr>
          </a:p>
        </p:txBody>
      </p:sp>
      <p:sp>
        <p:nvSpPr>
          <p:cNvPr id="3" name="TextBox 2">
            <a:extLst>
              <a:ext uri="{FF2B5EF4-FFF2-40B4-BE49-F238E27FC236}">
                <a16:creationId xmlns:a16="http://schemas.microsoft.com/office/drawing/2014/main" id="{68817EF0-A72A-CEA0-50C6-73FB8B6B0D00}"/>
              </a:ext>
            </a:extLst>
          </p:cNvPr>
          <p:cNvSpPr txBox="1"/>
          <p:nvPr/>
        </p:nvSpPr>
        <p:spPr>
          <a:xfrm>
            <a:off x="1535536" y="1194816"/>
            <a:ext cx="5011568" cy="7201972"/>
          </a:xfrm>
          <a:prstGeom prst="rect">
            <a:avLst/>
          </a:prstGeom>
          <a:noFill/>
        </p:spPr>
        <p:txBody>
          <a:bodyPr wrap="square" rtlCol="0">
            <a:spAutoFit/>
          </a:bodyPr>
          <a:lstStyle/>
          <a:p>
            <a:pPr marL="228600" lvl="0" indent="-228600">
              <a:buFont typeface="+mj-lt"/>
              <a:buAutoNum type="arabicPeriod"/>
              <a:tabLst>
                <a:tab pos="800100" algn="l"/>
              </a:tabLst>
            </a:pPr>
            <a:r>
              <a:rPr lang="en-GB" sz="1200" dirty="0">
                <a:effectLst/>
                <a:latin typeface="Arial" panose="020B0604020202020204" pitchFamily="34" charset="0"/>
                <a:ea typeface="Times New Roman" panose="02020603050405020304" pitchFamily="18" charset="0"/>
              </a:rPr>
              <a:t>Complete Chemical waste disposal form prior to waste being collected or taken to the flammable store. (Only authorised staff can deliver waste to the flammable store.  (SITE TO HOLD list of staff if you are unsure)</a:t>
            </a:r>
            <a:endParaRPr lang="en-GB" sz="1200" dirty="0">
              <a:effectLst/>
              <a:latin typeface="Times New Roman" panose="02020603050405020304" pitchFamily="18" charset="0"/>
              <a:ea typeface="Times New Roman" panose="02020603050405020304" pitchFamily="18" charset="0"/>
            </a:endParaRPr>
          </a:p>
          <a:p>
            <a:pPr marL="228600" lvl="0" indent="-228600">
              <a:buFont typeface="+mj-lt"/>
              <a:buAutoNum type="arabicPeriod"/>
              <a:tabLst>
                <a:tab pos="800100" algn="l"/>
              </a:tabLst>
            </a:pPr>
            <a:r>
              <a:rPr lang="en-GB" sz="1200" dirty="0">
                <a:effectLst/>
                <a:latin typeface="Arial" panose="020B0604020202020204" pitchFamily="34" charset="0"/>
                <a:ea typeface="Times New Roman" panose="02020603050405020304" pitchFamily="18" charset="0"/>
              </a:rPr>
              <a:t>Flammable chemicals must be kept segregated from non-flammable and oxidisers a form completed for each individual chemical or mixture.</a:t>
            </a:r>
          </a:p>
          <a:p>
            <a:pPr marL="228600" lvl="0" indent="-228600">
              <a:buFont typeface="+mj-lt"/>
              <a:buAutoNum type="arabicPeriod"/>
              <a:tabLst>
                <a:tab pos="800100" algn="l"/>
              </a:tabLst>
            </a:pPr>
            <a:endParaRPr lang="en-GB" sz="1200" dirty="0">
              <a:effectLst/>
              <a:latin typeface="Arial" panose="020B0604020202020204" pitchFamily="34" charset="0"/>
              <a:ea typeface="Times New Roman" panose="02020603050405020304" pitchFamily="18" charset="0"/>
            </a:endParaRPr>
          </a:p>
          <a:p>
            <a:pPr marL="228600" lvl="0" indent="-228600">
              <a:buFont typeface="+mj-lt"/>
              <a:buAutoNum type="arabicPeriod"/>
              <a:tabLst>
                <a:tab pos="800100" algn="l"/>
              </a:tabLst>
            </a:pPr>
            <a:r>
              <a:rPr lang="en-GB" sz="1200" dirty="0">
                <a:effectLst/>
                <a:latin typeface="Arial" panose="020B0604020202020204" pitchFamily="34" charset="0"/>
                <a:ea typeface="Times New Roman" panose="02020603050405020304" pitchFamily="18" charset="0"/>
              </a:rPr>
              <a:t>Email form and any relevant full safety data sheet (SDS) to (Please fill in details of the originating area and forward to </a:t>
            </a:r>
          </a:p>
          <a:p>
            <a:pPr marL="228600" lvl="0" indent="-228600">
              <a:buFont typeface="+mj-lt"/>
              <a:buAutoNum type="arabicPeriod"/>
              <a:tabLst>
                <a:tab pos="800100" algn="l"/>
              </a:tabLst>
            </a:pPr>
            <a:r>
              <a:rPr lang="en-GB" sz="1200" dirty="0">
                <a:latin typeface="Arial" panose="020B0604020202020204" pitchFamily="34" charset="0"/>
                <a:ea typeface="Times New Roman" panose="02020603050405020304" pitchFamily="18" charset="0"/>
              </a:rPr>
              <a:t>Compass removal _________________________________________ </a:t>
            </a:r>
            <a:r>
              <a:rPr lang="en-GB" sz="1200" dirty="0">
                <a:effectLst/>
                <a:latin typeface="Arial" panose="020B0604020202020204" pitchFamily="34" charset="0"/>
                <a:ea typeface="Times New Roman" panose="02020603050405020304" pitchFamily="18" charset="0"/>
              </a:rPr>
              <a:t>(If MSDS has been sent previously there is no need to repeat this). </a:t>
            </a:r>
            <a:endParaRPr lang="en-GB" sz="1200" dirty="0">
              <a:effectLst/>
              <a:latin typeface="Times New Roman" panose="02020603050405020304" pitchFamily="18" charset="0"/>
              <a:ea typeface="Times New Roman" panose="02020603050405020304" pitchFamily="18" charset="0"/>
            </a:endParaRPr>
          </a:p>
          <a:p>
            <a:pPr marL="228600" lvl="0" indent="-228600">
              <a:buFont typeface="+mj-lt"/>
              <a:buAutoNum type="arabicPeriod"/>
              <a:tabLst>
                <a:tab pos="800100" algn="l"/>
              </a:tabLst>
            </a:pPr>
            <a:r>
              <a:rPr lang="en-GB" sz="1200" dirty="0">
                <a:effectLst/>
                <a:latin typeface="Arial" panose="020B0604020202020204" pitchFamily="34" charset="0"/>
                <a:ea typeface="Times New Roman" panose="02020603050405020304" pitchFamily="18" charset="0"/>
              </a:rPr>
              <a:t>If you are delivering waste to the flammable store you will be    provided with an authorisation number prior to taking the waste.  (Please do not put waste in the store without this authorisation number) Please record this number on the form and take to the flam store with the relevant waste. </a:t>
            </a:r>
            <a:endParaRPr lang="en-GB" sz="1200" dirty="0">
              <a:latin typeface="Times New Roman" panose="02020603050405020304" pitchFamily="18" charset="0"/>
              <a:ea typeface="Times New Roman" panose="02020603050405020304" pitchFamily="18" charset="0"/>
            </a:endParaRPr>
          </a:p>
          <a:p>
            <a:pPr marL="228600" lvl="0" indent="-228600">
              <a:buFont typeface="+mj-lt"/>
              <a:buAutoNum type="arabicPeriod"/>
              <a:tabLst>
                <a:tab pos="800100" algn="l"/>
              </a:tabLst>
            </a:pPr>
            <a:r>
              <a:rPr lang="en-GB" sz="1200" dirty="0">
                <a:effectLst/>
                <a:latin typeface="Arial" panose="020B0604020202020204" pitchFamily="34" charset="0"/>
                <a:ea typeface="Times New Roman" panose="02020603050405020304" pitchFamily="18" charset="0"/>
              </a:rPr>
              <a:t>In the event of a spillage in the chemical waste store please ensure that the store is made secure, a sign is placed on the door informing people that they should not access.  Please immediately inform </a:t>
            </a:r>
          </a:p>
          <a:p>
            <a:pPr marL="228600" lvl="0" indent="-228600">
              <a:buFont typeface="+mj-lt"/>
              <a:buAutoNum type="arabicPeriod"/>
              <a:tabLst>
                <a:tab pos="800100" algn="l"/>
              </a:tabLst>
            </a:pPr>
            <a:r>
              <a:rPr lang="en-GB" sz="1200" dirty="0">
                <a:effectLst/>
                <a:latin typeface="Arial" panose="020B0604020202020204" pitchFamily="34" charset="0"/>
                <a:ea typeface="Times New Roman" panose="02020603050405020304" pitchFamily="18" charset="0"/>
              </a:rPr>
              <a:t>SITE EMERGENCY CONTACT DETAILS /SPILL HANDLERS .</a:t>
            </a:r>
          </a:p>
          <a:p>
            <a:pPr marL="228600" lvl="0" indent="-228600">
              <a:buFont typeface="+mj-lt"/>
              <a:buAutoNum type="arabicPeriod"/>
              <a:tabLst>
                <a:tab pos="800100" algn="l"/>
              </a:tabLst>
            </a:pPr>
            <a:endParaRPr lang="en-GB" sz="1200" dirty="0">
              <a:latin typeface="Arial" panose="020B0604020202020204" pitchFamily="34" charset="0"/>
              <a:ea typeface="Times New Roman" panose="02020603050405020304" pitchFamily="18" charset="0"/>
            </a:endParaRPr>
          </a:p>
          <a:p>
            <a:pPr marL="228600" lvl="0" indent="-228600">
              <a:buFont typeface="+mj-lt"/>
              <a:buAutoNum type="arabicPeriod"/>
              <a:tabLst>
                <a:tab pos="800100" algn="l"/>
              </a:tabLst>
            </a:pPr>
            <a:r>
              <a:rPr lang="en-GB" sz="1200" dirty="0">
                <a:effectLst/>
                <a:latin typeface="Arial" panose="020B0604020202020204" pitchFamily="34" charset="0"/>
                <a:ea typeface="Times New Roman" panose="02020603050405020304" pitchFamily="18" charset="0"/>
              </a:rPr>
              <a:t>Originating department/area Spill handler or emergency services will arrange for the spillage to be cleared- dependent on risk and level of spillage.  Please supply details and quantity of chemicals spilled.</a:t>
            </a:r>
            <a:endParaRPr lang="en-GB" sz="1200" dirty="0">
              <a:latin typeface="Times New Roman" panose="02020603050405020304" pitchFamily="18" charset="0"/>
              <a:ea typeface="Times New Roman" panose="02020603050405020304" pitchFamily="18" charset="0"/>
            </a:endParaRPr>
          </a:p>
          <a:p>
            <a:pPr marL="228600" lvl="0" indent="-228600">
              <a:buFont typeface="+mj-lt"/>
              <a:buAutoNum type="arabicPeriod"/>
              <a:tabLst>
                <a:tab pos="800100" algn="l"/>
              </a:tabLst>
            </a:pPr>
            <a:endParaRPr lang="en-GB" sz="1200" dirty="0">
              <a:effectLst/>
              <a:latin typeface="Times New Roman" panose="02020603050405020304" pitchFamily="18" charset="0"/>
              <a:ea typeface="Times New Roman" panose="02020603050405020304" pitchFamily="18" charset="0"/>
            </a:endParaRPr>
          </a:p>
          <a:p>
            <a:pPr marL="228600" lvl="0" indent="-228600">
              <a:buFont typeface="+mj-lt"/>
              <a:buAutoNum type="arabicPeriod"/>
              <a:tabLst>
                <a:tab pos="800100" algn="l"/>
              </a:tabLst>
            </a:pPr>
            <a:r>
              <a:rPr lang="en-GB" sz="1200" dirty="0">
                <a:effectLst/>
                <a:latin typeface="Arial" panose="020B0604020202020204" pitchFamily="34" charset="0"/>
                <a:ea typeface="Times New Roman" panose="02020603050405020304" pitchFamily="18" charset="0"/>
              </a:rPr>
              <a:t>Dependent of spill risk and amount – emergency services may need to be advised.</a:t>
            </a:r>
            <a:endParaRPr lang="en-GB" sz="1200" dirty="0">
              <a:latin typeface="Times New Roman" panose="02020603050405020304" pitchFamily="18" charset="0"/>
              <a:ea typeface="Times New Roman" panose="02020603050405020304" pitchFamily="18" charset="0"/>
            </a:endParaRPr>
          </a:p>
          <a:p>
            <a:pPr marL="228600" lvl="0" indent="-228600">
              <a:buFont typeface="+mj-lt"/>
              <a:buAutoNum type="arabicPeriod"/>
              <a:tabLst>
                <a:tab pos="800100" algn="l"/>
              </a:tabLst>
            </a:pPr>
            <a:endParaRPr lang="en-GB" sz="1200" dirty="0">
              <a:effectLst/>
              <a:latin typeface="Times New Roman" panose="02020603050405020304" pitchFamily="18" charset="0"/>
              <a:ea typeface="Times New Roman" panose="02020603050405020304" pitchFamily="18" charset="0"/>
            </a:endParaRPr>
          </a:p>
          <a:p>
            <a:pPr marL="228600" lvl="0" indent="-228600">
              <a:buFont typeface="+mj-lt"/>
              <a:buAutoNum type="arabicPeriod"/>
              <a:tabLst>
                <a:tab pos="800100" algn="l"/>
              </a:tabLst>
            </a:pPr>
            <a:r>
              <a:rPr lang="en-GB" sz="1200" dirty="0">
                <a:effectLst/>
                <a:latin typeface="Arial" panose="020B0604020202020204" pitchFamily="34" charset="0"/>
                <a:ea typeface="Times New Roman" panose="02020603050405020304" pitchFamily="18" charset="0"/>
              </a:rPr>
              <a:t>If a collection is required from the department /area please ensure that the exact location of the waste is detailed on the form and relevant contact details.</a:t>
            </a:r>
            <a:endParaRPr lang="en-GB" sz="1200" dirty="0">
              <a:effectLst/>
              <a:latin typeface="Times New Roman" panose="02020603050405020304" pitchFamily="18" charset="0"/>
              <a:ea typeface="Times New Roman" panose="02020603050405020304" pitchFamily="18" charset="0"/>
            </a:endParaRPr>
          </a:p>
          <a:p>
            <a:pPr marL="228600" indent="-228600">
              <a:buFont typeface="+mj-lt"/>
              <a:buAutoNum type="arabicPeriod"/>
            </a:pPr>
            <a:r>
              <a:rPr lang="en-GB" sz="1200" dirty="0">
                <a:effectLst/>
                <a:latin typeface="Arial" panose="020B0604020202020204" pitchFamily="34" charset="0"/>
                <a:ea typeface="Times New Roman" panose="02020603050405020304" pitchFamily="18" charset="0"/>
              </a:rPr>
              <a:t>Consignment notes to be provided to the ______________Manager.</a:t>
            </a:r>
            <a:endParaRPr lang="en-GB" sz="1200" dirty="0">
              <a:effectLst/>
              <a:latin typeface="Times New Roman" panose="02020603050405020304" pitchFamily="18" charset="0"/>
              <a:ea typeface="Times New Roman" panose="02020603050405020304" pitchFamily="18" charset="0"/>
            </a:endParaRPr>
          </a:p>
          <a:p>
            <a:pPr marL="228600" indent="-228600">
              <a:buFont typeface="+mj-lt"/>
              <a:buAutoNum type="arabicPeriod"/>
            </a:pPr>
            <a:r>
              <a:rPr lang="en-GB" sz="1200" dirty="0">
                <a:effectLst/>
                <a:latin typeface="Arial" panose="020B0604020202020204" pitchFamily="34" charset="0"/>
                <a:ea typeface="Times New Roman" panose="02020603050405020304" pitchFamily="18" charset="0"/>
              </a:rPr>
              <a:t>Please note that Hazardous chemical waste is not to be moved out of hours. </a:t>
            </a:r>
            <a:endParaRPr lang="en-GB" sz="1200" dirty="0">
              <a:effectLst/>
              <a:latin typeface="Times New Roman" panose="02020603050405020304" pitchFamily="18" charset="0"/>
              <a:ea typeface="Times New Roman" panose="02020603050405020304" pitchFamily="18" charset="0"/>
            </a:endParaRPr>
          </a:p>
          <a:p>
            <a:endParaRPr lang="en-GB" dirty="0"/>
          </a:p>
        </p:txBody>
      </p:sp>
      <p:pic>
        <p:nvPicPr>
          <p:cNvPr id="5" name="Picture 4" descr="A logo of a company&#10;&#10;Description automatically generated">
            <a:extLst>
              <a:ext uri="{FF2B5EF4-FFF2-40B4-BE49-F238E27FC236}">
                <a16:creationId xmlns:a16="http://schemas.microsoft.com/office/drawing/2014/main" id="{86DC3603-2E1E-F2D9-BE20-AE87F4AF2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2240" y="238344"/>
            <a:ext cx="2109216" cy="802548"/>
          </a:xfrm>
          <a:prstGeom prst="rect">
            <a:avLst/>
          </a:prstGeom>
        </p:spPr>
      </p:pic>
      <p:sp>
        <p:nvSpPr>
          <p:cNvPr id="2" name="TextBox 24">
            <a:extLst>
              <a:ext uri="{FF2B5EF4-FFF2-40B4-BE49-F238E27FC236}">
                <a16:creationId xmlns:a16="http://schemas.microsoft.com/office/drawing/2014/main" id="{AD96E350-9B00-485C-93C0-3717F54588BF}"/>
              </a:ext>
            </a:extLst>
          </p:cNvPr>
          <p:cNvSpPr txBox="1"/>
          <p:nvPr/>
        </p:nvSpPr>
        <p:spPr>
          <a:xfrm>
            <a:off x="5852160" y="9607778"/>
            <a:ext cx="1005840" cy="21544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800" dirty="0"/>
              <a:t>WS.P.WA.005.01</a:t>
            </a:r>
          </a:p>
        </p:txBody>
      </p:sp>
    </p:spTree>
    <p:extLst>
      <p:ext uri="{BB962C8B-B14F-4D97-AF65-F5344CB8AC3E}">
        <p14:creationId xmlns:p14="http://schemas.microsoft.com/office/powerpoint/2010/main" val="39204410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F49931D19ACC34199C1E5D5F5D0A51B" ma:contentTypeVersion="14" ma:contentTypeDescription="Create a new document." ma:contentTypeScope="" ma:versionID="6d37f84ffb0f52914f461519a73caffd">
  <xsd:schema xmlns:xsd="http://www.w3.org/2001/XMLSchema" xmlns:xs="http://www.w3.org/2001/XMLSchema" xmlns:p="http://schemas.microsoft.com/office/2006/metadata/properties" xmlns:ns2="505494de-7f70-4b10-aa1d-981be3329ecb" xmlns:ns3="c0ce68d2-f4a4-4963-9a31-30d16dda62a3" targetNamespace="http://schemas.microsoft.com/office/2006/metadata/properties" ma:root="true" ma:fieldsID="226347c2b2ac92572d1943427a992c5e" ns2:_="" ns3:_="">
    <xsd:import namespace="505494de-7f70-4b10-aa1d-981be3329ecb"/>
    <xsd:import namespace="c0ce68d2-f4a4-4963-9a31-30d16dda62a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5494de-7f70-4b10-aa1d-981be3329e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12e36a2-49b7-4b00-ba12-1750025de1a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0ce68d2-f4a4-4963-9a31-30d16dda62a3"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f5b9bf8d-a51f-4a50-a0a3-979f22b7d3ff}" ma:internalName="TaxCatchAll" ma:showField="CatchAllData" ma:web="54452717-db2e-4c65-a03e-638c0a9764e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05494de-7f70-4b10-aa1d-981be3329ecb">
      <Terms xmlns="http://schemas.microsoft.com/office/infopath/2007/PartnerControls"/>
    </lcf76f155ced4ddcb4097134ff3c332f>
    <TaxCatchAll xmlns="c0ce68d2-f4a4-4963-9a31-30d16dda62a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CF73FE-6BD9-416E-AB8C-F84B0C74ED35}"/>
</file>

<file path=customXml/itemProps2.xml><?xml version="1.0" encoding="utf-8"?>
<ds:datastoreItem xmlns:ds="http://schemas.openxmlformats.org/officeDocument/2006/customXml" ds:itemID="{B8BE9ADB-5607-486D-A448-A2224D6ED1D3}">
  <ds:schemaRefs>
    <ds:schemaRef ds:uri="http://schemas.microsoft.com/office/2006/metadata/properties"/>
    <ds:schemaRef ds:uri="http://purl.org/dc/terms/"/>
    <ds:schemaRef ds:uri="7ee1b2aa-5a9d-4a20-a2ee-b60dad57a92c"/>
    <ds:schemaRef ds:uri="http://schemas.microsoft.com/office/2006/documentManagement/types"/>
    <ds:schemaRef ds:uri="http://schemas.openxmlformats.org/package/2006/metadata/core-properties"/>
    <ds:schemaRef ds:uri="http://purl.org/dc/dcmitype/"/>
    <ds:schemaRef ds:uri="http://purl.org/dc/elements/1.1/"/>
    <ds:schemaRef ds:uri="http://schemas.microsoft.com/office/infopath/2007/PartnerControls"/>
    <ds:schemaRef ds:uri="d2f167f7-4983-44d2-9538-e16ae225ad08"/>
    <ds:schemaRef ds:uri="http://www.w3.org/XML/1998/namespace"/>
  </ds:schemaRefs>
</ds:datastoreItem>
</file>

<file path=customXml/itemProps3.xml><?xml version="1.0" encoding="utf-8"?>
<ds:datastoreItem xmlns:ds="http://schemas.openxmlformats.org/officeDocument/2006/customXml" ds:itemID="{EE15C4BA-72A3-4E3F-8F07-EBD35517DC4B}">
  <ds:schemaRefs>
    <ds:schemaRef ds:uri="http://schemas.microsoft.com/sharepoint/v3/contenttype/forms"/>
  </ds:schemaRefs>
</ds:datastoreItem>
</file>

<file path=docMetadata/LabelInfo.xml><?xml version="1.0" encoding="utf-8"?>
<clbl:labelList xmlns:clbl="http://schemas.microsoft.com/office/2020/mipLabelMetadata">
  <clbl:label id="{f472f14c-d40a-4996-84a9-078c3b8640e0}" enabled="1" method="Privileged" siteId="{cd62b7dd-4b48-44bd-90e7-e143a22c8ead}" removed="0"/>
</clbl:labelList>
</file>

<file path=docProps/app.xml><?xml version="1.0" encoding="utf-8"?>
<Properties xmlns="http://schemas.openxmlformats.org/officeDocument/2006/extended-properties" xmlns:vt="http://schemas.openxmlformats.org/officeDocument/2006/docPropsVTypes">
  <Template>Office Theme</Template>
  <TotalTime>105</TotalTime>
  <Words>321</Words>
  <Application>Microsoft Office PowerPoint</Application>
  <PresentationFormat>A4 Paper (210x297 mm)</PresentationFormat>
  <Paragraphs>18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Serena Ng</dc:creator>
  <cp:lastModifiedBy>Nicola Clason</cp:lastModifiedBy>
  <cp:revision>10</cp:revision>
  <dcterms:created xsi:type="dcterms:W3CDTF">2021-06-04T10:55:07Z</dcterms:created>
  <dcterms:modified xsi:type="dcterms:W3CDTF">2023-08-16T09:17:03Z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0x0101004F49931D19ACC34199C1E5D5F5D0A51B</vt:lpwstr>
  </property>
  <property fmtid="{D5CDD505-2E9C-101B-9397-08002B2CF9AE}" pid="3" name="MSIP_Label_f472f14c-d40a-4996-84a9-078c3b8640e0_Enabled">
    <vt:lpwstr>true</vt:lpwstr>
  </property>
  <property fmtid="{D5CDD505-2E9C-101B-9397-08002B2CF9AE}" pid="4" name="MSIP_Label_f472f14c-d40a-4996-84a9-078c3b8640e0_SetDate">
    <vt:lpwstr>2022-09-21T07:38:43Z</vt:lpwstr>
  </property>
  <property fmtid="{D5CDD505-2E9C-101B-9397-08002B2CF9AE}" pid="5" name="MSIP_Label_f472f14c-d40a-4996-84a9-078c3b8640e0_Method">
    <vt:lpwstr>Privileged</vt:lpwstr>
  </property>
  <property fmtid="{D5CDD505-2E9C-101B-9397-08002B2CF9AE}" pid="6" name="MSIP_Label_f472f14c-d40a-4996-84a9-078c3b8640e0_Name">
    <vt:lpwstr>f472f14c-d40a-4996-84a9-078c3b8640e0</vt:lpwstr>
  </property>
  <property fmtid="{D5CDD505-2E9C-101B-9397-08002B2CF9AE}" pid="7" name="MSIP_Label_f472f14c-d40a-4996-84a9-078c3b8640e0_SiteId">
    <vt:lpwstr>cd62b7dd-4b48-44bd-90e7-e143a22c8ead</vt:lpwstr>
  </property>
  <property fmtid="{D5CDD505-2E9C-101B-9397-08002B2CF9AE}" pid="8" name="MSIP_Label_f472f14c-d40a-4996-84a9-078c3b8640e0_ActionId">
    <vt:lpwstr>a253802c-8b19-45df-b056-5835f7b25365</vt:lpwstr>
  </property>
  <property fmtid="{D5CDD505-2E9C-101B-9397-08002B2CF9AE}" pid="9" name="MSIP_Label_f472f14c-d40a-4996-84a9-078c3b8640e0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Internal</vt:lpwstr>
  </property>
</Properties>
</file>