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261" r:id="rId6"/>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999"/>
    <a:srgbClr val="BE5108"/>
    <a:srgbClr val="F36F23"/>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CCCF063D-F8B6-4427-9122-46FA96835223}" type="datetimeFigureOut">
              <a:rPr lang="en-GB" smtClean="0"/>
              <a:t>22/09/2019</a:t>
            </a:fld>
            <a:endParaRPr lang="en-GB"/>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ED983D1-2523-4B0C-B94C-C44D8E62E405}" type="slidenum">
              <a:rPr lang="en-GB" smtClean="0"/>
              <a:t>‹#›</a:t>
            </a:fld>
            <a:endParaRPr lang="en-GB"/>
          </a:p>
        </p:txBody>
      </p:sp>
    </p:spTree>
    <p:extLst>
      <p:ext uri="{BB962C8B-B14F-4D97-AF65-F5344CB8AC3E}">
        <p14:creationId xmlns:p14="http://schemas.microsoft.com/office/powerpoint/2010/main" val="619492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39058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498113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14395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poeple_gradient.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2447"/>
          <a:stretch/>
        </p:blipFill>
        <p:spPr>
          <a:xfrm>
            <a:off x="207268" y="122360"/>
            <a:ext cx="11784401" cy="5725125"/>
          </a:xfrm>
          <a:prstGeom prst="rect">
            <a:avLst/>
          </a:prstGeom>
        </p:spPr>
      </p:pic>
      <p:sp>
        <p:nvSpPr>
          <p:cNvPr id="2" name="Title 1"/>
          <p:cNvSpPr>
            <a:spLocks noGrp="1"/>
          </p:cNvSpPr>
          <p:nvPr>
            <p:ph type="ctrTitle" hasCustomPrompt="1"/>
          </p:nvPr>
        </p:nvSpPr>
        <p:spPr>
          <a:xfrm>
            <a:off x="541637" y="421167"/>
            <a:ext cx="7774763" cy="1470025"/>
          </a:xfrm>
        </p:spPr>
        <p:txBody>
          <a:bodyPr>
            <a:normAutofit/>
          </a:bodyPr>
          <a:lstStyle>
            <a:lvl1pPr algn="l">
              <a:lnSpc>
                <a:spcPct val="90000"/>
              </a:lnSpc>
              <a:defRPr sz="4000" b="1" baseline="0">
                <a:solidFill>
                  <a:schemeClr val="bg1"/>
                </a:solidFill>
                <a:latin typeface="Arial"/>
                <a:cs typeface="Arial"/>
              </a:defRPr>
            </a:lvl1pPr>
          </a:lstStyle>
          <a:p>
            <a:r>
              <a:rPr lang="en-GB" dirty="0"/>
              <a:t>Click to edit</a:t>
            </a:r>
            <a:br>
              <a:rPr lang="en-GB" dirty="0"/>
            </a:br>
            <a:r>
              <a:rPr lang="en-GB" dirty="0"/>
              <a:t>Master title style</a:t>
            </a:r>
            <a:endParaRPr lang="en-US" dirty="0"/>
          </a:p>
        </p:txBody>
      </p:sp>
      <p:sp>
        <p:nvSpPr>
          <p:cNvPr id="3" name="Subtitle 2"/>
          <p:cNvSpPr>
            <a:spLocks noGrp="1"/>
          </p:cNvSpPr>
          <p:nvPr>
            <p:ph type="subTitle" idx="1"/>
          </p:nvPr>
        </p:nvSpPr>
        <p:spPr>
          <a:xfrm>
            <a:off x="558346" y="1905396"/>
            <a:ext cx="7758055" cy="684252"/>
          </a:xfrm>
        </p:spPr>
        <p:txBody>
          <a:bodyPr>
            <a:normAutofit/>
          </a:bodyPr>
          <a:lstStyle>
            <a:lvl1pPr marL="0" indent="0" algn="l">
              <a:buNone/>
              <a:defRPr sz="240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Tree>
    <p:extLst>
      <p:ext uri="{BB962C8B-B14F-4D97-AF65-F5344CB8AC3E}">
        <p14:creationId xmlns:p14="http://schemas.microsoft.com/office/powerpoint/2010/main" val="2793772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0960" y="357166"/>
            <a:ext cx="9196480" cy="578318"/>
          </a:xfrm>
        </p:spPr>
        <p:txBody>
          <a:bodyPr/>
          <a:lstStyle/>
          <a:p>
            <a:r>
              <a:rPr lang="en-GB" dirty="0"/>
              <a:t>Click to edit Master title style</a:t>
            </a:r>
            <a:endParaRPr lang="en-US" dirty="0"/>
          </a:p>
        </p:txBody>
      </p:sp>
      <p:sp>
        <p:nvSpPr>
          <p:cNvPr id="3" name="Content Placeholder 2"/>
          <p:cNvSpPr>
            <a:spLocks noGrp="1"/>
          </p:cNvSpPr>
          <p:nvPr>
            <p:ph idx="1"/>
          </p:nvPr>
        </p:nvSpPr>
        <p:spPr>
          <a:xfrm>
            <a:off x="306302" y="1424764"/>
            <a:ext cx="9588839" cy="46179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2265108" y="6356351"/>
            <a:ext cx="1778883"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Tree>
    <p:extLst>
      <p:ext uri="{BB962C8B-B14F-4D97-AF65-F5344CB8AC3E}">
        <p14:creationId xmlns:p14="http://schemas.microsoft.com/office/powerpoint/2010/main" val="1323488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843340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4947" y="4406901"/>
            <a:ext cx="9551293" cy="1362075"/>
          </a:xfrm>
        </p:spPr>
        <p:txBody>
          <a:bodyPr anchor="t"/>
          <a:lstStyle>
            <a:lvl1pPr algn="l">
              <a:defRPr sz="4000" b="1" cap="all"/>
            </a:lvl1pPr>
          </a:lstStyle>
          <a:p>
            <a:r>
              <a:rPr lang="en-GB" dirty="0"/>
              <a:t>Click to edit Master title style</a:t>
            </a:r>
            <a:endParaRPr lang="en-US" dirty="0"/>
          </a:p>
        </p:txBody>
      </p:sp>
      <p:sp>
        <p:nvSpPr>
          <p:cNvPr id="3" name="Text Placeholder 2"/>
          <p:cNvSpPr>
            <a:spLocks noGrp="1"/>
          </p:cNvSpPr>
          <p:nvPr>
            <p:ph type="body" idx="1"/>
          </p:nvPr>
        </p:nvSpPr>
        <p:spPr>
          <a:xfrm>
            <a:off x="444947" y="2906713"/>
            <a:ext cx="955129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baseline="0">
                <a:solidFill>
                  <a:schemeClr val="tx1"/>
                </a:solidFill>
              </a:defRPr>
            </a:lvl1pPr>
          </a:lstStyle>
          <a:p>
            <a:pPr algn="ctr" fontAlgn="base">
              <a:spcBef>
                <a:spcPct val="0"/>
              </a:spcBef>
              <a:spcAft>
                <a:spcPct val="0"/>
              </a:spcAft>
            </a:pPr>
            <a:fld id="{2ED7FEAF-2746-2C43-90FE-7153CB7C7EB4}" type="slidenum">
              <a:rPr lang="en-US" sz="2800" smtClean="0">
                <a:solidFill>
                  <a:prstClr val="black"/>
                </a:solidFill>
                <a:latin typeface="Arial" pitchFamily="34" charset="0"/>
              </a:rPr>
              <a:pPr algn="ctr" fontAlgn="base">
                <a:spcBef>
                  <a:spcPct val="0"/>
                </a:spcBef>
                <a:spcAft>
                  <a:spcPct val="0"/>
                </a:spcAft>
              </a:pPr>
              <a:t>‹#›</a:t>
            </a:fld>
            <a:endParaRPr lang="en-US" sz="2800" dirty="0">
              <a:solidFill>
                <a:prstClr val="black"/>
              </a:solidFill>
              <a:latin typeface="Arial" pitchFamily="34" charset="0"/>
            </a:endParaRPr>
          </a:p>
        </p:txBody>
      </p:sp>
    </p:spTree>
    <p:extLst>
      <p:ext uri="{BB962C8B-B14F-4D97-AF65-F5344CB8AC3E}">
        <p14:creationId xmlns:p14="http://schemas.microsoft.com/office/powerpoint/2010/main" val="3572618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306301" y="1041041"/>
            <a:ext cx="4622312"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5269827" y="1041041"/>
            <a:ext cx="4625315" cy="4796967"/>
          </a:xfrm>
        </p:spPr>
        <p:txBody>
          <a:bodyPr>
            <a:normAutofit/>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456708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1139685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6648191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277745" y="6356351"/>
            <a:ext cx="179152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4" name="Slide Number Placeholder 3"/>
          <p:cNvSpPr>
            <a:spLocks noGrp="1"/>
          </p:cNvSpPr>
          <p:nvPr>
            <p:ph type="sldNum" sz="quarter" idx="12"/>
          </p:nvPr>
        </p:nvSpPr>
        <p:spPr>
          <a:xfrm>
            <a:off x="8194190" y="6356351"/>
            <a:ext cx="17515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109118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1AE3F13-2CED-4740-8516-C95B7A2E31F6}"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8717263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1635763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882482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2932919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pPr algn="ctr" fontAlgn="base">
              <a:spcBef>
                <a:spcPct val="0"/>
              </a:spcBef>
              <a:spcAft>
                <a:spcPct val="0"/>
              </a:spcAft>
            </a:pPr>
            <a:endParaRPr lang="en-US" sz="2800" dirty="0">
              <a:solidFill>
                <a:prstClr val="white"/>
              </a:solidFill>
              <a:latin typeface="Arial" pitchFamily="34"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pPr algn="ctr" fontAlgn="base">
              <a:spcBef>
                <a:spcPct val="0"/>
              </a:spcBef>
              <a:spcAft>
                <a:spcPct val="0"/>
              </a:spcAft>
            </a:pPr>
            <a:fld id="{2ED7FEAF-2746-2C43-90FE-7153CB7C7EB4}" type="slidenum">
              <a:rPr lang="en-US" sz="2800" smtClean="0">
                <a:solidFill>
                  <a:prstClr val="white"/>
                </a:solidFill>
                <a:latin typeface="Arial" pitchFamily="34" charset="0"/>
              </a:rPr>
              <a:pPr algn="ctr" fontAlgn="base">
                <a:spcBef>
                  <a:spcPct val="0"/>
                </a:spcBef>
                <a:spcAft>
                  <a:spcPct val="0"/>
                </a:spcAft>
              </a:pPr>
              <a:t>‹#›</a:t>
            </a:fld>
            <a:endParaRPr lang="en-US" sz="2800" dirty="0">
              <a:solidFill>
                <a:prstClr val="white"/>
              </a:solidFill>
              <a:latin typeface="Arial" pitchFamily="34" charset="0"/>
            </a:endParaRPr>
          </a:p>
        </p:txBody>
      </p:sp>
    </p:spTree>
    <p:extLst>
      <p:ext uri="{BB962C8B-B14F-4D97-AF65-F5344CB8AC3E}">
        <p14:creationId xmlns:p14="http://schemas.microsoft.com/office/powerpoint/2010/main" val="342857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5378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AE3F13-2CED-4740-8516-C95B7A2E31F6}" type="datetimeFigureOut">
              <a:rPr lang="en-GB" smtClean="0"/>
              <a:t>22/09/2019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734059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1AE3F13-2CED-4740-8516-C95B7A2E31F6}"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76652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1AE3F13-2CED-4740-8516-C95B7A2E31F6}" type="datetimeFigureOut">
              <a:rPr lang="en-GB" smtClean="0"/>
              <a:t>22/09/2019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63240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1AE3F13-2CED-4740-8516-C95B7A2E31F6}" type="datetimeFigureOut">
              <a:rPr lang="en-GB" smtClean="0"/>
              <a:t>22/09/2019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79292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E3F13-2CED-4740-8516-C95B7A2E31F6}" type="datetimeFigureOut">
              <a:rPr lang="en-GB" smtClean="0"/>
              <a:t>22/09/2019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245386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300687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AE3F13-2CED-4740-8516-C95B7A2E31F6}" type="datetimeFigureOut">
              <a:rPr lang="en-GB" smtClean="0"/>
              <a:t>22/09/2019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1ED09E-E2FC-4113-ABFE-CA2CC90EF771}" type="slidenum">
              <a:rPr lang="en-GB" smtClean="0"/>
              <a:t>‹#›</a:t>
            </a:fld>
            <a:endParaRPr lang="en-GB"/>
          </a:p>
        </p:txBody>
      </p:sp>
    </p:spTree>
    <p:extLst>
      <p:ext uri="{BB962C8B-B14F-4D97-AF65-F5344CB8AC3E}">
        <p14:creationId xmlns:p14="http://schemas.microsoft.com/office/powerpoint/2010/main" val="429148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jpg"/><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E3F13-2CED-4740-8516-C95B7A2E31F6}" type="datetimeFigureOut">
              <a:rPr lang="en-GB" smtClean="0"/>
              <a:t>22/09/2019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ED09E-E2FC-4113-ABFE-CA2CC90EF771}" type="slidenum">
              <a:rPr lang="en-GB" smtClean="0"/>
              <a:t>‹#›</a:t>
            </a:fld>
            <a:endParaRPr lang="en-GB"/>
          </a:p>
        </p:txBody>
      </p:sp>
    </p:spTree>
    <p:extLst>
      <p:ext uri="{BB962C8B-B14F-4D97-AF65-F5344CB8AC3E}">
        <p14:creationId xmlns:p14="http://schemas.microsoft.com/office/powerpoint/2010/main" val="59684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band_1.jpg"/>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rot="16200000">
            <a:off x="5463384" y="-4961632"/>
            <a:ext cx="948147" cy="11262307"/>
          </a:xfrm>
          <a:prstGeom prst="rect">
            <a:avLst/>
          </a:prstGeom>
        </p:spPr>
      </p:pic>
      <p:sp>
        <p:nvSpPr>
          <p:cNvPr id="2" name="Title Placeholder 1"/>
          <p:cNvSpPr>
            <a:spLocks noGrp="1"/>
          </p:cNvSpPr>
          <p:nvPr>
            <p:ph type="title"/>
          </p:nvPr>
        </p:nvSpPr>
        <p:spPr>
          <a:xfrm>
            <a:off x="514591" y="416799"/>
            <a:ext cx="9196480" cy="578318"/>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514591" y="1388523"/>
            <a:ext cx="9588839" cy="461792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 name="Picture 5" descr="compass group logo.jpg"/>
          <p:cNvPicPr>
            <a:picLocks noChangeAspect="1"/>
          </p:cNvPicPr>
          <p:nvPr/>
        </p:nvPicPr>
        <p:blipFill rotWithShape="1">
          <a:blip r:embed="rId16" cstate="print">
            <a:extLst>
              <a:ext uri="{28A0092B-C50C-407E-A947-70E740481C1C}">
                <a14:useLocalDpi xmlns:a14="http://schemas.microsoft.com/office/drawing/2010/main" val="0"/>
              </a:ext>
            </a:extLst>
          </a:blip>
          <a:srcRect t="23506" b="24588"/>
          <a:stretch/>
        </p:blipFill>
        <p:spPr>
          <a:xfrm>
            <a:off x="306302" y="6140084"/>
            <a:ext cx="1640277" cy="638548"/>
          </a:xfrm>
          <a:prstGeom prst="rect">
            <a:avLst/>
          </a:prstGeom>
        </p:spPr>
      </p:pic>
      <p:pic>
        <p:nvPicPr>
          <p:cNvPr id="5" name="Picture 4"/>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320470" y="6140085"/>
            <a:ext cx="1357223" cy="595223"/>
          </a:xfrm>
          <a:prstGeom prst="rect">
            <a:avLst/>
          </a:prstGeom>
        </p:spPr>
      </p:pic>
    </p:spTree>
    <p:extLst>
      <p:ext uri="{BB962C8B-B14F-4D97-AF65-F5344CB8AC3E}">
        <p14:creationId xmlns:p14="http://schemas.microsoft.com/office/powerpoint/2010/main" val="1186193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457200" rtl="0" eaLnBrk="1" latinLnBrk="0" hangingPunct="1">
        <a:spcBef>
          <a:spcPct val="0"/>
        </a:spcBef>
        <a:buNone/>
        <a:defRPr sz="2400" b="1" kern="1200">
          <a:solidFill>
            <a:schemeClr val="bg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jpe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4F381B48-659E-4C01-AC83-1E2DF92A6739}"/>
              </a:ext>
            </a:extLst>
          </p:cNvPr>
          <p:cNvPicPr>
            <a:picLocks noChangeAspect="1"/>
          </p:cNvPicPr>
          <p:nvPr/>
        </p:nvPicPr>
        <p:blipFill>
          <a:blip r:embed="rId3"/>
          <a:stretch>
            <a:fillRect/>
          </a:stretch>
        </p:blipFill>
        <p:spPr>
          <a:xfrm>
            <a:off x="1623418" y="3681496"/>
            <a:ext cx="1428750" cy="1428750"/>
          </a:xfrm>
          <a:prstGeom prst="rect">
            <a:avLst/>
          </a:prstGeom>
        </p:spPr>
      </p:pic>
      <p:sp>
        <p:nvSpPr>
          <p:cNvPr id="3" name="Rechteck 4"/>
          <p:cNvSpPr/>
          <p:nvPr/>
        </p:nvSpPr>
        <p:spPr bwMode="gray">
          <a:xfrm>
            <a:off x="8029503" y="102602"/>
            <a:ext cx="3805742" cy="6665677"/>
          </a:xfrm>
          <a:prstGeom prst="rect">
            <a:avLst/>
          </a:prstGeom>
          <a:solidFill>
            <a:schemeClr val="accent2"/>
          </a:solidFill>
          <a:ln w="12700">
            <a:noFill/>
            <a:round/>
            <a:headEnd/>
            <a:tailEnd/>
          </a:ln>
        </p:spPr>
        <p:txBody>
          <a:bodyPr rtlCol="0" anchor="ctr"/>
          <a:lstStyle/>
          <a:p>
            <a:pPr algn="just"/>
            <a:endParaRPr lang="en-US" sz="1350" dirty="0">
              <a:solidFill>
                <a:prstClr val="black"/>
              </a:solidFill>
              <a:latin typeface="Calibri Light" panose="020F0302020204030204" pitchFamily="34" charset="0"/>
            </a:endParaRPr>
          </a:p>
        </p:txBody>
      </p:sp>
      <p:sp>
        <p:nvSpPr>
          <p:cNvPr id="7" name="Textfeld 123"/>
          <p:cNvSpPr txBox="1"/>
          <p:nvPr/>
        </p:nvSpPr>
        <p:spPr bwMode="gray">
          <a:xfrm>
            <a:off x="8118768" y="269065"/>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schemeClr val="tx1"/>
                </a:solidFill>
                <a:latin typeface="Calibri Light" panose="020F0302020204030204" pitchFamily="34" charset="0"/>
              </a:rPr>
              <a:t>1</a:t>
            </a:r>
            <a:endParaRPr lang="en-US" sz="2400" noProof="1">
              <a:solidFill>
                <a:schemeClr val="tx1"/>
              </a:solidFill>
              <a:latin typeface="Calibri Light" panose="020F0302020204030204" pitchFamily="34" charset="0"/>
            </a:endParaRPr>
          </a:p>
        </p:txBody>
      </p:sp>
      <p:sp>
        <p:nvSpPr>
          <p:cNvPr id="8" name="Textfeld 123"/>
          <p:cNvSpPr txBox="1"/>
          <p:nvPr/>
        </p:nvSpPr>
        <p:spPr bwMode="gray">
          <a:xfrm>
            <a:off x="8118768" y="1593229"/>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2</a:t>
            </a:r>
            <a:endParaRPr lang="en-US" sz="2400" noProof="1">
              <a:solidFill>
                <a:prstClr val="black">
                  <a:lumMod val="85000"/>
                  <a:lumOff val="15000"/>
                </a:prstClr>
              </a:solidFill>
              <a:latin typeface="Calibri Light" panose="020F0302020204030204" pitchFamily="34" charset="0"/>
            </a:endParaRPr>
          </a:p>
        </p:txBody>
      </p:sp>
      <p:sp>
        <p:nvSpPr>
          <p:cNvPr id="9" name="Textfeld 123"/>
          <p:cNvSpPr txBox="1"/>
          <p:nvPr/>
        </p:nvSpPr>
        <p:spPr bwMode="gray">
          <a:xfrm>
            <a:off x="8118768" y="3100909"/>
            <a:ext cx="356885" cy="431438"/>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3</a:t>
            </a:r>
            <a:endParaRPr lang="en-US" sz="2400" noProof="1">
              <a:solidFill>
                <a:prstClr val="black">
                  <a:lumMod val="85000"/>
                  <a:lumOff val="15000"/>
                </a:prstClr>
              </a:solidFill>
              <a:latin typeface="Calibri Light" panose="020F0302020204030204" pitchFamily="34" charset="0"/>
            </a:endParaRPr>
          </a:p>
        </p:txBody>
      </p:sp>
      <p:sp>
        <p:nvSpPr>
          <p:cNvPr id="10" name="Textfeld 123"/>
          <p:cNvSpPr txBox="1"/>
          <p:nvPr/>
        </p:nvSpPr>
        <p:spPr bwMode="gray">
          <a:xfrm>
            <a:off x="8118768" y="4181260"/>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4</a:t>
            </a:r>
            <a:endParaRPr lang="en-US" sz="2400" noProof="1">
              <a:solidFill>
                <a:prstClr val="black">
                  <a:lumMod val="85000"/>
                  <a:lumOff val="15000"/>
                </a:prstClr>
              </a:solidFill>
              <a:latin typeface="Calibri Light" panose="020F0302020204030204" pitchFamily="34" charset="0"/>
            </a:endParaRPr>
          </a:p>
        </p:txBody>
      </p:sp>
      <p:sp>
        <p:nvSpPr>
          <p:cNvPr id="12" name="Textfeld 204"/>
          <p:cNvSpPr txBox="1"/>
          <p:nvPr/>
        </p:nvSpPr>
        <p:spPr bwMode="gray">
          <a:xfrm>
            <a:off x="475162" y="1030099"/>
            <a:ext cx="7129791" cy="970104"/>
          </a:xfrm>
          <a:prstGeom prst="rect">
            <a:avLst/>
          </a:prstGeom>
          <a:noFill/>
        </p:spPr>
        <p:txBody>
          <a:bodyPr wrap="square" lIns="54000" tIns="54000" rIns="81000" bIns="0" rtlCol="0">
            <a:noAutofit/>
          </a:bodyPr>
          <a:lstStyle/>
          <a:p>
            <a:pPr algn="just">
              <a:spcAft>
                <a:spcPts val="1200"/>
              </a:spcAft>
            </a:pPr>
            <a:r>
              <a:rPr lang="en-GB" sz="1600" noProof="1">
                <a:solidFill>
                  <a:schemeClr val="tx1">
                    <a:lumMod val="65000"/>
                    <a:lumOff val="35000"/>
                  </a:schemeClr>
                </a:solidFill>
                <a:latin typeface="Calibri Light" panose="020F0302020204030204" pitchFamily="34" charset="0"/>
              </a:rPr>
              <a:t>Safety footwear is a fundamental part of the the personal protective equipment we provide to colleagues to help keep them safe at work. But for it to be effective its needs to be the right footwear for the task and it needs to be worn.</a:t>
            </a: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58282" y="186585"/>
            <a:ext cx="1099818" cy="643730"/>
          </a:xfrm>
          <a:prstGeom prst="rect">
            <a:avLst/>
          </a:prstGeom>
        </p:spPr>
      </p:pic>
      <p:sp>
        <p:nvSpPr>
          <p:cNvPr id="30" name="Textfeld 204"/>
          <p:cNvSpPr txBox="1"/>
          <p:nvPr/>
        </p:nvSpPr>
        <p:spPr bwMode="gray">
          <a:xfrm>
            <a:off x="414205" y="240870"/>
            <a:ext cx="4419522" cy="514590"/>
          </a:xfrm>
          <a:prstGeom prst="rect">
            <a:avLst/>
          </a:prstGeom>
          <a:noFill/>
        </p:spPr>
        <p:txBody>
          <a:bodyPr wrap="square" lIns="54000" tIns="54000" rIns="81000" bIns="0" rtlCol="0">
            <a:noAutofit/>
          </a:bodyPr>
          <a:lstStyle/>
          <a:p>
            <a:pPr>
              <a:lnSpc>
                <a:spcPct val="90000"/>
              </a:lnSpc>
              <a:spcAft>
                <a:spcPts val="750"/>
              </a:spcAft>
            </a:pPr>
            <a:r>
              <a:rPr lang="en-US" sz="4000" noProof="1">
                <a:solidFill>
                  <a:srgbClr val="ED7D31"/>
                </a:solidFill>
                <a:latin typeface="+mj-lt"/>
                <a:cs typeface="Arial" panose="020B0604020202020204" pitchFamily="34" charset="0"/>
              </a:rPr>
              <a:t>Safety Moment	</a:t>
            </a:r>
          </a:p>
        </p:txBody>
      </p:sp>
      <p:sp>
        <p:nvSpPr>
          <p:cNvPr id="37" name="TextBox 36"/>
          <p:cNvSpPr txBox="1"/>
          <p:nvPr/>
        </p:nvSpPr>
        <p:spPr>
          <a:xfrm>
            <a:off x="8544958" y="5532577"/>
            <a:ext cx="2955868" cy="1031051"/>
          </a:xfrm>
          <a:prstGeom prst="rect">
            <a:avLst/>
          </a:prstGeom>
          <a:noFill/>
        </p:spPr>
        <p:txBody>
          <a:bodyPr wrap="square" rtlCol="0">
            <a:spAutoFit/>
          </a:bodyPr>
          <a:lstStyle/>
          <a:p>
            <a:pPr>
              <a:spcAft>
                <a:spcPts val="600"/>
              </a:spcAft>
            </a:pPr>
            <a:r>
              <a:rPr lang="en-GB" sz="1400" b="1" dirty="0"/>
              <a:t>If in doubt, stop!</a:t>
            </a:r>
          </a:p>
          <a:p>
            <a:pPr>
              <a:spcAft>
                <a:spcPts val="600"/>
              </a:spcAft>
            </a:pPr>
            <a:r>
              <a:rPr lang="en-GB" sz="1400" dirty="0">
                <a:solidFill>
                  <a:schemeClr val="bg1"/>
                </a:solidFill>
              </a:rPr>
              <a:t>Don’t expose colleague to a slip or trip if they are not wearing the correct footwear</a:t>
            </a:r>
          </a:p>
        </p:txBody>
      </p:sp>
      <p:sp>
        <p:nvSpPr>
          <p:cNvPr id="38" name="TextBox 37"/>
          <p:cNvSpPr txBox="1"/>
          <p:nvPr/>
        </p:nvSpPr>
        <p:spPr>
          <a:xfrm>
            <a:off x="8550413" y="1572942"/>
            <a:ext cx="2955867" cy="1461939"/>
          </a:xfrm>
          <a:prstGeom prst="rect">
            <a:avLst/>
          </a:prstGeom>
          <a:noFill/>
        </p:spPr>
        <p:txBody>
          <a:bodyPr wrap="square" rtlCol="0">
            <a:spAutoFit/>
          </a:bodyPr>
          <a:lstStyle/>
          <a:p>
            <a:pPr>
              <a:spcAft>
                <a:spcPts val="600"/>
              </a:spcAft>
            </a:pPr>
            <a:r>
              <a:rPr lang="en-GB" sz="1400" b="1" dirty="0"/>
              <a:t>Issue to all colleagues</a:t>
            </a:r>
          </a:p>
          <a:p>
            <a:pPr>
              <a:spcAft>
                <a:spcPts val="600"/>
              </a:spcAft>
            </a:pPr>
            <a:r>
              <a:rPr lang="en-GB" sz="1400" dirty="0">
                <a:solidFill>
                  <a:schemeClr val="bg1"/>
                </a:solidFill>
              </a:rPr>
              <a:t>Ensure all colleagues undertaking the task are issued with the correct footwear, some may need to have more than one type of footwear. Record using MAN16 issue form</a:t>
            </a:r>
          </a:p>
        </p:txBody>
      </p:sp>
      <p:sp>
        <p:nvSpPr>
          <p:cNvPr id="39" name="TextBox 38"/>
          <p:cNvSpPr txBox="1"/>
          <p:nvPr/>
        </p:nvSpPr>
        <p:spPr>
          <a:xfrm>
            <a:off x="8550412" y="3100909"/>
            <a:ext cx="2955868" cy="1031051"/>
          </a:xfrm>
          <a:prstGeom prst="rect">
            <a:avLst/>
          </a:prstGeom>
          <a:noFill/>
        </p:spPr>
        <p:txBody>
          <a:bodyPr wrap="square" rtlCol="0">
            <a:spAutoFit/>
          </a:bodyPr>
          <a:lstStyle/>
          <a:p>
            <a:pPr>
              <a:spcAft>
                <a:spcPts val="600"/>
              </a:spcAft>
            </a:pPr>
            <a:r>
              <a:rPr lang="en-GB" sz="1400" b="1" dirty="0"/>
              <a:t>Check usage</a:t>
            </a:r>
          </a:p>
          <a:p>
            <a:pPr>
              <a:spcAft>
                <a:spcPts val="600"/>
              </a:spcAft>
            </a:pPr>
            <a:r>
              <a:rPr lang="en-GB" sz="1400" dirty="0">
                <a:solidFill>
                  <a:schemeClr val="bg1"/>
                </a:solidFill>
              </a:rPr>
              <a:t>Ensure colleagues are wearing the footwear they have been issued with. No exceptions.</a:t>
            </a:r>
          </a:p>
        </p:txBody>
      </p:sp>
      <p:sp>
        <p:nvSpPr>
          <p:cNvPr id="40" name="TextBox 39"/>
          <p:cNvSpPr txBox="1"/>
          <p:nvPr/>
        </p:nvSpPr>
        <p:spPr>
          <a:xfrm>
            <a:off x="8546322" y="269065"/>
            <a:ext cx="2955867" cy="1246495"/>
          </a:xfrm>
          <a:prstGeom prst="rect">
            <a:avLst/>
          </a:prstGeom>
          <a:noFill/>
        </p:spPr>
        <p:txBody>
          <a:bodyPr wrap="square" rtlCol="0">
            <a:spAutoFit/>
          </a:bodyPr>
          <a:lstStyle/>
          <a:p>
            <a:pPr>
              <a:spcAft>
                <a:spcPts val="600"/>
              </a:spcAft>
            </a:pPr>
            <a:r>
              <a:rPr lang="en-GB" sz="1400" b="1" dirty="0"/>
              <a:t>The right footwear for the task</a:t>
            </a:r>
          </a:p>
          <a:p>
            <a:pPr>
              <a:spcAft>
                <a:spcPts val="600"/>
              </a:spcAft>
            </a:pPr>
            <a:r>
              <a:rPr lang="en-GB" sz="1400" dirty="0">
                <a:solidFill>
                  <a:schemeClr val="bg1"/>
                </a:solidFill>
              </a:rPr>
              <a:t>Use the PPE Assessment Form (MAN16) to identify PPE requirements. Think about all aspects of the task and the floor surfaces .</a:t>
            </a:r>
          </a:p>
        </p:txBody>
      </p:sp>
      <p:sp>
        <p:nvSpPr>
          <p:cNvPr id="41" name="TextBox 40"/>
          <p:cNvSpPr txBox="1"/>
          <p:nvPr/>
        </p:nvSpPr>
        <p:spPr>
          <a:xfrm>
            <a:off x="8550412" y="4181260"/>
            <a:ext cx="2955868" cy="1246495"/>
          </a:xfrm>
          <a:prstGeom prst="rect">
            <a:avLst/>
          </a:prstGeom>
          <a:noFill/>
        </p:spPr>
        <p:txBody>
          <a:bodyPr wrap="square" rtlCol="0">
            <a:spAutoFit/>
          </a:bodyPr>
          <a:lstStyle/>
          <a:p>
            <a:pPr>
              <a:spcAft>
                <a:spcPts val="600"/>
              </a:spcAft>
            </a:pPr>
            <a:r>
              <a:rPr lang="en-GB" sz="1400" b="1" dirty="0"/>
              <a:t>Check condition</a:t>
            </a:r>
          </a:p>
          <a:p>
            <a:pPr>
              <a:spcAft>
                <a:spcPts val="600"/>
              </a:spcAft>
            </a:pPr>
            <a:r>
              <a:rPr lang="en-GB" sz="1400" dirty="0">
                <a:solidFill>
                  <a:schemeClr val="bg1"/>
                </a:solidFill>
              </a:rPr>
              <a:t>Check that the footwear is in good condition and remains suitable for the task. If it is not, then issue new footwear and record on MAN16.</a:t>
            </a:r>
          </a:p>
        </p:txBody>
      </p:sp>
      <p:sp>
        <p:nvSpPr>
          <p:cNvPr id="42" name="Textfeld 123"/>
          <p:cNvSpPr txBox="1"/>
          <p:nvPr/>
        </p:nvSpPr>
        <p:spPr bwMode="gray">
          <a:xfrm>
            <a:off x="8118767" y="5533750"/>
            <a:ext cx="356885" cy="415013"/>
          </a:xfrm>
          <a:prstGeom prst="rect">
            <a:avLst/>
          </a:prstGeom>
          <a:noFill/>
        </p:spPr>
        <p:txBody>
          <a:bodyPr wrap="square" lIns="72000" tIns="0" rIns="0" bIns="0" rtlCol="0" anchor="t" anchorCtr="0">
            <a:noAutofit/>
          </a:bodyPr>
          <a:lstStyle>
            <a:defPPr>
              <a:defRPr lang="de-DE"/>
            </a:defPPr>
            <a:lvl1pPr lvl="0" algn="ctr">
              <a:spcAft>
                <a:spcPts val="600"/>
              </a:spcAft>
              <a:defRPr sz="1200">
                <a:solidFill>
                  <a:prstClr val="black"/>
                </a:solidFill>
              </a:defRPr>
            </a:lvl1pPr>
          </a:lstStyle>
          <a:p>
            <a:pPr algn="l">
              <a:lnSpc>
                <a:spcPct val="90000"/>
              </a:lnSpc>
            </a:pPr>
            <a:r>
              <a:rPr lang="en-US" sz="4000" noProof="1">
                <a:solidFill>
                  <a:prstClr val="black">
                    <a:lumMod val="85000"/>
                    <a:lumOff val="15000"/>
                  </a:prstClr>
                </a:solidFill>
                <a:latin typeface="Calibri Light" panose="020F0302020204030204" pitchFamily="34" charset="0"/>
              </a:rPr>
              <a:t>5</a:t>
            </a:r>
            <a:endParaRPr lang="en-US" sz="2400" noProof="1">
              <a:solidFill>
                <a:prstClr val="black">
                  <a:lumMod val="85000"/>
                  <a:lumOff val="15000"/>
                </a:prstClr>
              </a:solidFill>
              <a:latin typeface="Calibri Light" panose="020F0302020204030204" pitchFamily="34" charset="0"/>
            </a:endParaRPr>
          </a:p>
        </p:txBody>
      </p:sp>
      <p:sp>
        <p:nvSpPr>
          <p:cNvPr id="32" name="Textfeld 204">
            <a:extLst>
              <a:ext uri="{FF2B5EF4-FFF2-40B4-BE49-F238E27FC236}">
                <a16:creationId xmlns:a16="http://schemas.microsoft.com/office/drawing/2014/main" id="{C2F5C3C5-FD35-4287-AFE4-9E587446C8C5}"/>
              </a:ext>
            </a:extLst>
          </p:cNvPr>
          <p:cNvSpPr txBox="1"/>
          <p:nvPr/>
        </p:nvSpPr>
        <p:spPr bwMode="gray">
          <a:xfrm>
            <a:off x="4332899" y="4383033"/>
            <a:ext cx="1619452" cy="940715"/>
          </a:xfrm>
          <a:prstGeom prst="rect">
            <a:avLst/>
          </a:prstGeom>
          <a:noFill/>
        </p:spPr>
        <p:txBody>
          <a:bodyPr wrap="square" lIns="54000" tIns="54000" rIns="81000" bIns="0" rtlCol="0">
            <a:noAutofit/>
          </a:bodyPr>
          <a:lstStyle/>
          <a:p>
            <a:pPr algn="ctr"/>
            <a:r>
              <a:rPr lang="en-GB" sz="1200" b="1" noProof="1">
                <a:solidFill>
                  <a:schemeClr val="tx1">
                    <a:lumMod val="65000"/>
                    <a:lumOff val="35000"/>
                  </a:schemeClr>
                </a:solidFill>
                <a:latin typeface="Calibri Light" panose="020F0302020204030204" pitchFamily="34" charset="0"/>
              </a:rPr>
              <a:t>Non-slip boots with toecap protection</a:t>
            </a:r>
          </a:p>
          <a:p>
            <a:pPr algn="ctr"/>
            <a:r>
              <a:rPr lang="en-GB" sz="1200" noProof="1">
                <a:solidFill>
                  <a:schemeClr val="tx1">
                    <a:lumMod val="65000"/>
                    <a:lumOff val="35000"/>
                  </a:schemeClr>
                </a:solidFill>
                <a:latin typeface="Calibri Light" panose="020F0302020204030204" pitchFamily="34" charset="0"/>
              </a:rPr>
              <a:t>Porters, drivers, maintenance</a:t>
            </a:r>
          </a:p>
        </p:txBody>
      </p:sp>
      <p:pic>
        <p:nvPicPr>
          <p:cNvPr id="6" name="Picture 5">
            <a:extLst>
              <a:ext uri="{FF2B5EF4-FFF2-40B4-BE49-F238E27FC236}">
                <a16:creationId xmlns:a16="http://schemas.microsoft.com/office/drawing/2014/main" id="{D0A38797-2FA4-47AE-8293-FC915B14D6B5}"/>
              </a:ext>
            </a:extLst>
          </p:cNvPr>
          <p:cNvPicPr>
            <a:picLocks noChangeAspect="1"/>
          </p:cNvPicPr>
          <p:nvPr/>
        </p:nvPicPr>
        <p:blipFill>
          <a:blip r:embed="rId5"/>
          <a:stretch>
            <a:fillRect/>
          </a:stretch>
        </p:blipFill>
        <p:spPr>
          <a:xfrm>
            <a:off x="251767" y="2972427"/>
            <a:ext cx="1428750" cy="1428750"/>
          </a:xfrm>
          <a:prstGeom prst="rect">
            <a:avLst/>
          </a:prstGeom>
        </p:spPr>
      </p:pic>
      <p:pic>
        <p:nvPicPr>
          <p:cNvPr id="13" name="Picture 12">
            <a:extLst>
              <a:ext uri="{FF2B5EF4-FFF2-40B4-BE49-F238E27FC236}">
                <a16:creationId xmlns:a16="http://schemas.microsoft.com/office/drawing/2014/main" id="{DFD5A8E6-14AF-45A1-9697-4AE53FDAD81A}"/>
              </a:ext>
            </a:extLst>
          </p:cNvPr>
          <p:cNvPicPr>
            <a:picLocks noChangeAspect="1"/>
          </p:cNvPicPr>
          <p:nvPr/>
        </p:nvPicPr>
        <p:blipFill>
          <a:blip r:embed="rId6"/>
          <a:stretch>
            <a:fillRect/>
          </a:stretch>
        </p:blipFill>
        <p:spPr>
          <a:xfrm>
            <a:off x="226673" y="4468922"/>
            <a:ext cx="1428750" cy="1428750"/>
          </a:xfrm>
          <a:prstGeom prst="rect">
            <a:avLst/>
          </a:prstGeom>
        </p:spPr>
      </p:pic>
      <p:sp>
        <p:nvSpPr>
          <p:cNvPr id="29" name="Textfeld 204">
            <a:extLst>
              <a:ext uri="{FF2B5EF4-FFF2-40B4-BE49-F238E27FC236}">
                <a16:creationId xmlns:a16="http://schemas.microsoft.com/office/drawing/2014/main" id="{3C3F7F5B-9FDC-4DCB-AF24-51B02A78088A}"/>
              </a:ext>
            </a:extLst>
          </p:cNvPr>
          <p:cNvSpPr txBox="1"/>
          <p:nvPr/>
        </p:nvSpPr>
        <p:spPr bwMode="gray">
          <a:xfrm>
            <a:off x="168639" y="4077592"/>
            <a:ext cx="1619452" cy="940715"/>
          </a:xfrm>
          <a:prstGeom prst="rect">
            <a:avLst/>
          </a:prstGeom>
          <a:noFill/>
        </p:spPr>
        <p:txBody>
          <a:bodyPr wrap="square" lIns="54000" tIns="54000" rIns="81000" bIns="0" rtlCol="0">
            <a:noAutofit/>
          </a:bodyPr>
          <a:lstStyle/>
          <a:p>
            <a:pPr algn="ctr"/>
            <a:r>
              <a:rPr lang="en-GB" sz="1200" b="1" noProof="1">
                <a:solidFill>
                  <a:schemeClr val="tx1">
                    <a:lumMod val="65000"/>
                    <a:lumOff val="35000"/>
                  </a:schemeClr>
                </a:solidFill>
                <a:latin typeface="Calibri Light" panose="020F0302020204030204" pitchFamily="34" charset="0"/>
              </a:rPr>
              <a:t>Non-slip shoes,</a:t>
            </a:r>
          </a:p>
          <a:p>
            <a:pPr algn="ctr"/>
            <a:r>
              <a:rPr lang="en-GB" sz="1200" b="1" noProof="1">
                <a:solidFill>
                  <a:schemeClr val="tx1">
                    <a:lumMod val="65000"/>
                    <a:lumOff val="35000"/>
                  </a:schemeClr>
                </a:solidFill>
                <a:latin typeface="Calibri Light" panose="020F0302020204030204" pitchFamily="34" charset="0"/>
              </a:rPr>
              <a:t> no toecap protection</a:t>
            </a:r>
          </a:p>
          <a:p>
            <a:pPr algn="ctr"/>
            <a:r>
              <a:rPr lang="en-GB" sz="1200" noProof="1">
                <a:solidFill>
                  <a:schemeClr val="tx1">
                    <a:lumMod val="65000"/>
                    <a:lumOff val="35000"/>
                  </a:schemeClr>
                </a:solidFill>
                <a:latin typeface="Calibri Light" panose="020F0302020204030204" pitchFamily="34" charset="0"/>
              </a:rPr>
              <a:t>Kitchens, front of house, cleaners</a:t>
            </a:r>
          </a:p>
        </p:txBody>
      </p:sp>
      <p:pic>
        <p:nvPicPr>
          <p:cNvPr id="17" name="Picture 16">
            <a:extLst>
              <a:ext uri="{FF2B5EF4-FFF2-40B4-BE49-F238E27FC236}">
                <a16:creationId xmlns:a16="http://schemas.microsoft.com/office/drawing/2014/main" id="{0DF20FF4-67F5-444D-85E8-29893A3F0B93}"/>
              </a:ext>
            </a:extLst>
          </p:cNvPr>
          <p:cNvPicPr>
            <a:picLocks noChangeAspect="1"/>
          </p:cNvPicPr>
          <p:nvPr/>
        </p:nvPicPr>
        <p:blipFill>
          <a:blip r:embed="rId7"/>
          <a:stretch>
            <a:fillRect/>
          </a:stretch>
        </p:blipFill>
        <p:spPr>
          <a:xfrm>
            <a:off x="2135795" y="5841482"/>
            <a:ext cx="1428750" cy="835819"/>
          </a:xfrm>
          <a:prstGeom prst="rect">
            <a:avLst/>
          </a:prstGeom>
        </p:spPr>
      </p:pic>
      <p:pic>
        <p:nvPicPr>
          <p:cNvPr id="18" name="Picture 17">
            <a:extLst>
              <a:ext uri="{FF2B5EF4-FFF2-40B4-BE49-F238E27FC236}">
                <a16:creationId xmlns:a16="http://schemas.microsoft.com/office/drawing/2014/main" id="{175977AA-18E8-4CFE-9F74-DA257B9EF545}"/>
              </a:ext>
            </a:extLst>
          </p:cNvPr>
          <p:cNvPicPr>
            <a:picLocks noChangeAspect="1"/>
          </p:cNvPicPr>
          <p:nvPr/>
        </p:nvPicPr>
        <p:blipFill>
          <a:blip r:embed="rId8"/>
          <a:stretch>
            <a:fillRect/>
          </a:stretch>
        </p:blipFill>
        <p:spPr>
          <a:xfrm>
            <a:off x="3608773" y="5788900"/>
            <a:ext cx="1428750" cy="885825"/>
          </a:xfrm>
          <a:prstGeom prst="rect">
            <a:avLst/>
          </a:prstGeom>
        </p:spPr>
      </p:pic>
      <p:sp>
        <p:nvSpPr>
          <p:cNvPr id="31" name="Textfeld 204">
            <a:extLst>
              <a:ext uri="{FF2B5EF4-FFF2-40B4-BE49-F238E27FC236}">
                <a16:creationId xmlns:a16="http://schemas.microsoft.com/office/drawing/2014/main" id="{3A55E46C-969D-4110-A462-27719CD77D52}"/>
              </a:ext>
            </a:extLst>
          </p:cNvPr>
          <p:cNvSpPr txBox="1"/>
          <p:nvPr/>
        </p:nvSpPr>
        <p:spPr bwMode="gray">
          <a:xfrm>
            <a:off x="2594420" y="5110246"/>
            <a:ext cx="1619452" cy="940715"/>
          </a:xfrm>
          <a:prstGeom prst="rect">
            <a:avLst/>
          </a:prstGeom>
          <a:noFill/>
        </p:spPr>
        <p:txBody>
          <a:bodyPr wrap="square" lIns="54000" tIns="54000" rIns="81000" bIns="0" rtlCol="0">
            <a:noAutofit/>
          </a:bodyPr>
          <a:lstStyle/>
          <a:p>
            <a:pPr algn="ctr"/>
            <a:r>
              <a:rPr lang="en-GB" sz="1200" b="1" noProof="1">
                <a:solidFill>
                  <a:schemeClr val="tx1">
                    <a:lumMod val="65000"/>
                    <a:lumOff val="35000"/>
                  </a:schemeClr>
                </a:solidFill>
                <a:latin typeface="Calibri Light" panose="020F0302020204030204" pitchFamily="34" charset="0"/>
              </a:rPr>
              <a:t>Non-slip shoes </a:t>
            </a:r>
          </a:p>
          <a:p>
            <a:pPr algn="ctr"/>
            <a:r>
              <a:rPr lang="en-GB" sz="1200" b="1" noProof="1">
                <a:solidFill>
                  <a:schemeClr val="tx1">
                    <a:lumMod val="65000"/>
                    <a:lumOff val="35000"/>
                  </a:schemeClr>
                </a:solidFill>
                <a:latin typeface="Calibri Light" panose="020F0302020204030204" pitchFamily="34" charset="0"/>
              </a:rPr>
              <a:t>with toecap protection</a:t>
            </a:r>
          </a:p>
          <a:p>
            <a:pPr algn="ctr"/>
            <a:r>
              <a:rPr lang="en-GB" sz="1200" noProof="1">
                <a:solidFill>
                  <a:schemeClr val="tx1">
                    <a:lumMod val="65000"/>
                    <a:lumOff val="35000"/>
                  </a:schemeClr>
                </a:solidFill>
                <a:latin typeface="Calibri Light" panose="020F0302020204030204" pitchFamily="34" charset="0"/>
              </a:rPr>
              <a:t>Kitchens, porters, janitors, maintenance</a:t>
            </a:r>
          </a:p>
        </p:txBody>
      </p:sp>
      <p:pic>
        <p:nvPicPr>
          <p:cNvPr id="19" name="Picture 18">
            <a:extLst>
              <a:ext uri="{FF2B5EF4-FFF2-40B4-BE49-F238E27FC236}">
                <a16:creationId xmlns:a16="http://schemas.microsoft.com/office/drawing/2014/main" id="{CF233549-9B1E-4B01-A5FE-8F6E94BD9160}"/>
              </a:ext>
            </a:extLst>
          </p:cNvPr>
          <p:cNvPicPr>
            <a:picLocks noChangeAspect="1"/>
          </p:cNvPicPr>
          <p:nvPr/>
        </p:nvPicPr>
        <p:blipFill>
          <a:blip r:embed="rId9"/>
          <a:stretch>
            <a:fillRect/>
          </a:stretch>
        </p:blipFill>
        <p:spPr>
          <a:xfrm>
            <a:off x="5364063" y="3536783"/>
            <a:ext cx="1428750" cy="864394"/>
          </a:xfrm>
          <a:prstGeom prst="rect">
            <a:avLst/>
          </a:prstGeom>
        </p:spPr>
      </p:pic>
      <p:pic>
        <p:nvPicPr>
          <p:cNvPr id="20" name="Picture 19">
            <a:extLst>
              <a:ext uri="{FF2B5EF4-FFF2-40B4-BE49-F238E27FC236}">
                <a16:creationId xmlns:a16="http://schemas.microsoft.com/office/drawing/2014/main" id="{BE60A0B7-0FD8-4960-96AF-3B54ADE16F93}"/>
              </a:ext>
            </a:extLst>
          </p:cNvPr>
          <p:cNvPicPr>
            <a:picLocks noChangeAspect="1"/>
          </p:cNvPicPr>
          <p:nvPr/>
        </p:nvPicPr>
        <p:blipFill>
          <a:blip r:embed="rId10"/>
          <a:stretch>
            <a:fillRect/>
          </a:stretch>
        </p:blipFill>
        <p:spPr>
          <a:xfrm>
            <a:off x="3861024" y="3536783"/>
            <a:ext cx="1276350" cy="893445"/>
          </a:xfrm>
          <a:prstGeom prst="rect">
            <a:avLst/>
          </a:prstGeom>
        </p:spPr>
      </p:pic>
      <p:pic>
        <p:nvPicPr>
          <p:cNvPr id="21" name="Picture 20">
            <a:extLst>
              <a:ext uri="{FF2B5EF4-FFF2-40B4-BE49-F238E27FC236}">
                <a16:creationId xmlns:a16="http://schemas.microsoft.com/office/drawing/2014/main" id="{3BC3A54D-68B6-46BD-914A-6B26DC9F6373}"/>
              </a:ext>
            </a:extLst>
          </p:cNvPr>
          <p:cNvPicPr>
            <a:picLocks noChangeAspect="1"/>
          </p:cNvPicPr>
          <p:nvPr/>
        </p:nvPicPr>
        <p:blipFill>
          <a:blip r:embed="rId11"/>
          <a:stretch>
            <a:fillRect/>
          </a:stretch>
        </p:blipFill>
        <p:spPr>
          <a:xfrm>
            <a:off x="5884093" y="5294860"/>
            <a:ext cx="1067401" cy="1301708"/>
          </a:xfrm>
          <a:prstGeom prst="rect">
            <a:avLst/>
          </a:prstGeom>
        </p:spPr>
      </p:pic>
      <p:sp>
        <p:nvSpPr>
          <p:cNvPr id="46" name="Textfeld 204">
            <a:extLst>
              <a:ext uri="{FF2B5EF4-FFF2-40B4-BE49-F238E27FC236}">
                <a16:creationId xmlns:a16="http://schemas.microsoft.com/office/drawing/2014/main" id="{8D68C6C3-5EFD-4956-9B29-CA3545712DAA}"/>
              </a:ext>
            </a:extLst>
          </p:cNvPr>
          <p:cNvSpPr txBox="1"/>
          <p:nvPr/>
        </p:nvSpPr>
        <p:spPr bwMode="gray">
          <a:xfrm>
            <a:off x="6298465" y="5049073"/>
            <a:ext cx="1619452" cy="940715"/>
          </a:xfrm>
          <a:prstGeom prst="rect">
            <a:avLst/>
          </a:prstGeom>
          <a:noFill/>
        </p:spPr>
        <p:txBody>
          <a:bodyPr wrap="square" lIns="54000" tIns="54000" rIns="81000" bIns="0" rtlCol="0">
            <a:noAutofit/>
          </a:bodyPr>
          <a:lstStyle/>
          <a:p>
            <a:pPr algn="ctr"/>
            <a:r>
              <a:rPr lang="en-GB" sz="1200" b="1" noProof="1">
                <a:solidFill>
                  <a:schemeClr val="tx1">
                    <a:lumMod val="65000"/>
                    <a:lumOff val="35000"/>
                  </a:schemeClr>
                </a:solidFill>
                <a:latin typeface="Calibri Light" panose="020F0302020204030204" pitchFamily="34" charset="0"/>
              </a:rPr>
              <a:t>Specialist</a:t>
            </a:r>
          </a:p>
          <a:p>
            <a:pPr algn="ctr"/>
            <a:r>
              <a:rPr lang="en-GB" sz="1200" b="1" noProof="1">
                <a:solidFill>
                  <a:schemeClr val="tx1">
                    <a:lumMod val="65000"/>
                    <a:lumOff val="35000"/>
                  </a:schemeClr>
                </a:solidFill>
                <a:latin typeface="Calibri Light" panose="020F0302020204030204" pitchFamily="34" charset="0"/>
              </a:rPr>
              <a:t>footwear</a:t>
            </a:r>
            <a:endParaRPr lang="en-GB" sz="1200" noProof="1">
              <a:solidFill>
                <a:schemeClr val="tx1">
                  <a:lumMod val="65000"/>
                  <a:lumOff val="35000"/>
                </a:schemeClr>
              </a:solidFill>
              <a:latin typeface="Calibri Light" panose="020F0302020204030204" pitchFamily="34" charset="0"/>
            </a:endParaRPr>
          </a:p>
        </p:txBody>
      </p:sp>
      <p:pic>
        <p:nvPicPr>
          <p:cNvPr id="22" name="Picture 21">
            <a:extLst>
              <a:ext uri="{FF2B5EF4-FFF2-40B4-BE49-F238E27FC236}">
                <a16:creationId xmlns:a16="http://schemas.microsoft.com/office/drawing/2014/main" id="{A0198296-98E3-4EF6-9157-BFCFC4E50998}"/>
              </a:ext>
            </a:extLst>
          </p:cNvPr>
          <p:cNvPicPr>
            <a:picLocks noChangeAspect="1"/>
          </p:cNvPicPr>
          <p:nvPr/>
        </p:nvPicPr>
        <p:blipFill>
          <a:blip r:embed="rId12"/>
          <a:stretch>
            <a:fillRect/>
          </a:stretch>
        </p:blipFill>
        <p:spPr>
          <a:xfrm>
            <a:off x="6698717" y="5613701"/>
            <a:ext cx="1219200" cy="591312"/>
          </a:xfrm>
          <a:prstGeom prst="rect">
            <a:avLst/>
          </a:prstGeom>
        </p:spPr>
      </p:pic>
      <p:cxnSp>
        <p:nvCxnSpPr>
          <p:cNvPr id="4" name="Gerade Verbindung 5"/>
          <p:cNvCxnSpPr/>
          <p:nvPr/>
        </p:nvCxnSpPr>
        <p:spPr bwMode="gray">
          <a:xfrm flipH="1">
            <a:off x="419793" y="2702883"/>
            <a:ext cx="7249753" cy="0"/>
          </a:xfrm>
          <a:prstGeom prst="line">
            <a:avLst/>
          </a:prstGeom>
          <a:ln w="28575">
            <a:solidFill>
              <a:schemeClr val="tx1">
                <a:lumMod val="65000"/>
                <a:lumOff val="3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Rechteck 21"/>
          <p:cNvSpPr/>
          <p:nvPr/>
        </p:nvSpPr>
        <p:spPr bwMode="gray">
          <a:xfrm>
            <a:off x="1160372" y="2185083"/>
            <a:ext cx="5516141" cy="796912"/>
          </a:xfrm>
          <a:prstGeom prst="rect">
            <a:avLst/>
          </a:prstGeom>
        </p:spPr>
        <p:txBody>
          <a:bodyPr wrap="square" lIns="54000" tIns="0" rIns="135000" bIns="0">
            <a:noAutofit/>
          </a:bodyPr>
          <a:lstStyle/>
          <a:p>
            <a:pPr algn="ctr">
              <a:lnSpc>
                <a:spcPct val="80000"/>
              </a:lnSpc>
            </a:pPr>
            <a:r>
              <a:rPr lang="en-US" sz="4000" b="1" dirty="0">
                <a:solidFill>
                  <a:schemeClr val="tx1">
                    <a:lumMod val="65000"/>
                    <a:lumOff val="35000"/>
                  </a:schemeClr>
                </a:solidFill>
                <a:latin typeface="Calibri Light" panose="020F0302020204030204"/>
              </a:rPr>
              <a:t>Safety Footwear</a:t>
            </a:r>
          </a:p>
        </p:txBody>
      </p:sp>
      <p:sp>
        <p:nvSpPr>
          <p:cNvPr id="11" name="TextBox 10"/>
          <p:cNvSpPr txBox="1"/>
          <p:nvPr/>
        </p:nvSpPr>
        <p:spPr>
          <a:xfrm>
            <a:off x="476579" y="2718526"/>
            <a:ext cx="7155587" cy="384721"/>
          </a:xfrm>
          <a:prstGeom prst="rect">
            <a:avLst/>
          </a:prstGeom>
          <a:noFill/>
        </p:spPr>
        <p:txBody>
          <a:bodyPr wrap="square" rtlCol="0">
            <a:spAutoFit/>
          </a:bodyPr>
          <a:lstStyle/>
          <a:p>
            <a:pPr algn="ctr"/>
            <a:r>
              <a:rPr lang="en-GB" sz="1900" dirty="0">
                <a:solidFill>
                  <a:schemeClr val="accent2"/>
                </a:solidFill>
                <a:latin typeface="Calibri Light" panose="020F0302020204030204" pitchFamily="34" charset="0"/>
              </a:rPr>
              <a:t>Wearing the right shoe or boot to provide the right level of protection</a:t>
            </a:r>
          </a:p>
        </p:txBody>
      </p:sp>
    </p:spTree>
    <p:custDataLst>
      <p:tags r:id="rId1"/>
    </p:custDataLst>
    <p:extLst>
      <p:ext uri="{BB962C8B-B14F-4D97-AF65-F5344CB8AC3E}">
        <p14:creationId xmlns:p14="http://schemas.microsoft.com/office/powerpoint/2010/main" val="3261859122"/>
      </p:ext>
    </p:extLst>
  </p:cSld>
  <p:clrMapOvr>
    <a:masterClrMapping/>
  </p:clrMapOvr>
  <mc:AlternateContent xmlns:mc="http://schemas.openxmlformats.org/markup-compatibility/2006" xmlns:p14="http://schemas.microsoft.com/office/powerpoint/2010/main">
    <mc:Choice Requires="p14">
      <p:transition spd="slow" p14:dur="2000" advTm="182712"/>
    </mc:Choice>
    <mc:Fallback xmlns="">
      <p:transition spd="slow" advTm="182712"/>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24.8|21.8|17.8|17.7|16.4|19|20.9|12.8|18.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9221C50580214FB55152D7FC863B2B" ma:contentTypeVersion="13" ma:contentTypeDescription="Create a new document." ma:contentTypeScope="" ma:versionID="11d8cb4cb1181f1da2f115fff6fda417">
  <xsd:schema xmlns:xsd="http://www.w3.org/2001/XMLSchema" xmlns:xs="http://www.w3.org/2001/XMLSchema" xmlns:p="http://schemas.microsoft.com/office/2006/metadata/properties" xmlns:ns3="50840991-4f22-458a-bec1-422b0876b338" xmlns:ns4="120016c4-881e-408e-b891-9c28988d96fd" targetNamespace="http://schemas.microsoft.com/office/2006/metadata/properties" ma:root="true" ma:fieldsID="5c8c35e060ea5e85680cc191a3e98a8c" ns3:_="" ns4:_="">
    <xsd:import namespace="50840991-4f22-458a-bec1-422b0876b338"/>
    <xsd:import namespace="120016c4-881e-408e-b891-9c28988d96f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840991-4f22-458a-bec1-422b0876b33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0016c4-881e-408e-b891-9c28988d96f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0DD969-904B-4601-ACB9-9E8C6F10E2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840991-4f22-458a-bec1-422b0876b338"/>
    <ds:schemaRef ds:uri="120016c4-881e-408e-b891-9c28988d96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6D999C-07D4-4A86-AA70-D1500756FCFF}">
  <ds:schemaRefs>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120016c4-881e-408e-b891-9c28988d96fd"/>
    <ds:schemaRef ds:uri="http://schemas.microsoft.com/office/2006/documentManagement/types"/>
    <ds:schemaRef ds:uri="50840991-4f22-458a-bec1-422b0876b338"/>
    <ds:schemaRef ds:uri="http://www.w3.org/XML/1998/namespace"/>
    <ds:schemaRef ds:uri="http://purl.org/dc/dcmitype/"/>
  </ds:schemaRefs>
</ds:datastoreItem>
</file>

<file path=customXml/itemProps3.xml><?xml version="1.0" encoding="utf-8"?>
<ds:datastoreItem xmlns:ds="http://schemas.openxmlformats.org/officeDocument/2006/customXml" ds:itemID="{22173DB4-7584-40CB-B3C1-C4D7652DB0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1620</TotalTime>
  <Words>242</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Calibri Light</vt:lpstr>
      <vt:lpstr>Office Theme</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Hamilton</dc:creator>
  <cp:lastModifiedBy>John Hamilton</cp:lastModifiedBy>
  <cp:revision>58</cp:revision>
  <dcterms:created xsi:type="dcterms:W3CDTF">2019-01-03T15:39:49Z</dcterms:created>
  <dcterms:modified xsi:type="dcterms:W3CDTF">2019-09-22T08:49:05Z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0x0101004B9221C50580214FB55152D7FC863B2B</vt:lpwstr>
  </property>
</Properties>
</file>