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58" r:id="rId6"/>
  </p:sldIdLst>
  <p:sldSz cx="6858000" cy="9906000" type="A4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36B8A9-44EA-4713-93BB-8786E0C89527}" v="1" dt="2023-08-14T13:29:07.9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10" d="100"/>
          <a:sy n="110" d="100"/>
        </p:scale>
        <p:origin x="1602" y="-27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2B08-DDE9-4188-A473-703EEF6358B2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EDC6-14E0-40D5-91B9-586E0345F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0735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2B08-DDE9-4188-A473-703EEF6358B2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EDC6-14E0-40D5-91B9-586E0345F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952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2B08-DDE9-4188-A473-703EEF6358B2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EDC6-14E0-40D5-91B9-586E0345F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1432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2B08-DDE9-4188-A473-703EEF6358B2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EDC6-14E0-40D5-91B9-586E0345F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358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2B08-DDE9-4188-A473-703EEF6358B2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EDC6-14E0-40D5-91B9-586E0345F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693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2B08-DDE9-4188-A473-703EEF6358B2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EDC6-14E0-40D5-91B9-586E0345F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826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2B08-DDE9-4188-A473-703EEF6358B2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EDC6-14E0-40D5-91B9-586E0345F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513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2B08-DDE9-4188-A473-703EEF6358B2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EDC6-14E0-40D5-91B9-586E0345F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091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2B08-DDE9-4188-A473-703EEF6358B2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EDC6-14E0-40D5-91B9-586E0345F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5118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2B08-DDE9-4188-A473-703EEF6358B2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EDC6-14E0-40D5-91B9-586E0345F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41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2B08-DDE9-4188-A473-703EEF6358B2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EDC6-14E0-40D5-91B9-586E0345F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453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52B08-DDE9-4188-A473-703EEF6358B2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9EDC6-14E0-40D5-91B9-586E0345F21D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979056-05BD-4DAF-94A8-2DF60721FF2A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3154363" y="9768840"/>
            <a:ext cx="390525" cy="13716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ctr"/>
            <a:r>
              <a:rPr lang="en-GB" sz="9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Internal</a:t>
            </a:r>
          </a:p>
        </p:txBody>
      </p:sp>
    </p:spTree>
    <p:extLst>
      <p:ext uri="{BB962C8B-B14F-4D97-AF65-F5344CB8AC3E}">
        <p14:creationId xmlns:p14="http://schemas.microsoft.com/office/powerpoint/2010/main" val="2498023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vironment-agency.gov.uk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w: Pentagon 6">
            <a:extLst>
              <a:ext uri="{FF2B5EF4-FFF2-40B4-BE49-F238E27FC236}">
                <a16:creationId xmlns:a16="http://schemas.microsoft.com/office/drawing/2014/main" id="{951985B3-05BE-4EC2-8D86-E3518D321601}"/>
              </a:ext>
            </a:extLst>
          </p:cNvPr>
          <p:cNvSpPr/>
          <p:nvPr/>
        </p:nvSpPr>
        <p:spPr>
          <a:xfrm>
            <a:off x="0" y="0"/>
            <a:ext cx="1371600" cy="9906000"/>
          </a:xfrm>
          <a:prstGeom prst="homePlate">
            <a:avLst>
              <a:gd name="adj" fmla="val 54040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E40E332-E956-4F96-9FA0-C0CA40F9323B}"/>
              </a:ext>
            </a:extLst>
          </p:cNvPr>
          <p:cNvSpPr/>
          <p:nvPr/>
        </p:nvSpPr>
        <p:spPr>
          <a:xfrm>
            <a:off x="14008" y="4508769"/>
            <a:ext cx="1357592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25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Instructions to complete chemical waste disposal form</a:t>
            </a:r>
            <a:endParaRPr lang="en-GB" sz="1125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Picture 4" descr="A logo of a company&#10;&#10;Description automatically generated">
            <a:extLst>
              <a:ext uri="{FF2B5EF4-FFF2-40B4-BE49-F238E27FC236}">
                <a16:creationId xmlns:a16="http://schemas.microsoft.com/office/drawing/2014/main" id="{86DC3603-2E1E-F2D9-BE20-AE87F4AF22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240" y="238344"/>
            <a:ext cx="2109216" cy="80254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4CC873C-B393-6514-67E6-622DB7413B56}"/>
              </a:ext>
            </a:extLst>
          </p:cNvPr>
          <p:cNvSpPr txBox="1"/>
          <p:nvPr/>
        </p:nvSpPr>
        <p:spPr>
          <a:xfrm>
            <a:off x="1371600" y="1040892"/>
            <a:ext cx="5173688" cy="886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Instructions to complete chemical waste disposal form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Chemical Description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b="1" u="none" strike="noStrike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Detail full name of the chemical.  If the chemicals are mixed then the full names and % of each type of chemical must be included in the description.  (Please note that the chemical description must match the labelling of the bottle and SMDS provided.)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Full Compliant Safety Data Sheet (SDS) Supplied to Environmental Team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b="1" u="none" strike="noStrike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Please record a YES or No answer.  If chemicals are regularly disposed of any the Medirest hold a copy of The MSDS on file there is no need for one to accompany the chemicals every time for disposal. 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If the chemical is a new chemical in use or is being disposed for the first time or a MSDS has not yet been supplied to the Medirest Team.  A MSDS will need to accompany the chemicals before being placed into the store or being collected.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Please note that if chemicals are mixed a MSDS must be supplied for ALL components of the mixture regardless of the %.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European Waste Catalogue Code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b="1" u="none" strike="noStrike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Please chose from 18 01 06* or 18 01 07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b="1" u="none" strike="noStrike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18 01 06* - chemicals consisting of or containing dangerous substances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18 01 07 – chemicals other than those mentioned in 18 01 06*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b="1" u="none" strike="noStrike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Quantity, Container Type and Size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b="1" u="none" strike="noStrike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weight of the waste must be provided for consignment purposes or if a liquid the amount in litres.  Please detail how many containers of each chemical type and their size.  I.e. 2 x 25 litre containers.  Please note that the volume of the waste container should not exceed the size of the original container that the chemical was supplied in.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Physical Form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b="1" u="none" strike="noStrike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Please describe whether it is a liquid, solid, Powder or Sludge.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Hazard Identification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b="1" u="none" strike="noStrike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Please insert the relevant hazard code/s as detailed below.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b="1" u="none" strike="noStrike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H1 – Explosive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H2 – Oxidising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H3 – Flammable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H4 – Irritant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H5 – Harmful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H6 - Toxic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H7 - Carcinogenic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H8 – Corrosive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H10 – Toxic for Reproduction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H11 – Mutagenic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H12 – Produces toxic gases in contact with water, air or acid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H13 – Can the substance produce another hazardous substance after disposal?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H14 - Ecotoxicity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b="1" u="none" strike="noStrike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dirty="0"/>
          </a:p>
        </p:txBody>
      </p:sp>
      <p:sp>
        <p:nvSpPr>
          <p:cNvPr id="2" name="TextBox 24">
            <a:extLst>
              <a:ext uri="{FF2B5EF4-FFF2-40B4-BE49-F238E27FC236}">
                <a16:creationId xmlns:a16="http://schemas.microsoft.com/office/drawing/2014/main" id="{AD96E350-9B00-485C-93C0-3717F54588BF}"/>
              </a:ext>
            </a:extLst>
          </p:cNvPr>
          <p:cNvSpPr txBox="1"/>
          <p:nvPr/>
        </p:nvSpPr>
        <p:spPr>
          <a:xfrm>
            <a:off x="5852160" y="9582263"/>
            <a:ext cx="10058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dirty="0"/>
              <a:t>WS.P.WA.002.01</a:t>
            </a:r>
          </a:p>
        </p:txBody>
      </p:sp>
    </p:spTree>
    <p:extLst>
      <p:ext uri="{BB962C8B-B14F-4D97-AF65-F5344CB8AC3E}">
        <p14:creationId xmlns:p14="http://schemas.microsoft.com/office/powerpoint/2010/main" val="3920441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w: Pentagon 6">
            <a:extLst>
              <a:ext uri="{FF2B5EF4-FFF2-40B4-BE49-F238E27FC236}">
                <a16:creationId xmlns:a16="http://schemas.microsoft.com/office/drawing/2014/main" id="{951985B3-05BE-4EC2-8D86-E3518D321601}"/>
              </a:ext>
            </a:extLst>
          </p:cNvPr>
          <p:cNvSpPr/>
          <p:nvPr/>
        </p:nvSpPr>
        <p:spPr>
          <a:xfrm>
            <a:off x="0" y="0"/>
            <a:ext cx="1371600" cy="9906000"/>
          </a:xfrm>
          <a:prstGeom prst="homePlate">
            <a:avLst>
              <a:gd name="adj" fmla="val 54040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E40E332-E956-4F96-9FA0-C0CA40F9323B}"/>
              </a:ext>
            </a:extLst>
          </p:cNvPr>
          <p:cNvSpPr/>
          <p:nvPr/>
        </p:nvSpPr>
        <p:spPr>
          <a:xfrm>
            <a:off x="14008" y="4508769"/>
            <a:ext cx="1357592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25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Instructions to complete chemical waste disposal form</a:t>
            </a:r>
            <a:endParaRPr lang="en-GB" sz="1125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Picture 4" descr="A logo of a company&#10;&#10;Description automatically generated">
            <a:extLst>
              <a:ext uri="{FF2B5EF4-FFF2-40B4-BE49-F238E27FC236}">
                <a16:creationId xmlns:a16="http://schemas.microsoft.com/office/drawing/2014/main" id="{86DC3603-2E1E-F2D9-BE20-AE87F4AF22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240" y="238344"/>
            <a:ext cx="2109216" cy="80254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4CC873C-B393-6514-67E6-622DB7413B56}"/>
              </a:ext>
            </a:extLst>
          </p:cNvPr>
          <p:cNvSpPr txBox="1"/>
          <p:nvPr/>
        </p:nvSpPr>
        <p:spPr>
          <a:xfrm>
            <a:off x="1371600" y="1040892"/>
            <a:ext cx="5173688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If you are unsure of the chemicals hazardous properties please refer to Technical Guidance WM2 – Hazardous waste.  Interpretation of the definition and classification of hazardous waste.  This is available on the Environment Agency Website.  </a:t>
            </a:r>
            <a:r>
              <a:rPr lang="en-GB" sz="10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www.environment-agency.gov.uk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UN Number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b="1" u="none" strike="noStrike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This information is available under section 14 on the Safety Material Data Sheet.  This information is legally required for the transportation of the chemical/s.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Other safety requirements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b="1" u="none" strike="noStrike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Please complete the 5 physical checks as directed on the form and sign to state that the chemical waste conforms with these.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Other Information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b="1" u="none" strike="noStrike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Please insert your name, number and email.  Please do not place waste outside of your department until the team are able to collect.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Please provide details of where the waste is stored and contact details for access. 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4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en-GB" dirty="0"/>
          </a:p>
        </p:txBody>
      </p:sp>
      <p:sp>
        <p:nvSpPr>
          <p:cNvPr id="2" name="TextBox 24">
            <a:extLst>
              <a:ext uri="{FF2B5EF4-FFF2-40B4-BE49-F238E27FC236}">
                <a16:creationId xmlns:a16="http://schemas.microsoft.com/office/drawing/2014/main" id="{AD96E350-9B00-485C-93C0-3717F54588BF}"/>
              </a:ext>
            </a:extLst>
          </p:cNvPr>
          <p:cNvSpPr txBox="1"/>
          <p:nvPr/>
        </p:nvSpPr>
        <p:spPr>
          <a:xfrm>
            <a:off x="5852160" y="9556615"/>
            <a:ext cx="10058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dirty="0"/>
              <a:t>WS.P.WA.002.01</a:t>
            </a:r>
          </a:p>
        </p:txBody>
      </p:sp>
    </p:spTree>
    <p:extLst>
      <p:ext uri="{BB962C8B-B14F-4D97-AF65-F5344CB8AC3E}">
        <p14:creationId xmlns:p14="http://schemas.microsoft.com/office/powerpoint/2010/main" val="1168785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05494de-7f70-4b10-aa1d-981be3329ecb">
      <Terms xmlns="http://schemas.microsoft.com/office/infopath/2007/PartnerControls"/>
    </lcf76f155ced4ddcb4097134ff3c332f>
    <TaxCatchAll xmlns="c0ce68d2-f4a4-4963-9a31-30d16dda62a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49931D19ACC34199C1E5D5F5D0A51B" ma:contentTypeVersion="14" ma:contentTypeDescription="Create a new document." ma:contentTypeScope="" ma:versionID="6d37f84ffb0f52914f461519a73caffd">
  <xsd:schema xmlns:xsd="http://www.w3.org/2001/XMLSchema" xmlns:xs="http://www.w3.org/2001/XMLSchema" xmlns:p="http://schemas.microsoft.com/office/2006/metadata/properties" xmlns:ns2="505494de-7f70-4b10-aa1d-981be3329ecb" xmlns:ns3="c0ce68d2-f4a4-4963-9a31-30d16dda62a3" targetNamespace="http://schemas.microsoft.com/office/2006/metadata/properties" ma:root="true" ma:fieldsID="226347c2b2ac92572d1943427a992c5e" ns2:_="" ns3:_="">
    <xsd:import namespace="505494de-7f70-4b10-aa1d-981be3329ecb"/>
    <xsd:import namespace="c0ce68d2-f4a4-4963-9a31-30d16dda62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5494de-7f70-4b10-aa1d-981be3329e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912e36a2-49b7-4b00-ba12-1750025de1a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ce68d2-f4a4-4963-9a31-30d16dda62a3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f5b9bf8d-a51f-4a50-a0a3-979f22b7d3ff}" ma:internalName="TaxCatchAll" ma:showField="CatchAllData" ma:web="54452717-db2e-4c65-a03e-638c0a9764e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8BE9ADB-5607-486D-A448-A2224D6ED1D3}">
  <ds:schemaRefs>
    <ds:schemaRef ds:uri="http://schemas.microsoft.com/office/2006/metadata/properties"/>
    <ds:schemaRef ds:uri="http://purl.org/dc/terms/"/>
    <ds:schemaRef ds:uri="7ee1b2aa-5a9d-4a20-a2ee-b60dad57a92c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infopath/2007/PartnerControls"/>
    <ds:schemaRef ds:uri="d2f167f7-4983-44d2-9538-e16ae225ad08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E15C4BA-72A3-4E3F-8F07-EBD35517DC4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670D21A-CF7E-4829-A645-DB4B026667FD}"/>
</file>

<file path=docMetadata/LabelInfo.xml><?xml version="1.0" encoding="utf-8"?>
<clbl:labelList xmlns:clbl="http://schemas.microsoft.com/office/2020/mipLabelMetadata">
  <clbl:label id="{f472f14c-d40a-4996-84a9-078c3b8640e0}" enabled="1" method="Privileged" siteId="{cd62b7dd-4b48-44bd-90e7-e143a22c8ea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289</TotalTime>
  <Words>581</Words>
  <Application>Microsoft Office PowerPoint</Application>
  <PresentationFormat>A4 Paper (210x297 mm)</PresentationFormat>
  <Paragraphs>67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Serena Ng</dc:creator>
  <cp:lastModifiedBy>Nicola Clason</cp:lastModifiedBy>
  <cp:revision>11</cp:revision>
  <dcterms:created xsi:type="dcterms:W3CDTF">2021-06-04T10:55:07Z</dcterms:created>
  <dcterms:modified xsi:type="dcterms:W3CDTF">2023-08-16T09:11:01Z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0x0101004F49931D19ACC34199C1E5D5F5D0A51B</vt:lpwstr>
  </property>
  <property fmtid="{D5CDD505-2E9C-101B-9397-08002B2CF9AE}" pid="3" name="MSIP_Label_f472f14c-d40a-4996-84a9-078c3b8640e0_Enabled">
    <vt:lpwstr>true</vt:lpwstr>
  </property>
  <property fmtid="{D5CDD505-2E9C-101B-9397-08002B2CF9AE}" pid="4" name="MSIP_Label_f472f14c-d40a-4996-84a9-078c3b8640e0_SetDate">
    <vt:lpwstr>2022-09-21T07:38:43Z</vt:lpwstr>
  </property>
  <property fmtid="{D5CDD505-2E9C-101B-9397-08002B2CF9AE}" pid="5" name="MSIP_Label_f472f14c-d40a-4996-84a9-078c3b8640e0_Method">
    <vt:lpwstr>Privileged</vt:lpwstr>
  </property>
  <property fmtid="{D5CDD505-2E9C-101B-9397-08002B2CF9AE}" pid="6" name="MSIP_Label_f472f14c-d40a-4996-84a9-078c3b8640e0_Name">
    <vt:lpwstr>f472f14c-d40a-4996-84a9-078c3b8640e0</vt:lpwstr>
  </property>
  <property fmtid="{D5CDD505-2E9C-101B-9397-08002B2CF9AE}" pid="7" name="MSIP_Label_f472f14c-d40a-4996-84a9-078c3b8640e0_SiteId">
    <vt:lpwstr>cd62b7dd-4b48-44bd-90e7-e143a22c8ead</vt:lpwstr>
  </property>
  <property fmtid="{D5CDD505-2E9C-101B-9397-08002B2CF9AE}" pid="8" name="MSIP_Label_f472f14c-d40a-4996-84a9-078c3b8640e0_ActionId">
    <vt:lpwstr>a253802c-8b19-45df-b056-5835f7b25365</vt:lpwstr>
  </property>
  <property fmtid="{D5CDD505-2E9C-101B-9397-08002B2CF9AE}" pid="9" name="MSIP_Label_f472f14c-d40a-4996-84a9-078c3b8640e0_ContentBits">
    <vt:lpwstr>2</vt:lpwstr>
  </property>
  <property fmtid="{D5CDD505-2E9C-101B-9397-08002B2CF9AE}" pid="10" name="ClassificationContentMarkingFooterLocations">
    <vt:lpwstr>Office Theme:8</vt:lpwstr>
  </property>
  <property fmtid="{D5CDD505-2E9C-101B-9397-08002B2CF9AE}" pid="11" name="ClassificationContentMarkingFooterText">
    <vt:lpwstr>Internal</vt:lpwstr>
  </property>
</Properties>
</file>