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66" r:id="rId2"/>
  </p:sldIdLst>
  <p:sldSz cx="9144000" cy="6858000" type="screen4x3"/>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1446"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sz="quarter" idx="1"/>
          </p:nvPr>
        </p:nvSpPr>
        <p:spPr>
          <a:xfrm>
            <a:off x="3901698" y="0"/>
            <a:ext cx="2984871" cy="502755"/>
          </a:xfrm>
          <a:prstGeom prst="rect">
            <a:avLst/>
          </a:prstGeom>
        </p:spPr>
        <p:txBody>
          <a:bodyPr vert="horz" lIns="96616" tIns="48308" rIns="96616" bIns="48308" rtlCol="0"/>
          <a:lstStyle>
            <a:lvl1pPr algn="r">
              <a:defRPr sz="1300"/>
            </a:lvl1pPr>
          </a:lstStyle>
          <a:p>
            <a:fld id="{07AE8FFC-718E-4584-9699-F56E29AC6A9A}" type="datetimeFigureOut">
              <a:rPr lang="en-GB" smtClean="0"/>
              <a:t>26/04/2019</a:t>
            </a:fld>
            <a:endParaRPr lang="en-GB"/>
          </a:p>
        </p:txBody>
      </p:sp>
      <p:sp>
        <p:nvSpPr>
          <p:cNvPr id="4" name="Footer Placeholder 3"/>
          <p:cNvSpPr>
            <a:spLocks noGrp="1"/>
          </p:cNvSpPr>
          <p:nvPr>
            <p:ph type="ftr" sz="quarter" idx="2"/>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5" name="Slide Number Placeholder 4"/>
          <p:cNvSpPr>
            <a:spLocks noGrp="1"/>
          </p:cNvSpPr>
          <p:nvPr>
            <p:ph type="sldNum" sz="quarter" idx="3"/>
          </p:nvPr>
        </p:nvSpPr>
        <p:spPr>
          <a:xfrm>
            <a:off x="3901698" y="9517547"/>
            <a:ext cx="2984871" cy="502754"/>
          </a:xfrm>
          <a:prstGeom prst="rect">
            <a:avLst/>
          </a:prstGeom>
        </p:spPr>
        <p:txBody>
          <a:bodyPr vert="horz" lIns="96616" tIns="48308" rIns="96616" bIns="48308" rtlCol="0" anchor="b"/>
          <a:lstStyle>
            <a:lvl1pPr algn="r">
              <a:defRPr sz="1300"/>
            </a:lvl1pPr>
          </a:lstStyle>
          <a:p>
            <a:fld id="{92AC9E28-111B-4017-9D7C-EA0F734378FA}" type="slidenum">
              <a:rPr lang="en-GB" smtClean="0"/>
              <a:t>‹#›</a:t>
            </a:fld>
            <a:endParaRPr lang="en-GB"/>
          </a:p>
        </p:txBody>
      </p:sp>
    </p:spTree>
    <p:extLst>
      <p:ext uri="{BB962C8B-B14F-4D97-AF65-F5344CB8AC3E}">
        <p14:creationId xmlns:p14="http://schemas.microsoft.com/office/powerpoint/2010/main" val="727614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346C9053-ACE8-44BE-9330-060CBF271D2A}" type="datetimeFigureOut">
              <a:rPr lang="en-GB" smtClean="0"/>
              <a:t>26/04/2019</a:t>
            </a:fld>
            <a:endParaRPr lang="en-GB"/>
          </a:p>
        </p:txBody>
      </p:sp>
      <p:sp>
        <p:nvSpPr>
          <p:cNvPr id="4" name="Slide Image Placeholder 3"/>
          <p:cNvSpPr>
            <a:spLocks noGrp="1" noRot="1" noChangeAspect="1"/>
          </p:cNvSpPr>
          <p:nvPr>
            <p:ph type="sldImg" idx="2"/>
          </p:nvPr>
        </p:nvSpPr>
        <p:spPr>
          <a:xfrm>
            <a:off x="1190625" y="1252538"/>
            <a:ext cx="4506913" cy="3381375"/>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D8C67DED-97C3-49AD-B511-CEF9DC6401A5}" type="slidenum">
              <a:rPr lang="en-GB" smtClean="0"/>
              <a:t>‹#›</a:t>
            </a:fld>
            <a:endParaRPr lang="en-GB"/>
          </a:p>
        </p:txBody>
      </p:sp>
    </p:spTree>
    <p:extLst>
      <p:ext uri="{BB962C8B-B14F-4D97-AF65-F5344CB8AC3E}">
        <p14:creationId xmlns:p14="http://schemas.microsoft.com/office/powerpoint/2010/main" val="2740241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645ACCD-880F-4A92-9E26-D6428663187D}" type="datetimeFigureOut">
              <a:rPr lang="en-GB" smtClean="0"/>
              <a:t>26/04/2019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362559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45ACCD-880F-4A92-9E26-D6428663187D}" type="datetimeFigureOut">
              <a:rPr lang="en-GB" smtClean="0"/>
              <a:t>26/04/2019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2231056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45ACCD-880F-4A92-9E26-D6428663187D}" type="datetimeFigureOut">
              <a:rPr lang="en-GB" smtClean="0"/>
              <a:t>26/04/2019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157104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45ACCD-880F-4A92-9E26-D6428663187D}" type="datetimeFigureOut">
              <a:rPr lang="en-GB" smtClean="0"/>
              <a:t>26/04/2019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2247418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8"/>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45ACCD-880F-4A92-9E26-D6428663187D}" type="datetimeFigureOut">
              <a:rPr lang="en-GB" smtClean="0"/>
              <a:t>26/04/2019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3037184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645ACCD-880F-4A92-9E26-D6428663187D}" type="datetimeFigureOut">
              <a:rPr lang="en-GB" smtClean="0"/>
              <a:t>26/04/2019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2346037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5ACCD-880F-4A92-9E26-D6428663187D}" type="datetimeFigureOut">
              <a:rPr lang="en-GB" smtClean="0"/>
              <a:t>26/04/2019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37815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645ACCD-880F-4A92-9E26-D6428663187D}" type="datetimeFigureOut">
              <a:rPr lang="en-GB" smtClean="0"/>
              <a:t>26/04/2019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2745276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45ACCD-880F-4A92-9E26-D6428663187D}" type="datetimeFigureOut">
              <a:rPr lang="en-GB" smtClean="0"/>
              <a:t>26/04/2019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533636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45ACCD-880F-4A92-9E26-D6428663187D}" type="datetimeFigureOut">
              <a:rPr lang="en-GB" smtClean="0"/>
              <a:t>26/04/2019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3198568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45ACCD-880F-4A92-9E26-D6428663187D}" type="datetimeFigureOut">
              <a:rPr lang="en-GB" smtClean="0"/>
              <a:t>26/04/2019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3423533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45ACCD-880F-4A92-9E26-D6428663187D}" type="datetimeFigureOut">
              <a:rPr lang="en-GB" smtClean="0"/>
              <a:t>26/04/2019</a:t>
            </a:fld>
            <a:endParaRPr lang="en-GB"/>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9AA799-BA25-40F9-8B4F-7C491D52DBE2}" type="slidenum">
              <a:rPr lang="en-GB" smtClean="0"/>
              <a:t>‹#›</a:t>
            </a:fld>
            <a:endParaRPr lang="en-GB"/>
          </a:p>
        </p:txBody>
      </p:sp>
    </p:spTree>
    <p:extLst>
      <p:ext uri="{BB962C8B-B14F-4D97-AF65-F5344CB8AC3E}">
        <p14:creationId xmlns:p14="http://schemas.microsoft.com/office/powerpoint/2010/main" val="22949558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4351866" y="4378929"/>
            <a:ext cx="1126205" cy="1821199"/>
            <a:chOff x="4351862" y="4378925"/>
            <a:chExt cx="1126205" cy="1821199"/>
          </a:xfrm>
        </p:grpSpPr>
        <p:pic>
          <p:nvPicPr>
            <p:cNvPr id="10" name="Picture 9"/>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60000">
              <a:off x="4351862" y="4378925"/>
              <a:ext cx="1116619" cy="1640450"/>
            </a:xfrm>
            <a:prstGeom prst="rect">
              <a:avLst/>
            </a:prstGeom>
          </p:spPr>
        </p:pic>
        <p:sp>
          <p:nvSpPr>
            <p:cNvPr id="30" name="TextBox 29"/>
            <p:cNvSpPr txBox="1"/>
            <p:nvPr/>
          </p:nvSpPr>
          <p:spPr>
            <a:xfrm>
              <a:off x="4504723" y="5923125"/>
              <a:ext cx="973344" cy="276999"/>
            </a:xfrm>
            <a:prstGeom prst="rect">
              <a:avLst/>
            </a:prstGeom>
            <a:noFill/>
          </p:spPr>
          <p:txBody>
            <a:bodyPr wrap="none" rtlCol="0">
              <a:spAutoFit/>
            </a:bodyPr>
            <a:lstStyle/>
            <a:p>
              <a:pPr algn="r"/>
              <a:r>
                <a:rPr lang="en-GB" sz="1200" dirty="0">
                  <a:latin typeface="Bebas Neue" panose="020B0506020202020201"/>
                </a:rPr>
                <a:t>Qualifications</a:t>
              </a:r>
            </a:p>
          </p:txBody>
        </p:sp>
      </p:grpSp>
      <p:sp>
        <p:nvSpPr>
          <p:cNvPr id="5" name="Rechteck 4"/>
          <p:cNvSpPr/>
          <p:nvPr/>
        </p:nvSpPr>
        <p:spPr bwMode="gray">
          <a:xfrm>
            <a:off x="5733112" y="102602"/>
            <a:ext cx="3327762" cy="6665677"/>
          </a:xfrm>
          <a:prstGeom prst="rect">
            <a:avLst/>
          </a:prstGeom>
          <a:solidFill>
            <a:schemeClr val="accent2"/>
          </a:solidFill>
          <a:ln w="12700">
            <a:noFill/>
            <a:round/>
            <a:headEnd/>
            <a:tailEnd/>
          </a:ln>
        </p:spPr>
        <p:txBody>
          <a:bodyPr rtlCol="0" anchor="ctr"/>
          <a:lstStyle/>
          <a:p>
            <a:pPr algn="just"/>
            <a:endParaRPr lang="en-US" sz="1350" dirty="0">
              <a:solidFill>
                <a:prstClr val="black"/>
              </a:solidFill>
              <a:latin typeface="Calibri Light" panose="020F0302020204030204" pitchFamily="34" charset="0"/>
            </a:endParaRPr>
          </a:p>
        </p:txBody>
      </p:sp>
      <p:cxnSp>
        <p:nvCxnSpPr>
          <p:cNvPr id="6" name="Gerade Verbindung 5"/>
          <p:cNvCxnSpPr/>
          <p:nvPr/>
        </p:nvCxnSpPr>
        <p:spPr bwMode="gray">
          <a:xfrm flipH="1">
            <a:off x="129864" y="3764650"/>
            <a:ext cx="5511443" cy="0"/>
          </a:xfrm>
          <a:prstGeom prst="line">
            <a:avLst/>
          </a:prstGeom>
          <a:ln w="28575">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sp>
        <p:nvSpPr>
          <p:cNvPr id="22" name="Rechteck 21"/>
          <p:cNvSpPr/>
          <p:nvPr/>
        </p:nvSpPr>
        <p:spPr bwMode="gray">
          <a:xfrm>
            <a:off x="127515" y="3246850"/>
            <a:ext cx="5516141" cy="796912"/>
          </a:xfrm>
          <a:prstGeom prst="rect">
            <a:avLst/>
          </a:prstGeom>
        </p:spPr>
        <p:txBody>
          <a:bodyPr wrap="square" lIns="54000" tIns="0" rIns="135000" bIns="0">
            <a:noAutofit/>
          </a:bodyPr>
          <a:lstStyle/>
          <a:p>
            <a:pPr algn="ctr">
              <a:lnSpc>
                <a:spcPct val="80000"/>
              </a:lnSpc>
            </a:pPr>
            <a:r>
              <a:rPr lang="en-US" sz="4000" b="1" dirty="0">
                <a:solidFill>
                  <a:schemeClr val="tx1">
                    <a:lumMod val="65000"/>
                    <a:lumOff val="35000"/>
                  </a:schemeClr>
                </a:solidFill>
                <a:latin typeface="Calibri Light" panose="020F0302020204030204"/>
              </a:rPr>
              <a:t>Competence</a:t>
            </a:r>
          </a:p>
        </p:txBody>
      </p:sp>
      <p:sp>
        <p:nvSpPr>
          <p:cNvPr id="205" name="Textfeld 204"/>
          <p:cNvSpPr txBox="1"/>
          <p:nvPr/>
        </p:nvSpPr>
        <p:spPr bwMode="gray">
          <a:xfrm>
            <a:off x="127511" y="133771"/>
            <a:ext cx="2784914" cy="514590"/>
          </a:xfrm>
          <a:prstGeom prst="rect">
            <a:avLst/>
          </a:prstGeom>
          <a:noFill/>
        </p:spPr>
        <p:txBody>
          <a:bodyPr wrap="square" lIns="54000" tIns="54000" rIns="81000" bIns="0" rtlCol="0">
            <a:noAutofit/>
          </a:bodyPr>
          <a:lstStyle/>
          <a:p>
            <a:pPr>
              <a:lnSpc>
                <a:spcPct val="90000"/>
              </a:lnSpc>
              <a:spcAft>
                <a:spcPts val="750"/>
              </a:spcAft>
            </a:pPr>
            <a:r>
              <a:rPr lang="en-US" sz="3600" noProof="1">
                <a:solidFill>
                  <a:srgbClr val="ED7D31"/>
                </a:solidFill>
                <a:latin typeface="Bebas Neue" panose="020B0506020202020201" pitchFamily="34" charset="0"/>
              </a:rPr>
              <a:t>Safety Moment</a:t>
            </a:r>
          </a:p>
        </p:txBody>
      </p:sp>
      <p:sp>
        <p:nvSpPr>
          <p:cNvPr id="204" name="Textfeld 123"/>
          <p:cNvSpPr txBox="1"/>
          <p:nvPr/>
        </p:nvSpPr>
        <p:spPr bwMode="gray">
          <a:xfrm>
            <a:off x="5774249" y="279555"/>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Bebas Neue" panose="020B0506020202020201" pitchFamily="34" charset="0"/>
              </a:rPr>
              <a:t>1</a:t>
            </a:r>
            <a:endParaRPr lang="en-US" sz="2400" noProof="1">
              <a:solidFill>
                <a:prstClr val="black">
                  <a:lumMod val="85000"/>
                  <a:lumOff val="15000"/>
                </a:prstClr>
              </a:solidFill>
              <a:latin typeface="Bebas Neue" panose="020B0506020202020201" pitchFamily="34" charset="0"/>
            </a:endParaRPr>
          </a:p>
        </p:txBody>
      </p:sp>
      <p:sp>
        <p:nvSpPr>
          <p:cNvPr id="206" name="Textfeld 123"/>
          <p:cNvSpPr txBox="1"/>
          <p:nvPr/>
        </p:nvSpPr>
        <p:spPr bwMode="gray">
          <a:xfrm>
            <a:off x="5774249" y="1977595"/>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Bebas Neue" panose="020B0506020202020201" pitchFamily="34" charset="0"/>
              </a:rPr>
              <a:t>2</a:t>
            </a:r>
            <a:endParaRPr lang="en-US" sz="2400" noProof="1">
              <a:solidFill>
                <a:prstClr val="black">
                  <a:lumMod val="85000"/>
                  <a:lumOff val="15000"/>
                </a:prstClr>
              </a:solidFill>
              <a:latin typeface="Bebas Neue" panose="020B0506020202020201" pitchFamily="34" charset="0"/>
            </a:endParaRPr>
          </a:p>
        </p:txBody>
      </p:sp>
      <p:sp>
        <p:nvSpPr>
          <p:cNvPr id="210" name="Textfeld 123"/>
          <p:cNvSpPr txBox="1"/>
          <p:nvPr/>
        </p:nvSpPr>
        <p:spPr bwMode="gray">
          <a:xfrm>
            <a:off x="5774249" y="3822735"/>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Bebas Neue" panose="020B0506020202020201" pitchFamily="34" charset="0"/>
              </a:rPr>
              <a:t>3</a:t>
            </a:r>
            <a:endParaRPr lang="en-US" sz="2400" noProof="1">
              <a:solidFill>
                <a:prstClr val="black">
                  <a:lumMod val="85000"/>
                  <a:lumOff val="15000"/>
                </a:prstClr>
              </a:solidFill>
              <a:latin typeface="Bebas Neue" panose="020B0506020202020201" pitchFamily="34" charset="0"/>
            </a:endParaRPr>
          </a:p>
        </p:txBody>
      </p:sp>
      <p:sp>
        <p:nvSpPr>
          <p:cNvPr id="213" name="Textfeld 123"/>
          <p:cNvSpPr txBox="1"/>
          <p:nvPr/>
        </p:nvSpPr>
        <p:spPr bwMode="gray">
          <a:xfrm>
            <a:off x="5774249" y="5251457"/>
            <a:ext cx="356885" cy="415013"/>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Bebas Neue" panose="020B0506020202020201" pitchFamily="34" charset="0"/>
              </a:rPr>
              <a:t>4</a:t>
            </a:r>
            <a:endParaRPr lang="en-US" sz="2400" noProof="1">
              <a:solidFill>
                <a:prstClr val="black">
                  <a:lumMod val="85000"/>
                  <a:lumOff val="15000"/>
                </a:prstClr>
              </a:solidFill>
              <a:latin typeface="Bebas Neue" panose="020B0506020202020201" pitchFamily="34" charset="0"/>
            </a:endParaRPr>
          </a:p>
        </p:txBody>
      </p:sp>
      <p:sp>
        <p:nvSpPr>
          <p:cNvPr id="26" name="TextBox 25"/>
          <p:cNvSpPr txBox="1"/>
          <p:nvPr/>
        </p:nvSpPr>
        <p:spPr>
          <a:xfrm>
            <a:off x="-40227" y="3780293"/>
            <a:ext cx="5817573" cy="384721"/>
          </a:xfrm>
          <a:prstGeom prst="rect">
            <a:avLst/>
          </a:prstGeom>
          <a:noFill/>
        </p:spPr>
        <p:txBody>
          <a:bodyPr wrap="square" rtlCol="0">
            <a:spAutoFit/>
          </a:bodyPr>
          <a:lstStyle/>
          <a:p>
            <a:pPr algn="ctr"/>
            <a:r>
              <a:rPr lang="en-GB" sz="1900" dirty="0">
                <a:solidFill>
                  <a:schemeClr val="accent2"/>
                </a:solidFill>
              </a:rPr>
              <a:t>Training, skills, experience and knowledge</a:t>
            </a:r>
          </a:p>
        </p:txBody>
      </p:sp>
      <p:sp>
        <p:nvSpPr>
          <p:cNvPr id="27" name="Textfeld 204"/>
          <p:cNvSpPr txBox="1"/>
          <p:nvPr/>
        </p:nvSpPr>
        <p:spPr bwMode="gray">
          <a:xfrm>
            <a:off x="184315" y="879595"/>
            <a:ext cx="5304954" cy="1977168"/>
          </a:xfrm>
          <a:prstGeom prst="rect">
            <a:avLst/>
          </a:prstGeom>
          <a:noFill/>
        </p:spPr>
        <p:txBody>
          <a:bodyPr wrap="square" lIns="54000" tIns="54000" rIns="81000" bIns="0" rtlCol="0">
            <a:noAutofit/>
          </a:bodyPr>
          <a:lstStyle/>
          <a:p>
            <a:pPr algn="just">
              <a:lnSpc>
                <a:spcPct val="110000"/>
              </a:lnSpc>
              <a:spcAft>
                <a:spcPts val="750"/>
              </a:spcAft>
            </a:pPr>
            <a:r>
              <a:rPr lang="en-US" sz="1600" noProof="1">
                <a:solidFill>
                  <a:schemeClr val="tx1">
                    <a:lumMod val="65000"/>
                    <a:lumOff val="35000"/>
                  </a:schemeClr>
                </a:solidFill>
                <a:latin typeface="Bebas Neue" panose="020B0506020202020201" pitchFamily="34" charset="0"/>
              </a:rPr>
              <a:t>It is vital that the people we work with know how to work safely and without risks to health. This helps build a positive health and safety culture where safe working becomes second nature to everyone. Its also out legal duty to ensure everyone is ‘competent’.</a:t>
            </a:r>
          </a:p>
          <a:p>
            <a:pPr algn="just">
              <a:lnSpc>
                <a:spcPct val="110000"/>
              </a:lnSpc>
              <a:spcAft>
                <a:spcPts val="750"/>
              </a:spcAft>
            </a:pPr>
            <a:r>
              <a:rPr lang="en-US" sz="1600" noProof="1">
                <a:solidFill>
                  <a:schemeClr val="tx1">
                    <a:lumMod val="65000"/>
                    <a:lumOff val="35000"/>
                  </a:schemeClr>
                </a:solidFill>
                <a:latin typeface="Bebas Neue" panose="020B0506020202020201" pitchFamily="34" charset="0"/>
              </a:rPr>
              <a:t>Competence is more than just training, it also comes from the information we provide colleagues, the supervision we give them to follow safety rules, and the skills and experience they develop in their jobs.</a:t>
            </a:r>
          </a:p>
        </p:txBody>
      </p:sp>
      <p:sp>
        <p:nvSpPr>
          <p:cNvPr id="29" name="TextBox 28"/>
          <p:cNvSpPr txBox="1"/>
          <p:nvPr/>
        </p:nvSpPr>
        <p:spPr>
          <a:xfrm>
            <a:off x="6128404" y="5373529"/>
            <a:ext cx="2935196" cy="1169551"/>
          </a:xfrm>
          <a:prstGeom prst="rect">
            <a:avLst/>
          </a:prstGeom>
          <a:noFill/>
        </p:spPr>
        <p:txBody>
          <a:bodyPr wrap="square" rtlCol="0">
            <a:spAutoFit/>
          </a:bodyPr>
          <a:lstStyle/>
          <a:p>
            <a:pPr>
              <a:spcAft>
                <a:spcPts val="600"/>
              </a:spcAft>
            </a:pPr>
            <a:r>
              <a:rPr lang="en-GB" sz="1200" dirty="0"/>
              <a:t>Knowledge</a:t>
            </a:r>
          </a:p>
          <a:p>
            <a:pPr lvl="1">
              <a:spcAft>
                <a:spcPts val="600"/>
              </a:spcAft>
            </a:pPr>
            <a:r>
              <a:rPr lang="en-GB" sz="1200" dirty="0">
                <a:solidFill>
                  <a:schemeClr val="bg1"/>
                </a:solidFill>
              </a:rPr>
              <a:t>Do you regularly check your colleagues safety knowledge?</a:t>
            </a:r>
          </a:p>
          <a:p>
            <a:pPr lvl="1">
              <a:spcAft>
                <a:spcPts val="600"/>
              </a:spcAft>
            </a:pPr>
            <a:r>
              <a:rPr lang="en-GB" sz="1200" dirty="0">
                <a:solidFill>
                  <a:schemeClr val="bg1"/>
                </a:solidFill>
              </a:rPr>
              <a:t>Do you undertake regular safety moments and toolbox talks?</a:t>
            </a:r>
          </a:p>
        </p:txBody>
      </p:sp>
      <p:sp>
        <p:nvSpPr>
          <p:cNvPr id="20" name="TextBox 19"/>
          <p:cNvSpPr txBox="1"/>
          <p:nvPr/>
        </p:nvSpPr>
        <p:spPr>
          <a:xfrm>
            <a:off x="6128404" y="2095769"/>
            <a:ext cx="2935196" cy="1615827"/>
          </a:xfrm>
          <a:prstGeom prst="rect">
            <a:avLst/>
          </a:prstGeom>
          <a:noFill/>
        </p:spPr>
        <p:txBody>
          <a:bodyPr wrap="square" rtlCol="0">
            <a:spAutoFit/>
          </a:bodyPr>
          <a:lstStyle/>
          <a:p>
            <a:pPr>
              <a:spcAft>
                <a:spcPts val="600"/>
              </a:spcAft>
            </a:pPr>
            <a:r>
              <a:rPr lang="en-GB" sz="1200" dirty="0"/>
              <a:t>Skills</a:t>
            </a:r>
          </a:p>
          <a:p>
            <a:pPr lvl="1">
              <a:spcAft>
                <a:spcPts val="600"/>
              </a:spcAft>
            </a:pPr>
            <a:r>
              <a:rPr lang="en-GB" sz="1200" dirty="0">
                <a:solidFill>
                  <a:schemeClr val="bg1"/>
                </a:solidFill>
              </a:rPr>
              <a:t>Do colleagues in skilled positions have the right skillsets?</a:t>
            </a:r>
          </a:p>
          <a:p>
            <a:pPr lvl="1">
              <a:spcAft>
                <a:spcPts val="600"/>
              </a:spcAft>
            </a:pPr>
            <a:r>
              <a:rPr lang="en-GB" sz="1200" dirty="0">
                <a:solidFill>
                  <a:schemeClr val="bg1"/>
                </a:solidFill>
              </a:rPr>
              <a:t>Do we regularly observe the skills of colleagues at work?</a:t>
            </a:r>
          </a:p>
          <a:p>
            <a:pPr lvl="1">
              <a:spcAft>
                <a:spcPts val="600"/>
              </a:spcAft>
            </a:pPr>
            <a:r>
              <a:rPr lang="en-GB" sz="1200" dirty="0">
                <a:solidFill>
                  <a:schemeClr val="bg1"/>
                </a:solidFill>
              </a:rPr>
              <a:t>Are tasks rotated to keep colleagues skills up-to-date?</a:t>
            </a:r>
          </a:p>
        </p:txBody>
      </p:sp>
      <p:sp>
        <p:nvSpPr>
          <p:cNvPr id="21" name="TextBox 20"/>
          <p:cNvSpPr txBox="1"/>
          <p:nvPr/>
        </p:nvSpPr>
        <p:spPr>
          <a:xfrm>
            <a:off x="6128404" y="3968020"/>
            <a:ext cx="2935196" cy="1169551"/>
          </a:xfrm>
          <a:prstGeom prst="rect">
            <a:avLst/>
          </a:prstGeom>
          <a:noFill/>
        </p:spPr>
        <p:txBody>
          <a:bodyPr wrap="square" rtlCol="0">
            <a:spAutoFit/>
          </a:bodyPr>
          <a:lstStyle/>
          <a:p>
            <a:pPr>
              <a:spcAft>
                <a:spcPts val="600"/>
              </a:spcAft>
            </a:pPr>
            <a:r>
              <a:rPr lang="en-GB" sz="1200" dirty="0"/>
              <a:t>Experience</a:t>
            </a:r>
          </a:p>
          <a:p>
            <a:pPr lvl="1">
              <a:spcAft>
                <a:spcPts val="600"/>
              </a:spcAft>
            </a:pPr>
            <a:r>
              <a:rPr lang="en-GB" sz="1200" dirty="0">
                <a:solidFill>
                  <a:schemeClr val="bg1"/>
                </a:solidFill>
              </a:rPr>
              <a:t>Are colleagues experienced at using specialist tools/equipment?</a:t>
            </a:r>
          </a:p>
          <a:p>
            <a:pPr lvl="1">
              <a:spcAft>
                <a:spcPts val="600"/>
              </a:spcAft>
            </a:pPr>
            <a:r>
              <a:rPr lang="en-GB" sz="1200" dirty="0">
                <a:solidFill>
                  <a:schemeClr val="bg1"/>
                </a:solidFill>
              </a:rPr>
              <a:t>Have they previously worked in similar environments?</a:t>
            </a:r>
          </a:p>
        </p:txBody>
      </p:sp>
      <p:sp>
        <p:nvSpPr>
          <p:cNvPr id="24" name="TextBox 23"/>
          <p:cNvSpPr txBox="1"/>
          <p:nvPr/>
        </p:nvSpPr>
        <p:spPr>
          <a:xfrm>
            <a:off x="6128404" y="406635"/>
            <a:ext cx="2935196" cy="1431161"/>
          </a:xfrm>
          <a:prstGeom prst="rect">
            <a:avLst/>
          </a:prstGeom>
          <a:noFill/>
        </p:spPr>
        <p:txBody>
          <a:bodyPr wrap="square" rtlCol="0">
            <a:spAutoFit/>
          </a:bodyPr>
          <a:lstStyle/>
          <a:p>
            <a:pPr>
              <a:spcAft>
                <a:spcPts val="600"/>
              </a:spcAft>
            </a:pPr>
            <a:r>
              <a:rPr lang="en-GB" sz="1200" dirty="0"/>
              <a:t>Training</a:t>
            </a:r>
          </a:p>
          <a:p>
            <a:pPr lvl="1">
              <a:spcAft>
                <a:spcPts val="600"/>
              </a:spcAft>
            </a:pPr>
            <a:r>
              <a:rPr lang="en-GB" sz="1200" dirty="0">
                <a:solidFill>
                  <a:schemeClr val="bg1"/>
                </a:solidFill>
              </a:rPr>
              <a:t>Are all colleagues up-to-date with Compass e-learning?</a:t>
            </a:r>
          </a:p>
          <a:p>
            <a:pPr lvl="1">
              <a:spcAft>
                <a:spcPts val="600"/>
              </a:spcAft>
            </a:pPr>
            <a:r>
              <a:rPr lang="en-GB" sz="1200" dirty="0">
                <a:solidFill>
                  <a:schemeClr val="bg1"/>
                </a:solidFill>
              </a:rPr>
              <a:t>Have managers completed the H&amp;S for Managers e-learning?</a:t>
            </a:r>
          </a:p>
          <a:p>
            <a:pPr lvl="1">
              <a:spcAft>
                <a:spcPts val="600"/>
              </a:spcAft>
            </a:pPr>
            <a:r>
              <a:rPr lang="en-GB" sz="1200" dirty="0">
                <a:solidFill>
                  <a:schemeClr val="bg1"/>
                </a:solidFill>
              </a:rPr>
              <a:t>Is all statutory training up-to-date?</a:t>
            </a:r>
          </a:p>
        </p:txBody>
      </p:sp>
      <p:grpSp>
        <p:nvGrpSpPr>
          <p:cNvPr id="11" name="Group 10"/>
          <p:cNvGrpSpPr/>
          <p:nvPr/>
        </p:nvGrpSpPr>
        <p:grpSpPr>
          <a:xfrm>
            <a:off x="107833" y="4343190"/>
            <a:ext cx="1122543" cy="1561946"/>
            <a:chOff x="107829" y="4343190"/>
            <a:chExt cx="1122543" cy="1561946"/>
          </a:xfrm>
        </p:grpSpPr>
        <p:pic>
          <p:nvPicPr>
            <p:cNvPr id="3" name="Picture 2"/>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84315" y="4343190"/>
              <a:ext cx="1046057" cy="1321519"/>
            </a:xfrm>
            <a:prstGeom prst="rect">
              <a:avLst/>
            </a:prstGeom>
            <a:ln>
              <a:solidFill>
                <a:schemeClr val="tx1"/>
              </a:solidFill>
            </a:ln>
          </p:spPr>
        </p:pic>
        <p:sp>
          <p:nvSpPr>
            <p:cNvPr id="9" name="TextBox 8"/>
            <p:cNvSpPr txBox="1"/>
            <p:nvPr/>
          </p:nvSpPr>
          <p:spPr>
            <a:xfrm>
              <a:off x="107829" y="5628137"/>
              <a:ext cx="864147" cy="276999"/>
            </a:xfrm>
            <a:prstGeom prst="rect">
              <a:avLst/>
            </a:prstGeom>
            <a:noFill/>
          </p:spPr>
          <p:txBody>
            <a:bodyPr wrap="none" rtlCol="0">
              <a:spAutoFit/>
            </a:bodyPr>
            <a:lstStyle/>
            <a:p>
              <a:r>
                <a:rPr lang="en-GB" sz="1200" dirty="0">
                  <a:latin typeface="Bebas Neue" panose="020B0506020202020201"/>
                </a:rPr>
                <a:t>Supervision</a:t>
              </a:r>
            </a:p>
          </p:txBody>
        </p:sp>
      </p:grpSp>
      <p:grpSp>
        <p:nvGrpSpPr>
          <p:cNvPr id="12" name="Group 11"/>
          <p:cNvGrpSpPr/>
          <p:nvPr/>
        </p:nvGrpSpPr>
        <p:grpSpPr>
          <a:xfrm>
            <a:off x="529959" y="5456211"/>
            <a:ext cx="1857135" cy="1302469"/>
            <a:chOff x="529955" y="5456207"/>
            <a:chExt cx="1857135" cy="1302469"/>
          </a:xfrm>
        </p:grpSpPr>
        <p:pic>
          <p:nvPicPr>
            <p:cNvPr id="4" name="Picture 3"/>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1113860" y="5456207"/>
              <a:ext cx="1273230" cy="1232158"/>
            </a:xfrm>
            <a:prstGeom prst="rect">
              <a:avLst/>
            </a:prstGeom>
            <a:ln>
              <a:solidFill>
                <a:schemeClr val="tx1"/>
              </a:solidFill>
            </a:ln>
          </p:spPr>
        </p:pic>
        <p:sp>
          <p:nvSpPr>
            <p:cNvPr id="23" name="TextBox 22"/>
            <p:cNvSpPr txBox="1"/>
            <p:nvPr/>
          </p:nvSpPr>
          <p:spPr>
            <a:xfrm>
              <a:off x="529955" y="6481677"/>
              <a:ext cx="612027" cy="276999"/>
            </a:xfrm>
            <a:prstGeom prst="rect">
              <a:avLst/>
            </a:prstGeom>
            <a:noFill/>
          </p:spPr>
          <p:txBody>
            <a:bodyPr wrap="none" rtlCol="0">
              <a:spAutoFit/>
            </a:bodyPr>
            <a:lstStyle/>
            <a:p>
              <a:pPr algn="r"/>
              <a:r>
                <a:rPr lang="en-GB" sz="1200" dirty="0">
                  <a:latin typeface="Bebas Neue" panose="020B0506020202020201"/>
                </a:rPr>
                <a:t>Posters</a:t>
              </a:r>
            </a:p>
          </p:txBody>
        </p:sp>
      </p:grpSp>
      <p:grpSp>
        <p:nvGrpSpPr>
          <p:cNvPr id="13" name="Group 12"/>
          <p:cNvGrpSpPr/>
          <p:nvPr/>
        </p:nvGrpSpPr>
        <p:grpSpPr>
          <a:xfrm>
            <a:off x="1810819" y="4231848"/>
            <a:ext cx="2330144" cy="1422486"/>
            <a:chOff x="1810819" y="4231848"/>
            <a:chExt cx="2330144" cy="1422486"/>
          </a:xfrm>
        </p:grpSpPr>
        <p:pic>
          <p:nvPicPr>
            <p:cNvPr id="7" name="Picture 6"/>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1810819" y="4310350"/>
              <a:ext cx="1273247" cy="1343984"/>
            </a:xfrm>
            <a:prstGeom prst="rect">
              <a:avLst/>
            </a:prstGeom>
            <a:ln>
              <a:solidFill>
                <a:schemeClr val="tx1"/>
              </a:solidFill>
            </a:ln>
          </p:spPr>
        </p:pic>
        <p:sp>
          <p:nvSpPr>
            <p:cNvPr id="25" name="TextBox 24"/>
            <p:cNvSpPr txBox="1"/>
            <p:nvPr/>
          </p:nvSpPr>
          <p:spPr>
            <a:xfrm>
              <a:off x="3060154" y="4231848"/>
              <a:ext cx="1080809" cy="646331"/>
            </a:xfrm>
            <a:prstGeom prst="rect">
              <a:avLst/>
            </a:prstGeom>
            <a:noFill/>
          </p:spPr>
          <p:txBody>
            <a:bodyPr wrap="none" rtlCol="0">
              <a:spAutoFit/>
            </a:bodyPr>
            <a:lstStyle/>
            <a:p>
              <a:r>
                <a:rPr lang="en-GB" sz="1200" dirty="0">
                  <a:latin typeface="Bebas Neue" panose="020B0506020202020201"/>
                </a:rPr>
                <a:t>Safety</a:t>
              </a:r>
            </a:p>
            <a:p>
              <a:r>
                <a:rPr lang="en-GB" sz="1200" dirty="0">
                  <a:latin typeface="Bebas Neue" panose="020B0506020202020201"/>
                </a:rPr>
                <a:t>Conversations/</a:t>
              </a:r>
            </a:p>
            <a:p>
              <a:r>
                <a:rPr lang="en-GB" sz="1200" dirty="0">
                  <a:latin typeface="Bebas Neue" panose="020B0506020202020201"/>
                </a:rPr>
                <a:t>Toolbox talks</a:t>
              </a:r>
            </a:p>
          </p:txBody>
        </p:sp>
      </p:grpSp>
      <p:grpSp>
        <p:nvGrpSpPr>
          <p:cNvPr id="14" name="Group 13"/>
          <p:cNvGrpSpPr/>
          <p:nvPr/>
        </p:nvGrpSpPr>
        <p:grpSpPr>
          <a:xfrm>
            <a:off x="2916814" y="5422277"/>
            <a:ext cx="1630445" cy="1390235"/>
            <a:chOff x="2916810" y="5422273"/>
            <a:chExt cx="1630445" cy="1390235"/>
          </a:xfrm>
        </p:grpSpPr>
        <p:pic>
          <p:nvPicPr>
            <p:cNvPr id="8" name="Picture 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916810" y="5422273"/>
              <a:ext cx="1525013" cy="1137653"/>
            </a:xfrm>
            <a:prstGeom prst="rect">
              <a:avLst/>
            </a:prstGeom>
            <a:noFill/>
            <a:ln>
              <a:solidFill>
                <a:schemeClr val="tx1"/>
              </a:solidFill>
            </a:ln>
          </p:spPr>
        </p:pic>
        <p:sp>
          <p:nvSpPr>
            <p:cNvPr id="28" name="TextBox 27"/>
            <p:cNvSpPr txBox="1"/>
            <p:nvPr/>
          </p:nvSpPr>
          <p:spPr>
            <a:xfrm>
              <a:off x="3411943" y="6535509"/>
              <a:ext cx="1135312" cy="276999"/>
            </a:xfrm>
            <a:prstGeom prst="rect">
              <a:avLst/>
            </a:prstGeom>
            <a:noFill/>
          </p:spPr>
          <p:txBody>
            <a:bodyPr wrap="none" rtlCol="0">
              <a:spAutoFit/>
            </a:bodyPr>
            <a:lstStyle/>
            <a:p>
              <a:pPr algn="r"/>
              <a:r>
                <a:rPr lang="en-GB" sz="1200" dirty="0">
                  <a:latin typeface="Bebas Neue" panose="020B0506020202020201"/>
                </a:rPr>
                <a:t>Safety Moments</a:t>
              </a:r>
            </a:p>
          </p:txBody>
        </p:sp>
      </p:grpSp>
      <p:sp>
        <p:nvSpPr>
          <p:cNvPr id="32" name="TextBox 31"/>
          <p:cNvSpPr txBox="1"/>
          <p:nvPr/>
        </p:nvSpPr>
        <p:spPr>
          <a:xfrm>
            <a:off x="5863978" y="6553527"/>
            <a:ext cx="3198259" cy="230832"/>
          </a:xfrm>
          <a:prstGeom prst="rect">
            <a:avLst/>
          </a:prstGeom>
          <a:noFill/>
        </p:spPr>
        <p:txBody>
          <a:bodyPr wrap="square" rtlCol="0">
            <a:spAutoFit/>
          </a:bodyPr>
          <a:lstStyle/>
          <a:p>
            <a:r>
              <a:rPr lang="en-GB" sz="900" dirty="0" smtClean="0">
                <a:solidFill>
                  <a:schemeClr val="bg2">
                    <a:lumMod val="90000"/>
                  </a:schemeClr>
                </a:solidFill>
              </a:rPr>
              <a:t>HS/SC/002/01                       </a:t>
            </a:r>
            <a:r>
              <a:rPr lang="en-GB" sz="900" dirty="0" smtClean="0">
                <a:solidFill>
                  <a:schemeClr val="bg2">
                    <a:lumMod val="90000"/>
                  </a:schemeClr>
                </a:solidFill>
              </a:rPr>
              <a:t>Internal Use                     </a:t>
            </a:r>
            <a:r>
              <a:rPr lang="en-GB" sz="900" dirty="0" smtClean="0">
                <a:solidFill>
                  <a:schemeClr val="bg2">
                    <a:lumMod val="90000"/>
                  </a:schemeClr>
                </a:solidFill>
              </a:rPr>
              <a:t> April </a:t>
            </a:r>
            <a:r>
              <a:rPr lang="en-GB" sz="900" dirty="0" smtClean="0">
                <a:solidFill>
                  <a:schemeClr val="bg2">
                    <a:lumMod val="90000"/>
                  </a:schemeClr>
                </a:solidFill>
              </a:rPr>
              <a:t>2019</a:t>
            </a:r>
            <a:endParaRPr lang="en-GB" sz="900" dirty="0">
              <a:solidFill>
                <a:schemeClr val="bg2">
                  <a:lumMod val="90000"/>
                </a:schemeClr>
              </a:solidFill>
            </a:endParaRPr>
          </a:p>
        </p:txBody>
      </p:sp>
      <p:pic>
        <p:nvPicPr>
          <p:cNvPr id="33" name="Picture 3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455152" y="168180"/>
            <a:ext cx="1017641" cy="596940"/>
          </a:xfrm>
          <a:prstGeom prst="rect">
            <a:avLst/>
          </a:prstGeom>
        </p:spPr>
      </p:pic>
    </p:spTree>
    <p:custDataLst>
      <p:tags r:id="rId1"/>
    </p:custDataLst>
    <p:extLst>
      <p:ext uri="{BB962C8B-B14F-4D97-AF65-F5344CB8AC3E}">
        <p14:creationId xmlns:p14="http://schemas.microsoft.com/office/powerpoint/2010/main" val="4202411178"/>
      </p:ext>
    </p:extLst>
  </p:cSld>
  <p:clrMapOvr>
    <a:masterClrMapping/>
  </p:clrMapOvr>
  <mc:AlternateContent xmlns:mc="http://schemas.openxmlformats.org/markup-compatibility/2006" xmlns:p14="http://schemas.microsoft.com/office/powerpoint/2010/main">
    <mc:Choice Requires="p14">
      <p:transition spd="slow" p14:dur="2000" advTm="249128"/>
    </mc:Choice>
    <mc:Fallback xmlns="">
      <p:transition spd="slow" advTm="249128"/>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1.7|41.6|5.3|12.3|7.8|4.1|17|42.9|47.4|26.6"/>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2568</TotalTime>
  <Words>209</Words>
  <Application>Microsoft Office PowerPoint</Application>
  <PresentationFormat>On-screen Show (4:3)</PresentationFormat>
  <Paragraphs>31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Bebas Neue</vt:lpstr>
      <vt:lpstr>Calibri</vt:lpstr>
      <vt:lpstr>Calibri Light</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Slips Trips &amp; Falls</dc:title>
  <dc:creator>John Hamilton</dc:creator>
  <cp:lastModifiedBy>Natalia Zielinska</cp:lastModifiedBy>
  <cp:revision>110</cp:revision>
  <cp:lastPrinted>2019-01-03T11:19:48Z</cp:lastPrinted>
  <dcterms:created xsi:type="dcterms:W3CDTF">2017-06-08T08:44:50Z</dcterms:created>
  <dcterms:modified xsi:type="dcterms:W3CDTF">2019-04-26T12:07:45Z</dcterms:modified>
</cp:coreProperties>
</file>