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1" r:id="rId2"/>
    <p:sldMasterId id="2147483772" r:id="rId3"/>
  </p:sldMasterIdLst>
  <p:notesMasterIdLst>
    <p:notesMasterId r:id="rId13"/>
  </p:notesMasterIdLst>
  <p:handoutMasterIdLst>
    <p:handoutMasterId r:id="rId14"/>
  </p:handoutMasterIdLst>
  <p:sldIdLst>
    <p:sldId id="685" r:id="rId4"/>
    <p:sldId id="874" r:id="rId5"/>
    <p:sldId id="875" r:id="rId6"/>
    <p:sldId id="876" r:id="rId7"/>
    <p:sldId id="880" r:id="rId8"/>
    <p:sldId id="881" r:id="rId9"/>
    <p:sldId id="878" r:id="rId10"/>
    <p:sldId id="883" r:id="rId11"/>
    <p:sldId id="884" r:id="rId12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527">
          <p15:clr>
            <a:srgbClr val="A4A3A4"/>
          </p15:clr>
        </p15:guide>
        <p15:guide id="2" pos="43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B18"/>
    <a:srgbClr val="FFFFCC"/>
    <a:srgbClr val="F68E38"/>
    <a:srgbClr val="00823B"/>
    <a:srgbClr val="969696"/>
    <a:srgbClr val="FF0505"/>
    <a:srgbClr val="43434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738" autoAdjust="0"/>
  </p:normalViewPr>
  <p:slideViewPr>
    <p:cSldViewPr>
      <p:cViewPr varScale="1">
        <p:scale>
          <a:sx n="114" d="100"/>
          <a:sy n="114" d="100"/>
        </p:scale>
        <p:origin x="1506" y="84"/>
      </p:cViewPr>
      <p:guideLst>
        <p:guide orient="horz" pos="527"/>
        <p:guide pos="4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"/>
    </p:cViewPr>
  </p:sorterViewPr>
  <p:notesViewPr>
    <p:cSldViewPr>
      <p:cViewPr varScale="1">
        <p:scale>
          <a:sx n="74" d="100"/>
          <a:sy n="74" d="100"/>
        </p:scale>
        <p:origin x="-2190" y="-11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7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t" anchorCtr="0" compatLnSpc="1">
            <a:prstTxWarp prst="textNoShape">
              <a:avLst/>
            </a:prstTxWarp>
          </a:bodyPr>
          <a:lstStyle>
            <a:lvl1pPr algn="l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40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t" anchorCtr="0" compatLnSpc="1">
            <a:prstTxWarp prst="textNoShape">
              <a:avLst/>
            </a:prstTxWarp>
          </a:bodyPr>
          <a:lstStyle>
            <a:lvl1pPr algn="r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7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89718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b" anchorCtr="0" compatLnSpc="1">
            <a:prstTxWarp prst="textNoShape">
              <a:avLst/>
            </a:prstTxWarp>
          </a:bodyPr>
          <a:lstStyle>
            <a:lvl1pPr algn="l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7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450388"/>
            <a:ext cx="28940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b" anchorCtr="0" compatLnSpc="1">
            <a:prstTxWarp prst="textNoShape">
              <a:avLst/>
            </a:prstTxWarp>
          </a:bodyPr>
          <a:lstStyle>
            <a:lvl1pPr algn="r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C1C80856-237A-4F51-98AF-E21127CA1E6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646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t" anchorCtr="0" compatLnSpc="1">
            <a:prstTxWarp prst="textNoShape">
              <a:avLst/>
            </a:prstTxWarp>
          </a:bodyPr>
          <a:lstStyle>
            <a:lvl1pPr algn="l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t" anchorCtr="0" compatLnSpc="1">
            <a:prstTxWarp prst="textNoShape">
              <a:avLst/>
            </a:prstTxWarp>
          </a:bodyPr>
          <a:lstStyle>
            <a:lvl1pPr algn="r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2950"/>
            <a:ext cx="4960938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14875"/>
            <a:ext cx="5338762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0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b" anchorCtr="0" compatLnSpc="1">
            <a:prstTxWarp prst="textNoShape">
              <a:avLst/>
            </a:prstTxWarp>
          </a:bodyPr>
          <a:lstStyle>
            <a:lvl1pPr algn="l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0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6" rIns="91870" bIns="45936" numCol="1" anchor="b" anchorCtr="0" compatLnSpc="1">
            <a:prstTxWarp prst="textNoShape">
              <a:avLst/>
            </a:prstTxWarp>
          </a:bodyPr>
          <a:lstStyle>
            <a:lvl1pPr algn="r" defTabSz="919358">
              <a:defRPr sz="12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578DDD34-AA1F-4179-85C5-555AB476DD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498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163"/>
            <a:fld id="{8F643CFE-26B2-4B8F-9E48-0F9FEE3390F5}" type="slidenum">
              <a:rPr lang="en-US" smtClean="0">
                <a:ea typeface="ヒラギノ角ゴ Pro W3"/>
                <a:cs typeface="ヒラギノ角ゴ Pro W3"/>
              </a:rPr>
              <a:pPr defTabSz="919163"/>
              <a:t>1</a:t>
            </a:fld>
            <a:endParaRPr lang="en-US" dirty="0">
              <a:ea typeface="ヒラギノ角ゴ Pro W3"/>
              <a:cs typeface="ヒラギノ角ゴ Pro W3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1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163"/>
            <a:fld id="{8F643CFE-26B2-4B8F-9E48-0F9FEE3390F5}" type="slidenum">
              <a:rPr lang="en-US" smtClean="0">
                <a:ea typeface="ヒラギノ角ゴ Pro W3"/>
                <a:cs typeface="ヒラギノ角ゴ Pro W3"/>
              </a:rPr>
              <a:pPr defTabSz="919163"/>
              <a:t>8</a:t>
            </a:fld>
            <a:endParaRPr lang="en-US" dirty="0">
              <a:ea typeface="ヒラギノ角ゴ Pro W3"/>
              <a:cs typeface="ヒラギノ角ゴ Pro W3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2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333375"/>
            <a:ext cx="2160587" cy="5314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333375"/>
            <a:ext cx="6329363" cy="5314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43330-03C5-473A-9F44-545A6B60FA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1F1EB-E118-42E4-AEC0-560D00E71F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497CC-DC58-4986-93E4-91F04C31C0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677988"/>
            <a:ext cx="4156075" cy="4322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1677988"/>
            <a:ext cx="4157662" cy="4322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1BA0-0014-46D9-A6F7-0F41791558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C5CBF-ADBA-4238-93EC-3B356DE77E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538B4-D096-4023-A7F4-A2ED8410A9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A993-65B8-4FA6-BB80-A1EAEDC530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AEFB0-C63F-47BE-B9A3-30F8AEB342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9A383-63D2-425F-9358-FDC94F047F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8FC4F-0301-451E-939F-D335B7C71B7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7338" y="55563"/>
            <a:ext cx="2201862" cy="5945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" y="55563"/>
            <a:ext cx="6453188" cy="5945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FFD3E-139F-4C46-896A-2F21294AB88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oeple_gradient.jpg"/>
          <p:cNvPicPr>
            <a:picLocks noChangeAspect="1"/>
          </p:cNvPicPr>
          <p:nvPr userDrawn="1"/>
        </p:nvPicPr>
        <p:blipFill>
          <a:blip r:embed="rId2" cstate="print"/>
          <a:srcRect l="2448"/>
          <a:stretch>
            <a:fillRect/>
          </a:stretch>
        </p:blipFill>
        <p:spPr bwMode="auto">
          <a:xfrm>
            <a:off x="155575" y="122238"/>
            <a:ext cx="8837613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SAFET_FIRST_LOG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2525" y="5918200"/>
            <a:ext cx="164147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228" y="421166"/>
            <a:ext cx="5831072" cy="1470025"/>
          </a:xfrm>
        </p:spPr>
        <p:txBody>
          <a:bodyPr>
            <a:normAutofit/>
          </a:bodyPr>
          <a:lstStyle>
            <a:lvl1pPr algn="l">
              <a:lnSpc>
                <a:spcPct val="90000"/>
              </a:lnSpc>
              <a:defRPr sz="40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759" y="1905396"/>
            <a:ext cx="5818541" cy="684252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ICM symbol + stra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6077273"/>
            <a:ext cx="2035786" cy="78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6897360" cy="578318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26" y="1424763"/>
            <a:ext cx="7191629" cy="46179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8625" y="6356350"/>
            <a:ext cx="1335088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10" y="4406900"/>
            <a:ext cx="716347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710" y="2906713"/>
            <a:ext cx="716347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6D1B825-67FA-4CC9-AB3E-D32178C38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726" y="1041040"/>
            <a:ext cx="3466734" cy="479696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2370" y="1041040"/>
            <a:ext cx="3468986" cy="479696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AEA2C6C-9A1F-4FDE-BF96-654981CB7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3CB52A9-8043-45A9-B826-C4E28F9A6A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EE99D7D-DD8A-4B28-ADC8-65639E27A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708150" y="6356350"/>
            <a:ext cx="1343025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45213" y="6356350"/>
            <a:ext cx="131445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EC1D388-2218-4B93-A52C-C26EB60D0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7C412F0-4653-4733-A1F3-90E3E65792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212EFFC-E7FD-4285-8427-2D04BD915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DC282C1-5BE1-4D17-8AF3-E04433308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F18486-928D-4B83-8249-5A826FCF2D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533525"/>
            <a:ext cx="4244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244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250825" y="333375"/>
            <a:ext cx="7923213" cy="720725"/>
          </a:xfrm>
          <a:prstGeom prst="roundRect">
            <a:avLst>
              <a:gd name="adj" fmla="val 16667"/>
            </a:avLst>
          </a:prstGeom>
          <a:solidFill>
            <a:srgbClr val="229EC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78200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33525"/>
            <a:ext cx="8642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79388" y="6453188"/>
            <a:ext cx="4000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fld id="{C7E1E760-98E5-4091-9D73-1F3576A41ED0}" type="slidenum">
              <a:rPr lang="en-GB" sz="1400">
                <a:solidFill>
                  <a:schemeClr val="tx1"/>
                </a:solidFill>
                <a:ea typeface="+mn-ea"/>
                <a:cs typeface="+mn-cs"/>
              </a:rPr>
              <a:pPr algn="ctr">
                <a:defRPr/>
              </a:pPr>
              <a:t>‹#›</a:t>
            </a:fld>
            <a:endParaRPr lang="en-GB" sz="14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pic>
        <p:nvPicPr>
          <p:cNvPr id="1031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15313" y="357188"/>
            <a:ext cx="78581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75" r:id="rId3"/>
    <p:sldLayoutId id="2147484176" r:id="rId4"/>
    <p:sldLayoutId id="2147484177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7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itchFamily="34" charset="0"/>
          <a:ea typeface="ヒラギノ角ゴ Pro W3"/>
          <a:cs typeface="ヒラギノ角ゴ Pro W3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130000"/>
        <a:buFont typeface="Times" pitchFamily="18" charset="0"/>
        <a:buChar char="•"/>
        <a:defRPr sz="2100">
          <a:solidFill>
            <a:srgbClr val="82828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5pPr>
      <a:lvl6pPr marL="25146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6pPr>
      <a:lvl7pPr marL="29718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7pPr>
      <a:lvl8pPr marL="34290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8pPr>
      <a:lvl9pPr marL="38862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3DA3C8"/>
        </a:buClr>
        <a:buSzPct val="60000"/>
        <a:buFont typeface="Times" pitchFamily="18" charset="0"/>
        <a:buBlip>
          <a:blip r:embed="rId14"/>
        </a:buBlip>
        <a:defRPr sz="2100">
          <a:solidFill>
            <a:srgbClr val="82828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5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677988"/>
            <a:ext cx="8466137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465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3150" y="635635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385C3E28-BEC0-4561-8F90-12B95FFB5C3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1750" y="55563"/>
            <a:ext cx="6011863" cy="70961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6565" name="Text Box 5"/>
          <p:cNvSpPr txBox="1">
            <a:spLocks noChangeArrowheads="1"/>
          </p:cNvSpPr>
          <p:nvPr/>
        </p:nvSpPr>
        <p:spPr bwMode="auto">
          <a:xfrm>
            <a:off x="28575" y="6597650"/>
            <a:ext cx="1214438" cy="22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90000" tIns="43200" rIns="90000" bIns="43200">
            <a:spAutoFit/>
          </a:bodyPr>
          <a:lstStyle/>
          <a:p>
            <a:pPr algn="ctr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Clr>
                <a:srgbClr val="FF9900"/>
              </a:buClr>
              <a:buFont typeface="Wingdings" pitchFamily="2" charset="2"/>
              <a:buNone/>
              <a:defRPr/>
            </a:pPr>
            <a:endParaRPr lang="en-US" sz="10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4" r:id="rId6"/>
    <p:sldLayoutId id="2147484185" r:id="rId7"/>
    <p:sldLayoutId id="2147484186" r:id="rId8"/>
    <p:sldLayoutId id="2147484187" r:id="rId9"/>
    <p:sldLayoutId id="2147484188" r:id="rId10"/>
    <p:sldLayoutId id="2147484189" r:id="rId11"/>
  </p:sldLayoutIdLst>
  <p:transition spd="med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1500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15000"/>
        </a:spcBef>
        <a:spcAft>
          <a:spcPct val="1000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10000"/>
        </a:spcBef>
        <a:spcAft>
          <a:spcPct val="500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19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19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19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19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19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19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band_1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30188" y="195263"/>
            <a:ext cx="6985000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385763" y="417513"/>
            <a:ext cx="68976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5763" y="1389063"/>
            <a:ext cx="71913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3077" name="Picture 5" descr="compass group logo.jpg"/>
          <p:cNvPicPr>
            <a:picLocks noChangeAspect="1"/>
          </p:cNvPicPr>
          <p:nvPr/>
        </p:nvPicPr>
        <p:blipFill>
          <a:blip r:embed="rId17" cstate="print"/>
          <a:srcRect t="23506" b="24588"/>
          <a:stretch>
            <a:fillRect/>
          </a:stretch>
        </p:blipFill>
        <p:spPr bwMode="auto">
          <a:xfrm>
            <a:off x="230188" y="6140450"/>
            <a:ext cx="12303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SAFET_FIRST_LOGO.jp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286625" y="214313"/>
            <a:ext cx="164147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10" r:id="rId2"/>
    <p:sldLayoutId id="2147484200" r:id="rId3"/>
    <p:sldLayoutId id="214748419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  <p:sldLayoutId id="2147484209" r:id="rId13"/>
    <p:sldLayoutId id="2147484191" r:id="rId1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072438" y="6429375"/>
            <a:ext cx="866775" cy="222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B14A1F5-A790-4114-B440-CDE94BD3C157}" type="slidenum">
              <a:rPr lang="en-US"/>
              <a:pPr algn="ctr"/>
              <a:t>1</a:t>
            </a:fld>
            <a:endParaRPr lang="en-US" dirty="0"/>
          </a:p>
        </p:txBody>
      </p:sp>
      <p:sp>
        <p:nvSpPr>
          <p:cNvPr id="11" name="Rectangle 8"/>
          <p:cNvSpPr txBox="1">
            <a:spLocks noChangeArrowheads="1"/>
          </p:cNvSpPr>
          <p:nvPr/>
        </p:nvSpPr>
        <p:spPr bwMode="auto">
          <a:xfrm>
            <a:off x="395288" y="2205038"/>
            <a:ext cx="8497887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en-GB" altLang="en-US" dirty="0"/>
          </a:p>
          <a:p>
            <a:pPr algn="ctr">
              <a:buFontTx/>
              <a:buNone/>
            </a:pPr>
            <a:r>
              <a:rPr lang="en-GB" altLang="en-US" sz="3600" b="1" dirty="0"/>
              <a:t>An ESSential component in </a:t>
            </a:r>
          </a:p>
          <a:p>
            <a:pPr algn="ctr">
              <a:buFontTx/>
              <a:buNone/>
            </a:pPr>
            <a:r>
              <a:rPr lang="en-GB" altLang="en-US" sz="3600" b="1" dirty="0"/>
              <a:t>HSE training</a:t>
            </a:r>
          </a:p>
          <a:p>
            <a:pPr algn="ctr">
              <a:buFontTx/>
              <a:buNone/>
            </a:pPr>
            <a:endParaRPr lang="en-GB" altLang="en-US" sz="3600" b="1" dirty="0"/>
          </a:p>
          <a:p>
            <a:pPr algn="ctr">
              <a:buFontTx/>
              <a:buNone/>
            </a:pPr>
            <a:endParaRPr lang="en-GB" altLang="en-US" sz="3600" b="1" dirty="0"/>
          </a:p>
          <a:p>
            <a:pPr>
              <a:buFontTx/>
              <a:buNone/>
            </a:pPr>
            <a:endParaRPr lang="en-GB" alt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6897360" cy="578318"/>
          </a:xfrm>
        </p:spPr>
        <p:txBody>
          <a:bodyPr/>
          <a:lstStyle/>
          <a:p>
            <a:r>
              <a:rPr lang="en-GB" dirty="0"/>
              <a:t>Tool Box Talks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293096"/>
            <a:ext cx="3030175" cy="1877184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98DEC6D-0285-4275-875E-B64075681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046746"/>
              </p:ext>
            </p:extLst>
          </p:nvPr>
        </p:nvGraphicFramePr>
        <p:xfrm>
          <a:off x="2314208" y="6330369"/>
          <a:ext cx="4953470" cy="42026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18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6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Document Name</a:t>
                      </a:r>
                      <a:endParaRPr lang="en-GB" sz="77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Guidance on  Delivering Tool Box Talks</a:t>
                      </a:r>
                      <a:endParaRPr lang="en-GB" sz="77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>
                          <a:effectLst/>
                        </a:rPr>
                        <a:t>Document No</a:t>
                      </a:r>
                      <a:endParaRPr lang="en-GB" sz="77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FM/HS/G/003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>
                          <a:effectLst/>
                        </a:rPr>
                        <a:t>Document Owner</a:t>
                      </a:r>
                      <a:endParaRPr lang="en-GB" sz="77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Stuart Care</a:t>
                      </a:r>
                      <a:endParaRPr lang="en-GB" sz="77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>
                          <a:effectLst/>
                        </a:rPr>
                        <a:t>Date of Issue</a:t>
                      </a:r>
                      <a:endParaRPr lang="en-GB" sz="77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Oct 2016</a:t>
                      </a:r>
                      <a:endParaRPr lang="en-GB" sz="77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Classification</a:t>
                      </a:r>
                      <a:endParaRPr lang="en-GB" sz="77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Internal Use</a:t>
                      </a:r>
                      <a:endParaRPr lang="en-GB" sz="77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en-GB" sz="770">
                          <a:effectLst/>
                        </a:rPr>
                        <a:t>Version No</a:t>
                      </a:r>
                      <a:endParaRPr lang="en-GB" sz="77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  <a:tabLst>
                          <a:tab pos="2865755" algn="ctr"/>
                          <a:tab pos="5731510" algn="r"/>
                          <a:tab pos="922020" algn="l"/>
                          <a:tab pos="2865755" algn="ctr"/>
                          <a:tab pos="5731510" algn="r"/>
                        </a:tabLst>
                      </a:pPr>
                      <a:r>
                        <a:rPr lang="en-GB" sz="770" dirty="0">
                          <a:effectLst/>
                        </a:rPr>
                        <a:t>01</a:t>
                      </a:r>
                      <a:endParaRPr lang="en-GB" sz="77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 Box Talks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50825" y="1412875"/>
            <a:ext cx="8569325" cy="46085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dirty="0"/>
              <a:t>Why Focus on Tool Box Talks?</a:t>
            </a:r>
            <a:br>
              <a:rPr lang="en-GB" altLang="en-US" dirty="0"/>
            </a:br>
            <a:br>
              <a:rPr lang="en-GB" altLang="en-US" dirty="0"/>
            </a:br>
            <a:r>
              <a:rPr lang="en-ZA" altLang="en-US" sz="2200" b="0" dirty="0"/>
              <a:t>The effectiveness of our </a:t>
            </a:r>
            <a:r>
              <a:rPr lang="en-ZA" altLang="en-US" sz="2200" b="0" i="1" dirty="0">
                <a:solidFill>
                  <a:srgbClr val="85B026"/>
                </a:solidFill>
              </a:rPr>
              <a:t>“safety first in every thing we do” </a:t>
            </a:r>
            <a:r>
              <a:rPr lang="en-ZA" altLang="en-US" sz="2200" b="0" dirty="0"/>
              <a:t>culture can only be sustained if everybody is included and actively involved in it.</a:t>
            </a:r>
            <a:br>
              <a:rPr lang="en-ZA" altLang="en-US" sz="2200" b="0" dirty="0"/>
            </a:br>
            <a:br>
              <a:rPr lang="en-ZA" altLang="en-US" sz="800" b="0" dirty="0"/>
            </a:br>
            <a:r>
              <a:rPr lang="en-ZA" altLang="en-US" sz="2200" b="0" dirty="0"/>
              <a:t>Our incident rate is a cause for concern and continued training on Health &amp; Safety is essential to tackle this issue.</a:t>
            </a:r>
            <a:br>
              <a:rPr lang="en-ZA" altLang="en-US" sz="2200" b="0" dirty="0"/>
            </a:br>
            <a:r>
              <a:rPr lang="en-ZA" altLang="en-US" sz="2200" b="0" dirty="0"/>
              <a:t>Toolbox Talk’s</a:t>
            </a:r>
            <a:r>
              <a:rPr lang="en-ZA" altLang="en-US" sz="2200" b="0" dirty="0">
                <a:solidFill>
                  <a:srgbClr val="77B724"/>
                </a:solidFill>
              </a:rPr>
              <a:t> </a:t>
            </a:r>
            <a:r>
              <a:rPr lang="en-ZA" altLang="en-US" sz="2200" b="0" dirty="0"/>
              <a:t>can play a major role in continuing the effort to create an increased awareness of hazards in the workplace and precautions to be taken.</a:t>
            </a:r>
            <a:br>
              <a:rPr lang="en-ZA" altLang="en-US" sz="2200" b="0" dirty="0"/>
            </a:br>
            <a:br>
              <a:rPr lang="en-GB" altLang="en-US" sz="800" b="0" dirty="0"/>
            </a:br>
            <a:r>
              <a:rPr lang="en-ZA" altLang="en-US" sz="2200" b="0" dirty="0"/>
              <a:t>The use of Tool Box Talks</a:t>
            </a:r>
            <a:r>
              <a:rPr lang="en-ZA" altLang="en-US" sz="2200" b="0" dirty="0">
                <a:solidFill>
                  <a:srgbClr val="77B724"/>
                </a:solidFill>
              </a:rPr>
              <a:t> </a:t>
            </a:r>
            <a:r>
              <a:rPr lang="en-ZA" altLang="en-US" sz="2200" b="0" dirty="0"/>
              <a:t>is a cost effective tool and a means of involving those employees most at risk in the workplace.</a:t>
            </a:r>
            <a:endParaRPr lang="en-GB" altLang="en-US" sz="2200" b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90C1F1-B701-4879-9B87-C7F9486C9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97794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83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 Box Talks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825" y="1412875"/>
            <a:ext cx="8569325" cy="41763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dirty="0"/>
              <a:t>Objectives:</a:t>
            </a:r>
            <a:br>
              <a:rPr lang="en-GB" altLang="en-US" dirty="0"/>
            </a:br>
            <a:br>
              <a:rPr lang="en-GB" altLang="en-US" dirty="0"/>
            </a:br>
            <a:br>
              <a:rPr lang="en-GB" altLang="en-US" sz="2200" b="0" dirty="0"/>
            </a:br>
            <a:r>
              <a:rPr lang="en-GB" altLang="en-US" sz="2200" b="0" dirty="0"/>
              <a:t>To provide managers and supervisors the knowledge and tools to implement an effective Tool Box Talk programme within their unit.</a:t>
            </a:r>
            <a:br>
              <a:rPr lang="en-GB" altLang="en-US" sz="2200" b="0" dirty="0"/>
            </a:br>
            <a:br>
              <a:rPr lang="en-GB" altLang="en-US" sz="800" b="0" dirty="0"/>
            </a:br>
            <a:br>
              <a:rPr lang="en-GB" altLang="en-US" sz="800" b="0" dirty="0"/>
            </a:br>
            <a:r>
              <a:rPr lang="en-GB" altLang="en-US" sz="2200" b="0" dirty="0"/>
              <a:t>Raise the employee’s awareness of the importance of their participation in HSE issues through a Tool Box Talk programme.</a:t>
            </a:r>
            <a:br>
              <a:rPr lang="en-GB" altLang="en-US" sz="2200" b="0" dirty="0"/>
            </a:br>
            <a:br>
              <a:rPr lang="en-GB" altLang="en-US" sz="800" b="0" dirty="0"/>
            </a:br>
            <a:br>
              <a:rPr lang="en-GB" altLang="en-US" sz="800" b="0" dirty="0"/>
            </a:br>
            <a:r>
              <a:rPr lang="en-GB" altLang="en-US" sz="2200" b="0" dirty="0"/>
              <a:t>Create a sense of personal responsibility for safety in the unit thereby reducing the risk of incidents in the workplace.</a:t>
            </a:r>
            <a:br>
              <a:rPr lang="en-GB" altLang="en-US" sz="2200" b="0" dirty="0"/>
            </a:br>
            <a:br>
              <a:rPr lang="en-GB" altLang="en-US" sz="2200" b="0" dirty="0"/>
            </a:br>
            <a:endParaRPr lang="en-GB" altLang="en-US" sz="22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FCD2831-2F4C-44C3-B14E-9E94E2E12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000116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84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Tool Box Talk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825" y="1412874"/>
            <a:ext cx="8569325" cy="47524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0"/>
              </a:spcAft>
              <a:defRPr/>
            </a:pP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 Tool Box Talk is:</a:t>
            </a:r>
          </a:p>
          <a:p>
            <a:pPr eaLnBrk="0" hangingPunct="0">
              <a:spcAft>
                <a:spcPts val="0"/>
              </a:spcAft>
              <a:defRPr/>
            </a:pPr>
            <a:b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 hands on method of briefing employees, reinforcing the message that Health and Safety in the workplace is vital.</a:t>
            </a:r>
            <a:b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 focussed talk dealing with specific issues. </a:t>
            </a:r>
            <a:b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b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Through Tool Box Talks you can provide employees with important  Health &amp; Safety information and guidance for everyday tasks regarding for example:</a:t>
            </a:r>
          </a:p>
          <a:p>
            <a:pPr lvl="7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Tools      </a:t>
            </a:r>
          </a:p>
          <a:p>
            <a:pPr lvl="7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Equipment      </a:t>
            </a:r>
          </a:p>
          <a:p>
            <a:pPr lvl="7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Materials    </a:t>
            </a:r>
          </a:p>
          <a:p>
            <a:pPr lvl="7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Processes   </a:t>
            </a:r>
          </a:p>
          <a:p>
            <a:pPr lvl="7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Behaviours</a:t>
            </a:r>
            <a:br>
              <a:rPr lang="en-GB" sz="2200" dirty="0">
                <a:solidFill>
                  <a:srgbClr val="919195"/>
                </a:solidFill>
                <a:latin typeface="Arial" charset="0"/>
                <a:ea typeface="ＭＳ Ｐゴシック" pitchFamily="1" charset="-128"/>
              </a:rPr>
            </a:br>
            <a:br>
              <a:rPr lang="en-GB" sz="2200" dirty="0">
                <a:solidFill>
                  <a:srgbClr val="919195"/>
                </a:solidFill>
                <a:latin typeface="Arial" charset="0"/>
                <a:ea typeface="ＭＳ Ｐゴシック" pitchFamily="1" charset="-128"/>
              </a:rPr>
            </a:br>
            <a:r>
              <a:rPr lang="en-GB" sz="2200" dirty="0">
                <a:solidFill>
                  <a:srgbClr val="919195"/>
                </a:solidFill>
                <a:latin typeface="Arial" charset="0"/>
                <a:ea typeface="ＭＳ Ｐゴシック" pitchFamily="1" charset="-128"/>
              </a:rPr>
              <a:t>  	             </a:t>
            </a:r>
            <a:br>
              <a:rPr lang="en-GB" sz="2200" dirty="0">
                <a:solidFill>
                  <a:srgbClr val="919195"/>
                </a:solidFill>
                <a:latin typeface="Arial" charset="0"/>
                <a:ea typeface="ＭＳ Ｐゴシック" pitchFamily="1" charset="-128"/>
              </a:rPr>
            </a:br>
            <a:br>
              <a:rPr lang="en-GB" sz="2200" dirty="0">
                <a:solidFill>
                  <a:srgbClr val="919195"/>
                </a:solidFill>
                <a:latin typeface="Arial" charset="0"/>
                <a:ea typeface="ＭＳ Ｐゴシック" pitchFamily="1" charset="-128"/>
              </a:rPr>
            </a:br>
            <a:endParaRPr lang="en-GB" sz="2200" dirty="0">
              <a:solidFill>
                <a:srgbClr val="919195"/>
              </a:solidFill>
              <a:latin typeface="Arial" charset="0"/>
              <a:ea typeface="ＭＳ Ｐゴシック" pitchFamily="1" charset="-128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90EB914-1B21-4709-B872-37C11D07E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979466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33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b="0" dirty="0"/>
              <a:t>Making Tool Box Talks Successful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1196975"/>
            <a:ext cx="8569325" cy="3671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 dirty="0"/>
              <a:t>What makes a Tool Box Talk successful?</a:t>
            </a:r>
            <a:br>
              <a:rPr lang="en-GB" altLang="en-US" sz="2200" b="0" dirty="0"/>
            </a:br>
            <a:br>
              <a:rPr lang="en-GB" altLang="en-US" sz="800" b="0" dirty="0"/>
            </a:br>
            <a:r>
              <a:rPr lang="en-GB" altLang="en-US" sz="2200" b="0" dirty="0"/>
              <a:t>Tool Box Talks</a:t>
            </a:r>
            <a:r>
              <a:rPr lang="en-GB" altLang="en-US" sz="2200" b="0" dirty="0">
                <a:solidFill>
                  <a:schemeClr val="folHlink"/>
                </a:solidFill>
              </a:rPr>
              <a:t> </a:t>
            </a:r>
            <a:r>
              <a:rPr lang="en-GB" altLang="en-US" sz="2200" b="0" dirty="0"/>
              <a:t>demonstrate the commitment of  Compass Group and its employees to health and safety In the workplace.</a:t>
            </a:r>
            <a:br>
              <a:rPr lang="en-GB" altLang="en-US" sz="2200" b="0" dirty="0"/>
            </a:br>
            <a:r>
              <a:rPr lang="en-GB" altLang="en-US" sz="2200" b="0" dirty="0"/>
              <a:t>Choose a topic suited to: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en-US" sz="2200" b="0" dirty="0"/>
              <a:t>The Unit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en-US" sz="2200" b="0" dirty="0"/>
              <a:t>The working conditions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en-US" sz="2200" b="0" dirty="0"/>
              <a:t>The tasks to be performed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en-US" sz="2200" b="0" dirty="0"/>
              <a:t>The equipment to be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en-US" sz="2200" b="0" dirty="0"/>
              <a:t>Safe working procedures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en-US" sz="2200" b="0" dirty="0"/>
              <a:t>Current Compass Group / Client initiatives</a:t>
            </a:r>
          </a:p>
          <a:p>
            <a:pPr lvl="2"/>
            <a:br>
              <a:rPr lang="en-GB" altLang="en-US" sz="2200" b="0" dirty="0"/>
            </a:br>
            <a:br>
              <a:rPr lang="en-GB" altLang="en-US" sz="2200" b="0" dirty="0"/>
            </a:br>
            <a:br>
              <a:rPr lang="en-GB" altLang="en-US" sz="2200" b="0" dirty="0"/>
            </a:br>
            <a:br>
              <a:rPr lang="en-GB" altLang="en-US" sz="2200" b="0" dirty="0"/>
            </a:br>
            <a:endParaRPr lang="en-GB" altLang="en-US" sz="2200" b="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5084763"/>
            <a:ext cx="89646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b="0" dirty="0"/>
              <a:t>Tool Box Talks should be concise and relevant with plenty of opportunity for employees to discuss the issues and express their ideas </a:t>
            </a:r>
            <a:endParaRPr lang="en-GB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BE02D43-B6D9-4BB6-BAE6-AA3C8E52E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17423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79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b="0" dirty="0"/>
              <a:t>Managing Tool Box Talks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288" y="2420938"/>
            <a:ext cx="8424862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GB" altLang="en-US" sz="2200" b="0" dirty="0"/>
              <a:t> The schedule and frequency</a:t>
            </a:r>
          </a:p>
          <a:p>
            <a:pPr>
              <a:buFontTx/>
              <a:buChar char="•"/>
            </a:pPr>
            <a:r>
              <a:rPr lang="en-GB" altLang="en-US" sz="2200" b="0" dirty="0"/>
              <a:t> The format</a:t>
            </a:r>
          </a:p>
          <a:p>
            <a:pPr>
              <a:buFontTx/>
              <a:buChar char="•"/>
            </a:pPr>
            <a:r>
              <a:rPr lang="en-GB" altLang="en-US" sz="2200" b="0" dirty="0"/>
              <a:t> The topic</a:t>
            </a:r>
          </a:p>
          <a:p>
            <a:pPr>
              <a:buFontTx/>
              <a:buChar char="•"/>
            </a:pPr>
            <a:r>
              <a:rPr lang="en-GB" altLang="en-US" sz="2200" b="0" dirty="0"/>
              <a:t> The timing</a:t>
            </a:r>
          </a:p>
          <a:p>
            <a:pPr>
              <a:buFontTx/>
              <a:buChar char="•"/>
            </a:pPr>
            <a:r>
              <a:rPr lang="en-GB" altLang="en-US" sz="2200" b="0" dirty="0"/>
              <a:t> The location</a:t>
            </a:r>
          </a:p>
          <a:p>
            <a:pPr>
              <a:buFontTx/>
              <a:buChar char="•"/>
            </a:pPr>
            <a:r>
              <a:rPr lang="en-GB" altLang="en-US" sz="2200" b="0" dirty="0"/>
              <a:t> The presenter</a:t>
            </a:r>
          </a:p>
          <a:p>
            <a:pPr>
              <a:buFontTx/>
              <a:buChar char="•"/>
            </a:pPr>
            <a:r>
              <a:rPr lang="en-GB" altLang="en-US" sz="2200" b="0" dirty="0"/>
              <a:t> Resource </a:t>
            </a: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539750" y="1484313"/>
            <a:ext cx="8280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2200" dirty="0"/>
              <a:t>The following areas are key to managing a programme of Tool Box Talks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594EE4-7C83-42AD-A41E-C9AA9AB69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591148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2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50825" y="1196975"/>
            <a:ext cx="8230436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8900" indent="-88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/>
              <a:t>The Presenter: </a:t>
            </a:r>
            <a:r>
              <a:rPr lang="en-GB" altLang="en-US" sz="2200" b="0"/>
              <a:t>Should be good speaker - Use the appropriate language - Be committed to what they say - Know the subject matter and be able to answer questions or discuss the issue.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0825" y="2349500"/>
            <a:ext cx="836650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8900" indent="-88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/>
              <a:t>The Preparation: </a:t>
            </a:r>
            <a:r>
              <a:rPr lang="en-GB" altLang="en-US" sz="2200" b="0"/>
              <a:t>Pre-read the Tool Box Talk sheet - try and relate the topic to specific instances and experiences within your unit.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323850" y="4652963"/>
            <a:ext cx="8399761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8900" indent="-88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 dirty="0"/>
              <a:t>The Approach: </a:t>
            </a:r>
            <a:r>
              <a:rPr lang="en-GB" altLang="en-US" sz="2200" b="0" dirty="0"/>
              <a:t>Use a questioning approach - get the message across and listen to responses. Tool box talks are not lectures and are designed to get people to think and talk about Health, Safety and Environmental issues.</a:t>
            </a:r>
            <a:endParaRPr lang="en-US" altLang="en-US" sz="2200" b="0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50825" y="3357563"/>
            <a:ext cx="864165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8900" indent="-88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/>
              <a:t>The Audience: </a:t>
            </a:r>
            <a:r>
              <a:rPr lang="en-GB" altLang="en-US" sz="2200" b="0"/>
              <a:t>Between 6 and 12 in number will be the most effective but larger audiences in a meeting-room are  sometimes the only solution. </a:t>
            </a:r>
          </a:p>
        </p:txBody>
      </p:sp>
      <p:sp>
        <p:nvSpPr>
          <p:cNvPr id="8" name="Title 7"/>
          <p:cNvSpPr txBox="1">
            <a:spLocks noGrp="1"/>
          </p:cNvSpPr>
          <p:nvPr>
            <p:ph type="title"/>
          </p:nvPr>
        </p:nvSpPr>
        <p:spPr>
          <a:xfrm>
            <a:off x="285720" y="400103"/>
            <a:ext cx="6897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0" dirty="0"/>
              <a:t>Implementation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FCE6C6F-EE1E-4264-B95E-35CAB669B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972647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23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072438" y="6429375"/>
            <a:ext cx="866775" cy="222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FB14A1F5-A790-4114-B440-CDE94BD3C157}" type="slidenum">
              <a:rPr lang="en-US"/>
              <a:pPr algn="ctr"/>
              <a:t>8</a:t>
            </a:fld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1412875"/>
            <a:ext cx="88201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/>
              <a:t>The Style: </a:t>
            </a:r>
            <a:r>
              <a:rPr lang="en-GB" altLang="en-US" sz="2200" b="0"/>
              <a:t>The following are encouraged:-Watch how other people present Tool Box Talks and decide upon the style that best suits you. Try to generate interest in the topic with the questions you ask - Highlight some key words to remind you of the points to bring up. Avoid just reading the topic - Use your own language. take the topic and try to build up the discussion point by point. 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79388" y="3573463"/>
            <a:ext cx="87137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/>
              <a:t>The Records: </a:t>
            </a:r>
            <a:r>
              <a:rPr lang="en-GB" altLang="en-US" sz="2200" b="0"/>
              <a:t>Obtain signatures from delegates to confirm attendance and keep on file.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79388" y="4179888"/>
            <a:ext cx="8713787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ct val="40000"/>
              </a:spcAft>
            </a:pPr>
            <a:r>
              <a:rPr lang="en-GB" altLang="en-US" sz="2200" dirty="0"/>
              <a:t>The Resource: </a:t>
            </a:r>
            <a:r>
              <a:rPr lang="en-GB" altLang="en-US" sz="3200" dirty="0"/>
              <a:t> </a:t>
            </a:r>
            <a:r>
              <a:rPr lang="en-GB" altLang="en-US" sz="2200" b="0" dirty="0"/>
              <a:t>An index and library of Tool Box Talks has been made available.</a:t>
            </a:r>
            <a:endParaRPr lang="en-GB" altLang="en-US" sz="2200" b="0" dirty="0">
              <a:solidFill>
                <a:srgbClr val="0140F1"/>
              </a:solidFill>
            </a:endParaRPr>
          </a:p>
          <a:p>
            <a:pPr>
              <a:spcAft>
                <a:spcPct val="40000"/>
              </a:spcAft>
            </a:pPr>
            <a:endParaRPr lang="en-GB" altLang="en-US" sz="22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35558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Implementation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36E05E-7EE1-4CD5-B9AB-A39316BAD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210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0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b="0" dirty="0"/>
              <a:t>Conclusion 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79386" y="2204864"/>
            <a:ext cx="85693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2200" dirty="0"/>
              <a:t>Tool box Talks: </a:t>
            </a:r>
            <a:r>
              <a:rPr lang="en-GB" altLang="en-US" sz="2200" b="0" dirty="0"/>
              <a:t>provide a convenient and effective way of communication and re-enforcing the safety first in everything we do message.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51618" y="3717032"/>
            <a:ext cx="84248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en-US" sz="2200" b="0" dirty="0"/>
              <a:t>Every employee plays a role in sustaining our</a:t>
            </a:r>
          </a:p>
          <a:p>
            <a:pPr algn="ctr"/>
            <a:r>
              <a:rPr lang="en-GB" altLang="en-US" sz="2200" dirty="0"/>
              <a:t>“safety first in everything we do” </a:t>
            </a:r>
          </a:p>
          <a:p>
            <a:pPr algn="ctr"/>
            <a:r>
              <a:rPr lang="en-GB" altLang="en-US" sz="2200" b="0" dirty="0"/>
              <a:t>culture when they choose to participate in </a:t>
            </a:r>
          </a:p>
          <a:p>
            <a:pPr algn="ctr"/>
            <a:r>
              <a:rPr lang="en-GB" altLang="en-US" sz="2200" dirty="0"/>
              <a:t>“Tool box Talks”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CA2D9B6-A401-416E-B742-ABA91DC16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90575"/>
              </p:ext>
            </p:extLst>
          </p:nvPr>
        </p:nvGraphicFramePr>
        <p:xfrm>
          <a:off x="1619672" y="6498779"/>
          <a:ext cx="694707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692">
                  <a:extLst>
                    <a:ext uri="{9D8B030D-6E8A-4147-A177-3AD203B41FA5}">
                      <a16:colId xmlns:a16="http://schemas.microsoft.com/office/drawing/2014/main" val="1751723898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3704150011"/>
                    </a:ext>
                  </a:extLst>
                </a:gridCol>
                <a:gridCol w="2315692">
                  <a:extLst>
                    <a:ext uri="{9D8B030D-6E8A-4147-A177-3AD203B41FA5}">
                      <a16:colId xmlns:a16="http://schemas.microsoft.com/office/drawing/2014/main" val="1187917305"/>
                    </a:ext>
                  </a:extLst>
                </a:gridCol>
              </a:tblGrid>
              <a:tr h="22890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FM/HS/G/003/01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 2016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69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71827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mpass Group Screen Print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F7DC1"/>
      </a:accent1>
      <a:accent2>
        <a:srgbClr val="47C232"/>
      </a:accent2>
      <a:accent3>
        <a:srgbClr val="FFFFFF"/>
      </a:accent3>
      <a:accent4>
        <a:srgbClr val="000000"/>
      </a:accent4>
      <a:accent5>
        <a:srgbClr val="AFBFDD"/>
      </a:accent5>
      <a:accent6>
        <a:srgbClr val="3FB02C"/>
      </a:accent6>
      <a:hlink>
        <a:srgbClr val="E3C21D"/>
      </a:hlink>
      <a:folHlink>
        <a:srgbClr val="CA6A6A"/>
      </a:folHlink>
    </a:clrScheme>
    <a:fontScheme name="Compass Group Screen Print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ompass Group Screen Pr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Group Screen Pr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Group Screen Prin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Group Screen Prin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Group Screen Pr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Group Screen Pr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Group Screen Pr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29038</TotalTime>
  <Words>531</Words>
  <Application>Microsoft Office PowerPoint</Application>
  <PresentationFormat>On-screen Show (4:3)</PresentationFormat>
  <Paragraphs>91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Tahoma</vt:lpstr>
      <vt:lpstr>Times</vt:lpstr>
      <vt:lpstr>Wingdings</vt:lpstr>
      <vt:lpstr>Blank Presentation</vt:lpstr>
      <vt:lpstr>Compass Group Screen Print</vt:lpstr>
      <vt:lpstr>Office Theme</vt:lpstr>
      <vt:lpstr>Tool Box Talks</vt:lpstr>
      <vt:lpstr>Tool Box Talks</vt:lpstr>
      <vt:lpstr>Tool Box Talks</vt:lpstr>
      <vt:lpstr>What is a Tool Box Talk</vt:lpstr>
      <vt:lpstr>Making Tool Box Talks Successful</vt:lpstr>
      <vt:lpstr>Managing Tool Box Talks</vt:lpstr>
      <vt:lpstr>Implementation</vt:lpstr>
      <vt:lpstr>PowerPoint Presentation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Care</dc:creator>
  <cp:lastModifiedBy>Natalia Zielinska</cp:lastModifiedBy>
  <cp:revision>1048</cp:revision>
  <dcterms:created xsi:type="dcterms:W3CDTF">2007-11-02T14:58:00Z</dcterms:created>
  <dcterms:modified xsi:type="dcterms:W3CDTF">2019-05-16T09:08:55Z</dcterms:modified>
</cp:coreProperties>
</file>