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772" r:id="rId1"/>
  </p:sldMasterIdLst>
  <p:notesMasterIdLst>
    <p:notesMasterId r:id="rId14"/>
  </p:notesMasterIdLst>
  <p:handoutMasterIdLst>
    <p:handoutMasterId r:id="rId15"/>
  </p:handoutMasterIdLst>
  <p:sldIdLst>
    <p:sldId id="766" r:id="rId2"/>
    <p:sldId id="767" r:id="rId3"/>
    <p:sldId id="768" r:id="rId4"/>
    <p:sldId id="782" r:id="rId5"/>
    <p:sldId id="780" r:id="rId6"/>
    <p:sldId id="781" r:id="rId7"/>
    <p:sldId id="769" r:id="rId8"/>
    <p:sldId id="770" r:id="rId9"/>
    <p:sldId id="771" r:id="rId10"/>
    <p:sldId id="772" r:id="rId11"/>
    <p:sldId id="773" r:id="rId12"/>
    <p:sldId id="778" r:id="rId13"/>
  </p:sldIdLst>
  <p:sldSz cx="9144000" cy="6858000" type="screen4x3"/>
  <p:notesSz cx="6669088" cy="9926638"/>
  <p:defaultTextStyle>
    <a:defPPr>
      <a:defRPr lang="en-GB"/>
    </a:defPPr>
    <a:lvl1pPr algn="ctr" rtl="0" fontAlgn="base">
      <a:spcBef>
        <a:spcPct val="0"/>
      </a:spcBef>
      <a:spcAft>
        <a:spcPct val="0"/>
      </a:spcAft>
      <a:defRPr sz="2800" kern="1200">
        <a:solidFill>
          <a:schemeClr val="bg1"/>
        </a:solidFill>
        <a:latin typeface="Arial" pitchFamily="34" charset="0"/>
        <a:ea typeface="ヒラギノ角ゴ Pro W3"/>
        <a:cs typeface="ヒラギノ角ゴ Pro W3"/>
      </a:defRPr>
    </a:lvl1pPr>
    <a:lvl2pPr marL="457200" algn="ctr" rtl="0" fontAlgn="base">
      <a:spcBef>
        <a:spcPct val="0"/>
      </a:spcBef>
      <a:spcAft>
        <a:spcPct val="0"/>
      </a:spcAft>
      <a:defRPr sz="2800" kern="1200">
        <a:solidFill>
          <a:schemeClr val="bg1"/>
        </a:solidFill>
        <a:latin typeface="Arial" pitchFamily="34" charset="0"/>
        <a:ea typeface="ヒラギノ角ゴ Pro W3"/>
        <a:cs typeface="ヒラギノ角ゴ Pro W3"/>
      </a:defRPr>
    </a:lvl2pPr>
    <a:lvl3pPr marL="914400" algn="ctr" rtl="0" fontAlgn="base">
      <a:spcBef>
        <a:spcPct val="0"/>
      </a:spcBef>
      <a:spcAft>
        <a:spcPct val="0"/>
      </a:spcAft>
      <a:defRPr sz="2800" kern="1200">
        <a:solidFill>
          <a:schemeClr val="bg1"/>
        </a:solidFill>
        <a:latin typeface="Arial" pitchFamily="34" charset="0"/>
        <a:ea typeface="ヒラギノ角ゴ Pro W3"/>
        <a:cs typeface="ヒラギノ角ゴ Pro W3"/>
      </a:defRPr>
    </a:lvl3pPr>
    <a:lvl4pPr marL="1371600" algn="ctr" rtl="0" fontAlgn="base">
      <a:spcBef>
        <a:spcPct val="0"/>
      </a:spcBef>
      <a:spcAft>
        <a:spcPct val="0"/>
      </a:spcAft>
      <a:defRPr sz="2800" kern="1200">
        <a:solidFill>
          <a:schemeClr val="bg1"/>
        </a:solidFill>
        <a:latin typeface="Arial" pitchFamily="34" charset="0"/>
        <a:ea typeface="ヒラギノ角ゴ Pro W3"/>
        <a:cs typeface="ヒラギノ角ゴ Pro W3"/>
      </a:defRPr>
    </a:lvl4pPr>
    <a:lvl5pPr marL="1828800" algn="ctr" rtl="0" fontAlgn="base">
      <a:spcBef>
        <a:spcPct val="0"/>
      </a:spcBef>
      <a:spcAft>
        <a:spcPct val="0"/>
      </a:spcAft>
      <a:defRPr sz="2800" kern="1200">
        <a:solidFill>
          <a:schemeClr val="bg1"/>
        </a:solidFill>
        <a:latin typeface="Arial" pitchFamily="34" charset="0"/>
        <a:ea typeface="ヒラギノ角ゴ Pro W3"/>
        <a:cs typeface="ヒラギノ角ゴ Pro W3"/>
      </a:defRPr>
    </a:lvl5pPr>
    <a:lvl6pPr marL="2286000" algn="l" defTabSz="914400" rtl="0" eaLnBrk="1" latinLnBrk="0" hangingPunct="1">
      <a:defRPr sz="2800" kern="1200">
        <a:solidFill>
          <a:schemeClr val="bg1"/>
        </a:solidFill>
        <a:latin typeface="Arial" pitchFamily="34" charset="0"/>
        <a:ea typeface="ヒラギノ角ゴ Pro W3"/>
        <a:cs typeface="ヒラギノ角ゴ Pro W3"/>
      </a:defRPr>
    </a:lvl6pPr>
    <a:lvl7pPr marL="2743200" algn="l" defTabSz="914400" rtl="0" eaLnBrk="1" latinLnBrk="0" hangingPunct="1">
      <a:defRPr sz="2800" kern="1200">
        <a:solidFill>
          <a:schemeClr val="bg1"/>
        </a:solidFill>
        <a:latin typeface="Arial" pitchFamily="34" charset="0"/>
        <a:ea typeface="ヒラギノ角ゴ Pro W3"/>
        <a:cs typeface="ヒラギノ角ゴ Pro W3"/>
      </a:defRPr>
    </a:lvl7pPr>
    <a:lvl8pPr marL="3200400" algn="l" defTabSz="914400" rtl="0" eaLnBrk="1" latinLnBrk="0" hangingPunct="1">
      <a:defRPr sz="2800" kern="1200">
        <a:solidFill>
          <a:schemeClr val="bg1"/>
        </a:solidFill>
        <a:latin typeface="Arial" pitchFamily="34" charset="0"/>
        <a:ea typeface="ヒラギノ角ゴ Pro W3"/>
        <a:cs typeface="ヒラギノ角ゴ Pro W3"/>
      </a:defRPr>
    </a:lvl8pPr>
    <a:lvl9pPr marL="3657600" algn="l" defTabSz="914400" rtl="0" eaLnBrk="1" latinLnBrk="0" hangingPunct="1">
      <a:defRPr sz="2800" kern="1200">
        <a:solidFill>
          <a:schemeClr val="bg1"/>
        </a:solidFill>
        <a:latin typeface="Arial" pitchFamily="34" charset="0"/>
        <a:ea typeface="ヒラギノ角ゴ Pro W3"/>
        <a:cs typeface="ヒラギノ角ゴ Pro W3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505"/>
    <a:srgbClr val="434343"/>
    <a:srgbClr val="FCBB18"/>
    <a:srgbClr val="969696"/>
    <a:srgbClr val="0099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33" autoAdjust="0"/>
    <p:restoredTop sz="96309" autoAdjust="0"/>
  </p:normalViewPr>
  <p:slideViewPr>
    <p:cSldViewPr>
      <p:cViewPr>
        <p:scale>
          <a:sx n="80" d="100"/>
          <a:sy n="80" d="100"/>
        </p:scale>
        <p:origin x="-690" y="-648"/>
      </p:cViewPr>
      <p:guideLst>
        <p:guide orient="horz" pos="527"/>
        <p:guide pos="431"/>
        <p:guide pos="26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2190" y="-114"/>
      </p:cViewPr>
      <p:guideLst>
        <p:guide orient="horz" pos="3127"/>
        <p:guide pos="210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89718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70" tIns="45936" rIns="91870" bIns="45936" numCol="1" anchor="t" anchorCtr="0" compatLnSpc="1">
            <a:prstTxWarp prst="textNoShape">
              <a:avLst/>
            </a:prstTxWarp>
          </a:bodyPr>
          <a:lstStyle>
            <a:lvl1pPr algn="l" defTabSz="919358">
              <a:defRPr sz="1200" dirty="0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74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0000" y="1"/>
            <a:ext cx="2894014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70" tIns="45936" rIns="91870" bIns="45936" numCol="1" anchor="t" anchorCtr="0" compatLnSpc="1">
            <a:prstTxWarp prst="textNoShape">
              <a:avLst/>
            </a:prstTxWarp>
          </a:bodyPr>
          <a:lstStyle>
            <a:lvl1pPr algn="r" defTabSz="919358">
              <a:defRPr sz="1200" dirty="0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74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50388"/>
            <a:ext cx="2897188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70" tIns="45936" rIns="91870" bIns="45936" numCol="1" anchor="b" anchorCtr="0" compatLnSpc="1">
            <a:prstTxWarp prst="textNoShape">
              <a:avLst/>
            </a:prstTxWarp>
          </a:bodyPr>
          <a:lstStyle>
            <a:lvl1pPr algn="l" defTabSz="919358">
              <a:defRPr sz="1200" dirty="0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74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0000" y="9450388"/>
            <a:ext cx="2894014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70" tIns="45936" rIns="91870" bIns="45936" numCol="1" anchor="b" anchorCtr="0" compatLnSpc="1">
            <a:prstTxWarp prst="textNoShape">
              <a:avLst/>
            </a:prstTxWarp>
          </a:bodyPr>
          <a:lstStyle>
            <a:lvl1pPr algn="r" defTabSz="919358">
              <a:defRPr sz="1200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fld id="{31564CC2-8EBF-49D7-87EA-722654E9C31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41150185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889249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70" tIns="45936" rIns="91870" bIns="45936" numCol="1" anchor="t" anchorCtr="0" compatLnSpc="1">
            <a:prstTxWarp prst="textNoShape">
              <a:avLst/>
            </a:prstTxWarp>
          </a:bodyPr>
          <a:lstStyle>
            <a:lvl1pPr algn="l" defTabSz="919358">
              <a:defRPr sz="1200" dirty="0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007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1" y="0"/>
            <a:ext cx="2889249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70" tIns="45936" rIns="91870" bIns="45936" numCol="1" anchor="t" anchorCtr="0" compatLnSpc="1">
            <a:prstTxWarp prst="textNoShape">
              <a:avLst/>
            </a:prstTxWarp>
          </a:bodyPr>
          <a:lstStyle>
            <a:lvl1pPr algn="r" defTabSz="919358">
              <a:defRPr sz="1200" dirty="0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2950"/>
            <a:ext cx="4960938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07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5164" y="4714877"/>
            <a:ext cx="5338761" cy="446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70" tIns="45936" rIns="91870" bIns="4593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007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9750"/>
            <a:ext cx="2889249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70" tIns="45936" rIns="91870" bIns="45936" numCol="1" anchor="b" anchorCtr="0" compatLnSpc="1">
            <a:prstTxWarp prst="textNoShape">
              <a:avLst/>
            </a:prstTxWarp>
          </a:bodyPr>
          <a:lstStyle>
            <a:lvl1pPr algn="l" defTabSz="919358">
              <a:defRPr sz="1200" dirty="0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007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1" y="9429750"/>
            <a:ext cx="2889249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70" tIns="45936" rIns="91870" bIns="45936" numCol="1" anchor="b" anchorCtr="0" compatLnSpc="1">
            <a:prstTxWarp prst="textNoShape">
              <a:avLst/>
            </a:prstTxWarp>
          </a:bodyPr>
          <a:lstStyle>
            <a:lvl1pPr algn="r" defTabSz="919358">
              <a:defRPr sz="1200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fld id="{B0C75CA1-3B50-4D92-839E-A8C93E1B89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635944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727" y="1424764"/>
            <a:ext cx="7191629" cy="4617923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51520" y="6356351"/>
            <a:ext cx="133416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7689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1398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52684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710" y="4406900"/>
            <a:ext cx="716347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3710" y="2906714"/>
            <a:ext cx="716347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251520" y="6356351"/>
            <a:ext cx="133416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7689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88024" y="6429397"/>
            <a:ext cx="866107" cy="222249"/>
          </a:xfrm>
          <a:prstGeom prst="rect">
            <a:avLst/>
          </a:prstGeom>
        </p:spPr>
        <p:txBody>
          <a:bodyPr/>
          <a:lstStyle>
            <a:lvl1pPr>
              <a:defRPr sz="1400" baseline="0">
                <a:solidFill>
                  <a:schemeClr val="tx1"/>
                </a:solidFill>
              </a:defRPr>
            </a:lvl1pPr>
          </a:lstStyle>
          <a:p>
            <a:fld id="{2ED7FEAF-2746-2C43-90FE-7153CB7C7E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7068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943" y="416800"/>
            <a:ext cx="6897360" cy="578318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9726" y="1340768"/>
            <a:ext cx="3466735" cy="479696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2369" y="1340768"/>
            <a:ext cx="3468987" cy="479696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251520" y="6356351"/>
            <a:ext cx="133416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7689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88024" y="6429397"/>
            <a:ext cx="866107" cy="222249"/>
          </a:xfrm>
          <a:prstGeom prst="rect">
            <a:avLst/>
          </a:prstGeom>
        </p:spPr>
        <p:txBody>
          <a:bodyPr/>
          <a:lstStyle>
            <a:lvl1pPr>
              <a:defRPr sz="1400" baseline="0">
                <a:solidFill>
                  <a:schemeClr val="tx1"/>
                </a:solidFill>
              </a:defRPr>
            </a:lvl1pPr>
          </a:lstStyle>
          <a:p>
            <a:fld id="{2ED7FEAF-2746-2C43-90FE-7153CB7C7E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35322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943" y="416800"/>
            <a:ext cx="6897360" cy="57831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251520" y="6356351"/>
            <a:ext cx="133416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7689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68357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251520" y="6356351"/>
            <a:ext cx="133416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7689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88024" y="6429397"/>
            <a:ext cx="866107" cy="222249"/>
          </a:xfrm>
          <a:prstGeom prst="rect">
            <a:avLst/>
          </a:prstGeom>
        </p:spPr>
        <p:txBody>
          <a:bodyPr/>
          <a:lstStyle>
            <a:lvl1pPr>
              <a:defRPr sz="1400" baseline="0">
                <a:solidFill>
                  <a:schemeClr val="tx1"/>
                </a:solidFill>
              </a:defRPr>
            </a:lvl1pPr>
          </a:lstStyle>
          <a:p>
            <a:fld id="{2ED7FEAF-2746-2C43-90FE-7153CB7C7E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52268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251520" y="6356351"/>
            <a:ext cx="133416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7689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88024" y="6429397"/>
            <a:ext cx="866107" cy="222249"/>
          </a:xfrm>
          <a:prstGeom prst="rect">
            <a:avLst/>
          </a:prstGeom>
        </p:spPr>
        <p:txBody>
          <a:bodyPr/>
          <a:lstStyle>
            <a:lvl1pPr>
              <a:defRPr sz="1400" baseline="0">
                <a:solidFill>
                  <a:schemeClr val="tx1"/>
                </a:solidFill>
              </a:defRPr>
            </a:lvl1pPr>
          </a:lstStyle>
          <a:p>
            <a:fld id="{2ED7FEAF-2746-2C43-90FE-7153CB7C7E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15024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1377" y="1412776"/>
            <a:ext cx="5111751" cy="47133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3528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251520" y="6356351"/>
            <a:ext cx="133416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7689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88024" y="6429397"/>
            <a:ext cx="866107" cy="222249"/>
          </a:xfrm>
          <a:prstGeom prst="rect">
            <a:avLst/>
          </a:prstGeom>
        </p:spPr>
        <p:txBody>
          <a:bodyPr/>
          <a:lstStyle>
            <a:lvl1pPr>
              <a:defRPr sz="1400" baseline="0">
                <a:solidFill>
                  <a:schemeClr val="tx1"/>
                </a:solidFill>
              </a:defRPr>
            </a:lvl1pPr>
          </a:lstStyle>
          <a:p>
            <a:fld id="{2ED7FEAF-2746-2C43-90FE-7153CB7C7E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27605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800601"/>
            <a:ext cx="603504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568" y="1268759"/>
            <a:ext cx="6035040" cy="345881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3568" y="5367339"/>
            <a:ext cx="603504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251520" y="6356351"/>
            <a:ext cx="133416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7689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88024" y="6429397"/>
            <a:ext cx="866107" cy="222249"/>
          </a:xfrm>
          <a:prstGeom prst="rect">
            <a:avLst/>
          </a:prstGeom>
        </p:spPr>
        <p:txBody>
          <a:bodyPr/>
          <a:lstStyle>
            <a:lvl1pPr>
              <a:defRPr sz="1400" baseline="0">
                <a:solidFill>
                  <a:schemeClr val="tx1"/>
                </a:solidFill>
              </a:defRPr>
            </a:lvl1pPr>
          </a:lstStyle>
          <a:p>
            <a:fld id="{2ED7FEAF-2746-2C43-90FE-7153CB7C7E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279649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68950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5945" y="1388523"/>
            <a:ext cx="6922360" cy="4617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1" cstate="print"/>
          <a:stretch>
            <a:fillRect/>
          </a:stretch>
        </p:blipFill>
        <p:spPr>
          <a:xfrm>
            <a:off x="7452320" y="338666"/>
            <a:ext cx="1397743" cy="62586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93254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emf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200800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98976" y="1916832"/>
            <a:ext cx="6249288" cy="208463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sz="4000" dirty="0" smtClean="0"/>
              <a:t>Hand Protection Toolkit</a:t>
            </a:r>
          </a:p>
          <a:p>
            <a:r>
              <a:rPr lang="en-GB" sz="4000" dirty="0" smtClean="0"/>
              <a:t>Managers Launch Presentation</a:t>
            </a:r>
            <a:endParaRPr lang="en-US" sz="40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83568" y="4365104"/>
            <a:ext cx="6264696" cy="43204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dirty="0" smtClean="0">
                <a:solidFill>
                  <a:schemeClr val="tx1"/>
                </a:solidFill>
              </a:rPr>
              <a:t>Date: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Name: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285720" y="474418"/>
            <a:ext cx="6897360" cy="57831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5589240"/>
            <a:ext cx="2752970" cy="12687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3284984"/>
            <a:ext cx="2699792" cy="253480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188640"/>
            <a:ext cx="6464300" cy="64389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4036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80646"/>
            <a:ext cx="7380312" cy="617735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4581128"/>
            <a:ext cx="2261992" cy="239561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77552"/>
            <a:ext cx="3632200" cy="441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4036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6511" y="0"/>
            <a:ext cx="72008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124744"/>
            <a:ext cx="5245100" cy="45339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0027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7164288" cy="864097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85720" y="474418"/>
            <a:ext cx="6897360" cy="57831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dirty="0" smtClean="0"/>
              <a:t>Safety Moment</a:t>
            </a:r>
            <a:endParaRPr lang="en-US" dirty="0"/>
          </a:p>
        </p:txBody>
      </p:sp>
      <p:pic>
        <p:nvPicPr>
          <p:cNvPr id="5" name="Picture 2" descr="http://www.tbpglobal.com/wp-content/uploads/2014/06/Gary_Lewin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96752"/>
            <a:ext cx="3584397" cy="4824536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995936" y="1268758"/>
            <a:ext cx="468052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sz="2000" dirty="0" smtClean="0">
                <a:solidFill>
                  <a:schemeClr val="tx1"/>
                </a:solidFill>
              </a:rPr>
              <a:t>It is a common truth that accidents hold no respect for position or location – they are truly democratic as Gary </a:t>
            </a:r>
            <a:r>
              <a:rPr lang="en-GB" sz="2000" dirty="0" err="1" smtClean="0">
                <a:solidFill>
                  <a:schemeClr val="tx1"/>
                </a:solidFill>
              </a:rPr>
              <a:t>Lewin</a:t>
            </a:r>
            <a:r>
              <a:rPr lang="en-GB" sz="2000" dirty="0" smtClean="0">
                <a:solidFill>
                  <a:schemeClr val="tx1"/>
                </a:solidFill>
              </a:rPr>
              <a:t>, England’s chief physiotherapist found out when he was caught on the hop by England’s goal in their first World Cup match. Whilst celebrating the goal, he stumbled on a discarded water bottle and dislocated his ankle.</a:t>
            </a:r>
          </a:p>
          <a:p>
            <a:pPr algn="l"/>
            <a:r>
              <a:rPr lang="en-GB" sz="2000" dirty="0" smtClean="0">
                <a:solidFill>
                  <a:schemeClr val="tx1"/>
                </a:solidFill>
              </a:rPr>
              <a:t>Better housekeeping in the technical area would have averted this mishap.</a:t>
            </a:r>
          </a:p>
          <a:p>
            <a:pPr algn="l"/>
            <a:endParaRPr lang="en-GB" sz="2000" dirty="0" smtClean="0">
              <a:solidFill>
                <a:schemeClr val="tx1"/>
              </a:solidFill>
            </a:endParaRPr>
          </a:p>
          <a:p>
            <a:pPr algn="l"/>
            <a:r>
              <a:rPr lang="en-GB" sz="2000" b="1" i="1" dirty="0" smtClean="0">
                <a:solidFill>
                  <a:schemeClr val="tx1"/>
                </a:solidFill>
              </a:rPr>
              <a:t>How does your Site compare? Is it really a safe place for your team or  is it an accident waiting to happen</a:t>
            </a:r>
            <a:r>
              <a:rPr lang="en-GB" sz="1800" b="1" i="1" dirty="0" smtClean="0">
                <a:solidFill>
                  <a:schemeClr val="tx1"/>
                </a:solidFill>
              </a:rPr>
              <a:t>?</a:t>
            </a:r>
            <a:endParaRPr lang="en-GB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4036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7164288" cy="864097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85720" y="474418"/>
            <a:ext cx="6897360" cy="57831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dirty="0" smtClean="0"/>
              <a:t>Why the toolkit?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29727" y="1424764"/>
            <a:ext cx="8302713" cy="4884556"/>
          </a:xfrm>
        </p:spPr>
        <p:txBody>
          <a:bodyPr>
            <a:normAutofit/>
          </a:bodyPr>
          <a:lstStyle/>
          <a:p>
            <a:pPr marL="341313" indent="-341313">
              <a:buFont typeface="Arial" charset="0"/>
              <a:buChar char="•"/>
            </a:pPr>
            <a:r>
              <a:rPr lang="en-GB" sz="2400" dirty="0" smtClean="0">
                <a:latin typeface="Calibri" pitchFamily="34" charset="0"/>
              </a:rPr>
              <a:t>In 2012-13 we had 79 Lost Time injuries relating to Hand and Arm occurrences.</a:t>
            </a:r>
          </a:p>
          <a:p>
            <a:pPr marL="341313" indent="-341313">
              <a:buFont typeface="Arial" charset="0"/>
              <a:buChar char="•"/>
            </a:pPr>
            <a:r>
              <a:rPr lang="en-GB" sz="2400" dirty="0" smtClean="0">
                <a:latin typeface="Calibri" pitchFamily="34" charset="0"/>
              </a:rPr>
              <a:t>There were over 500 reported  hand &amp; arm injuries reported.</a:t>
            </a:r>
          </a:p>
          <a:p>
            <a:pPr marL="341313" indent="-341313">
              <a:buFont typeface="Arial" charset="0"/>
              <a:buChar char="•"/>
            </a:pPr>
            <a:r>
              <a:rPr lang="en-GB" sz="2400" dirty="0" smtClean="0">
                <a:latin typeface="Calibri" pitchFamily="34" charset="0"/>
              </a:rPr>
              <a:t>We reviewed all of these incidents.</a:t>
            </a:r>
          </a:p>
          <a:p>
            <a:pPr marL="341313" indent="-341313">
              <a:buFont typeface="Arial" charset="0"/>
              <a:buChar char="•"/>
            </a:pPr>
            <a:r>
              <a:rPr lang="en-GB" sz="2400" dirty="0" smtClean="0">
                <a:latin typeface="Calibri" pitchFamily="34" charset="0"/>
              </a:rPr>
              <a:t>We identified a series of Safety Interventions for the business.</a:t>
            </a:r>
          </a:p>
          <a:p>
            <a:pPr marL="341313" indent="-341313">
              <a:buFont typeface="Arial" charset="0"/>
              <a:buChar char="•"/>
            </a:pPr>
            <a:r>
              <a:rPr lang="en-GB" sz="2400" dirty="0" smtClean="0">
                <a:latin typeface="Calibri" pitchFamily="34" charset="0"/>
              </a:rPr>
              <a:t>HSE Central Functions formed a working group.</a:t>
            </a:r>
          </a:p>
          <a:p>
            <a:pPr marL="341313" indent="-341313">
              <a:buFont typeface="Arial" charset="0"/>
              <a:buChar char="•"/>
            </a:pPr>
            <a:r>
              <a:rPr lang="en-GB" sz="2400" dirty="0" smtClean="0">
                <a:latin typeface="Calibri" pitchFamily="34" charset="0"/>
              </a:rPr>
              <a:t>HSE reviewed all the key factors, engaged with operations, carried our surveys/and trials with a range of PPE and learning tools.</a:t>
            </a:r>
          </a:p>
          <a:p>
            <a:pPr marL="341313" indent="-341313">
              <a:buFont typeface="Arial" charset="0"/>
              <a:buChar char="•"/>
            </a:pPr>
            <a:r>
              <a:rPr lang="en-GB" sz="2400" dirty="0" smtClean="0">
                <a:latin typeface="Calibri" pitchFamily="34" charset="0"/>
              </a:rPr>
              <a:t>This toolkit is the result.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="" xmlns:p14="http://schemas.microsoft.com/office/powerpoint/2010/main" val="224036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7164288" cy="864097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85720" y="474418"/>
            <a:ext cx="6897360" cy="57831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dirty="0" smtClean="0"/>
              <a:t>What is the toolkit?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29727" y="1424764"/>
            <a:ext cx="8302713" cy="4884556"/>
          </a:xfrm>
        </p:spPr>
        <p:txBody>
          <a:bodyPr>
            <a:normAutofit lnSpcReduction="10000"/>
          </a:bodyPr>
          <a:lstStyle/>
          <a:p>
            <a:pPr marL="341313" indent="-341313">
              <a:buFont typeface="Arial" charset="0"/>
              <a:buChar char="•"/>
            </a:pPr>
            <a:r>
              <a:rPr lang="en-GB" sz="2400" dirty="0" smtClean="0">
                <a:latin typeface="Calibri" pitchFamily="34" charset="0"/>
              </a:rPr>
              <a:t>It is a simple “DOING” standardised toolkit for Compass UK&amp;I operations, focussing on hand protection .</a:t>
            </a:r>
          </a:p>
          <a:p>
            <a:pPr marL="341313" indent="-341313">
              <a:buFont typeface="Arial" charset="0"/>
              <a:buChar char="•"/>
            </a:pPr>
            <a:r>
              <a:rPr lang="en-GB" sz="2400" dirty="0" smtClean="0">
                <a:latin typeface="Calibri" pitchFamily="34" charset="0"/>
              </a:rPr>
              <a:t>Simple site-focussed processes</a:t>
            </a:r>
            <a:r>
              <a:rPr lang="en-GB" sz="2400" strike="sngStrike" dirty="0" smtClean="0">
                <a:latin typeface="Calibri" pitchFamily="34" charset="0"/>
              </a:rPr>
              <a:t> </a:t>
            </a:r>
            <a:r>
              <a:rPr lang="en-GB" sz="2400" dirty="0" smtClean="0">
                <a:latin typeface="Calibri" pitchFamily="34" charset="0"/>
              </a:rPr>
              <a:t>and recommended PPE .</a:t>
            </a:r>
          </a:p>
          <a:p>
            <a:pPr marL="341313" indent="-341313">
              <a:buFont typeface="Arial" charset="0"/>
              <a:buChar char="•"/>
            </a:pPr>
            <a:r>
              <a:rPr lang="en-GB" sz="2400" dirty="0" smtClean="0">
                <a:latin typeface="Calibri" pitchFamily="34" charset="0"/>
              </a:rPr>
              <a:t>Available in hard and soft copy.</a:t>
            </a:r>
          </a:p>
          <a:p>
            <a:pPr marL="341313" indent="-341313">
              <a:buFont typeface="Arial" charset="0"/>
              <a:buChar char="•"/>
            </a:pPr>
            <a:r>
              <a:rPr lang="en-GB" sz="2400" dirty="0" smtClean="0">
                <a:latin typeface="Calibri" pitchFamily="34" charset="0"/>
              </a:rPr>
              <a:t>Main sections: Burns &amp; Scalds; Sharps/</a:t>
            </a:r>
            <a:r>
              <a:rPr lang="en-GB" sz="2400" dirty="0" err="1" smtClean="0">
                <a:latin typeface="Calibri" pitchFamily="34" charset="0"/>
              </a:rPr>
              <a:t>Needlestick</a:t>
            </a:r>
            <a:r>
              <a:rPr lang="en-GB" sz="2400" dirty="0" smtClean="0">
                <a:latin typeface="Calibri" pitchFamily="34" charset="0"/>
              </a:rPr>
              <a:t>; Cuts; Chemicals; Hand/Arm Injuries.</a:t>
            </a:r>
          </a:p>
          <a:p>
            <a:pPr marL="341313" indent="-341313">
              <a:buFont typeface="Arial" pitchFamily="34" charset="0"/>
              <a:buChar char="•"/>
            </a:pPr>
            <a:r>
              <a:rPr lang="en-GB" sz="2400" dirty="0" smtClean="0">
                <a:latin typeface="Calibri" pitchFamily="34" charset="0"/>
              </a:rPr>
              <a:t>Your pack contains: Using Your Toolkit guide; 6 Safety Conversations; 9 Posters; Hand PPE Requirements Guide; Glove Selection Chart; Risk Assessment Completion Guidance and an Example  Risk Assessment; 6 Training Records.</a:t>
            </a:r>
            <a:endParaRPr lang="en-GB" sz="2400" strike="sngStrike" dirty="0" smtClean="0">
              <a:latin typeface="Calibri" pitchFamily="34" charset="0"/>
            </a:endParaRPr>
          </a:p>
          <a:p>
            <a:pPr marL="341313" indent="-341313">
              <a:buFont typeface="Arial" pitchFamily="34" charset="0"/>
              <a:buChar char="•"/>
            </a:pPr>
            <a:r>
              <a:rPr lang="en-GB" sz="2400" dirty="0" smtClean="0">
                <a:latin typeface="Calibri" pitchFamily="34" charset="0"/>
              </a:rPr>
              <a:t>All materials, including this PowerPoint Presentation, are also available to download from the HSE Website at www.mycompasshse.co.uk.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="" xmlns:p14="http://schemas.microsoft.com/office/powerpoint/2010/main" val="224036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7164288" cy="864097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85720" y="474418"/>
            <a:ext cx="6897360" cy="57831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dirty="0" smtClean="0"/>
              <a:t>What Do I Do?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29727" y="1424764"/>
            <a:ext cx="8302713" cy="4884556"/>
          </a:xfrm>
        </p:spPr>
        <p:txBody>
          <a:bodyPr>
            <a:normAutofit fontScale="92500" lnSpcReduction="10000"/>
          </a:bodyPr>
          <a:lstStyle/>
          <a:p>
            <a:pPr marL="341313" indent="-341313">
              <a:buFont typeface="Arial" charset="0"/>
              <a:buChar char="•"/>
            </a:pPr>
            <a:r>
              <a:rPr lang="en-GB" sz="2400" dirty="0" smtClean="0">
                <a:latin typeface="Calibri" pitchFamily="34" charset="0"/>
              </a:rPr>
              <a:t>Open your  Hand Protection (HP) Toolkit.</a:t>
            </a:r>
          </a:p>
          <a:p>
            <a:pPr marL="341313" indent="-341313">
              <a:buFont typeface="Arial" charset="0"/>
              <a:buChar char="•"/>
            </a:pPr>
            <a:r>
              <a:rPr lang="en-GB" sz="2400" dirty="0" smtClean="0">
                <a:latin typeface="Calibri" pitchFamily="34" charset="0"/>
              </a:rPr>
              <a:t>Read the Using Your Toolkit guide</a:t>
            </a:r>
          </a:p>
          <a:p>
            <a:pPr marL="341313" indent="-341313">
              <a:buFont typeface="Arial" charset="0"/>
              <a:buChar char="•"/>
            </a:pPr>
            <a:r>
              <a:rPr lang="en-GB" sz="2400" dirty="0" smtClean="0">
                <a:latin typeface="Calibri" pitchFamily="34" charset="0"/>
              </a:rPr>
              <a:t>Follow the Step by Step instructions</a:t>
            </a:r>
          </a:p>
          <a:p>
            <a:pPr marL="341313" indent="-341313">
              <a:buFont typeface="Arial" charset="0"/>
              <a:buChar char="•"/>
            </a:pPr>
            <a:r>
              <a:rPr lang="en-GB" sz="2400" dirty="0" smtClean="0">
                <a:latin typeface="Calibri" pitchFamily="34" charset="0"/>
              </a:rPr>
              <a:t>Select the Safety Conversation/s (SC) relevant to your site.</a:t>
            </a:r>
          </a:p>
          <a:p>
            <a:pPr marL="341313" indent="-341313">
              <a:buFont typeface="Arial" charset="0"/>
              <a:buChar char="•"/>
            </a:pPr>
            <a:r>
              <a:rPr lang="en-GB" sz="2400" dirty="0" smtClean="0">
                <a:latin typeface="Calibri" pitchFamily="34" charset="0"/>
              </a:rPr>
              <a:t>Start with SC No </a:t>
            </a:r>
            <a:r>
              <a:rPr lang="en-GB" sz="2400" dirty="0" smtClean="0">
                <a:latin typeface="Calibri" pitchFamily="34" charset="0"/>
              </a:rPr>
              <a:t>1, </a:t>
            </a:r>
            <a:r>
              <a:rPr lang="en-GB" sz="2400" dirty="0" smtClean="0">
                <a:latin typeface="Calibri" pitchFamily="34" charset="0"/>
              </a:rPr>
              <a:t>Hand and Arm Protection.</a:t>
            </a:r>
          </a:p>
          <a:p>
            <a:pPr marL="341313" indent="-341313">
              <a:buFont typeface="Arial" charset="0"/>
              <a:buChar char="•"/>
            </a:pPr>
            <a:r>
              <a:rPr lang="en-GB" sz="2400" dirty="0" smtClean="0">
                <a:latin typeface="Calibri" pitchFamily="34" charset="0"/>
              </a:rPr>
              <a:t>If a SC is not currently relevant to your site, keep it - you never know, </a:t>
            </a:r>
            <a:r>
              <a:rPr lang="en-GB" sz="2400" dirty="0" smtClean="0">
                <a:latin typeface="Calibri" pitchFamily="34" charset="0"/>
              </a:rPr>
              <a:t>you</a:t>
            </a:r>
            <a:r>
              <a:rPr lang="en-GB" sz="2400" dirty="0" smtClean="0">
                <a:latin typeface="Calibri" pitchFamily="34" charset="0"/>
              </a:rPr>
              <a:t> </a:t>
            </a:r>
            <a:r>
              <a:rPr lang="en-GB" sz="2400" dirty="0" smtClean="0">
                <a:latin typeface="Calibri" pitchFamily="34" charset="0"/>
              </a:rPr>
              <a:t>may </a:t>
            </a:r>
            <a:r>
              <a:rPr lang="en-GB" sz="2400" dirty="0" smtClean="0">
                <a:latin typeface="Calibri" pitchFamily="34" charset="0"/>
              </a:rPr>
              <a:t>need it </a:t>
            </a:r>
            <a:r>
              <a:rPr lang="en-GB" sz="2400" dirty="0" smtClean="0">
                <a:latin typeface="Calibri" pitchFamily="34" charset="0"/>
              </a:rPr>
              <a:t>in the future!</a:t>
            </a:r>
          </a:p>
          <a:p>
            <a:pPr marL="341313" indent="-341313">
              <a:buFont typeface="Arial" charset="0"/>
              <a:buChar char="•"/>
            </a:pPr>
            <a:r>
              <a:rPr lang="en-GB" sz="2400" dirty="0" smtClean="0">
                <a:latin typeface="Calibri" pitchFamily="34" charset="0"/>
              </a:rPr>
              <a:t>Plan your SC launch. Remember to record the SC on a training record. (There is a Training Record Card in your HP Toolkit for each SC or use colleagues’ personal training record cards).</a:t>
            </a:r>
          </a:p>
          <a:p>
            <a:pPr marL="341313" indent="-341313">
              <a:buFont typeface="Arial" charset="0"/>
              <a:buChar char="•"/>
            </a:pPr>
            <a:r>
              <a:rPr lang="en-GB" sz="2400" dirty="0" smtClean="0">
                <a:latin typeface="Calibri" pitchFamily="34" charset="0"/>
              </a:rPr>
              <a:t>Follow any sector specific guidance you have been given by your  Sector HSE Manager.</a:t>
            </a:r>
          </a:p>
          <a:p>
            <a:pPr marL="341313" indent="-341313">
              <a:buFont typeface="Arial" charset="0"/>
              <a:buChar char="•"/>
            </a:pPr>
            <a:r>
              <a:rPr lang="en-GB" sz="2400" dirty="0" smtClean="0">
                <a:latin typeface="Calibri" pitchFamily="34" charset="0"/>
              </a:rPr>
              <a:t>Any queries contact your Sector HSE Manager or post your questions on the HSE Connections, HP Q&amp;A Community.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="" xmlns:p14="http://schemas.microsoft.com/office/powerpoint/2010/main" val="224036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7164288" cy="864097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85720" y="474418"/>
            <a:ext cx="6897360" cy="57831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dirty="0" smtClean="0"/>
              <a:t>Safety Conversations 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29727" y="1424764"/>
            <a:ext cx="8302713" cy="4884556"/>
          </a:xfrm>
        </p:spPr>
        <p:txBody>
          <a:bodyPr>
            <a:normAutofit/>
          </a:bodyPr>
          <a:lstStyle/>
          <a:p>
            <a:pPr marL="341313" indent="-341313">
              <a:buFont typeface="Arial" charset="0"/>
              <a:buChar char="•"/>
            </a:pPr>
            <a:r>
              <a:rPr lang="en-GB" sz="2400" dirty="0" smtClean="0">
                <a:latin typeface="+mn-lt"/>
              </a:rPr>
              <a:t>We are going to complete  SC 1, Hand and Arm Protection.</a:t>
            </a:r>
          </a:p>
          <a:p>
            <a:pPr marL="341313" indent="-341313">
              <a:buFont typeface="Arial" charset="0"/>
              <a:buChar char="•"/>
            </a:pPr>
            <a:r>
              <a:rPr lang="en-GB" sz="2400" dirty="0" smtClean="0">
                <a:latin typeface="+mn-lt"/>
              </a:rPr>
              <a:t>Remember, all colleagues must complete this SC.</a:t>
            </a:r>
          </a:p>
          <a:p>
            <a:r>
              <a:rPr lang="en-GB" sz="2400" dirty="0" smtClean="0">
                <a:latin typeface="+mn-lt"/>
              </a:rPr>
              <a:t>There is guidance on how to complete a SC in your Safety First Engagement Toolkit</a:t>
            </a:r>
            <a:r>
              <a:rPr lang="en-GB" sz="2400" dirty="0" smtClean="0">
                <a:latin typeface="+mn-lt"/>
              </a:rPr>
              <a:t>.</a:t>
            </a:r>
            <a:endParaRPr lang="en-GB" sz="2400" dirty="0" smtClean="0">
              <a:solidFill>
                <a:srgbClr val="FF0000"/>
              </a:solidFill>
              <a:latin typeface="+mn-lt"/>
            </a:endParaRPr>
          </a:p>
          <a:p>
            <a:r>
              <a:rPr lang="en-GB" sz="2400" dirty="0" smtClean="0">
                <a:latin typeface="+mn-lt"/>
              </a:rPr>
              <a:t>Don’t forget to record the SC on a training record.</a:t>
            </a:r>
          </a:p>
          <a:p>
            <a:r>
              <a:rPr lang="en-GB" sz="2400" dirty="0" smtClean="0">
                <a:latin typeface="+mn-lt"/>
              </a:rPr>
              <a:t>All the Safety Conversations are available as PowerPoint presentations, available to download from the HSE website.</a:t>
            </a:r>
          </a:p>
          <a:p>
            <a:r>
              <a:rPr lang="en-GB" sz="2400" dirty="0" smtClean="0">
                <a:latin typeface="+mn-lt"/>
              </a:rPr>
              <a:t>You can use the next slides to deliver the first SC.</a:t>
            </a:r>
          </a:p>
          <a:p>
            <a:endParaRPr lang="en-GB" sz="2400" dirty="0" smtClean="0">
              <a:latin typeface="+mn-lt"/>
            </a:endParaRPr>
          </a:p>
          <a:p>
            <a:endParaRPr lang="en-GB" sz="2400" dirty="0" smtClean="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4036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716429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4036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52320" y="338666"/>
            <a:ext cx="1397743" cy="62586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956" y="692696"/>
            <a:ext cx="6591300" cy="5181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4036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116632"/>
            <a:ext cx="3563887" cy="5266382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85720" y="474418"/>
            <a:ext cx="6897360" cy="57831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52320" y="338666"/>
            <a:ext cx="1397743" cy="62586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1920" y="5052207"/>
            <a:ext cx="3024336" cy="18057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332656"/>
            <a:ext cx="6553200" cy="6400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4036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27409</TotalTime>
  <Words>550</Words>
  <Application>Microsoft Office PowerPoint</Application>
  <PresentationFormat>On-screen Show (4:3)</PresentationFormat>
  <Paragraphs>43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Whittall, David</dc:creator>
  <cp:lastModifiedBy>bldadmin</cp:lastModifiedBy>
  <cp:revision>1011</cp:revision>
  <dcterms:created xsi:type="dcterms:W3CDTF">2007-11-02T14:58:00Z</dcterms:created>
  <dcterms:modified xsi:type="dcterms:W3CDTF">2014-11-18T14:29:15Z</dcterms:modified>
</cp:coreProperties>
</file>