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156813-9F44-40AA-8EEE-8E0D2C5AFF68}" v="1" dt="2023-08-14T10:16:21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1380" y="-3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3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5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3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35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9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2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51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9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1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1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45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979056-05BD-4DAF-94A8-2DF60721FF2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154363" y="97688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49802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951985B3-05BE-4EC2-8D86-E3518D321601}"/>
              </a:ext>
            </a:extLst>
          </p:cNvPr>
          <p:cNvSpPr/>
          <p:nvPr/>
        </p:nvSpPr>
        <p:spPr>
          <a:xfrm>
            <a:off x="0" y="0"/>
            <a:ext cx="1371600" cy="9906000"/>
          </a:xfrm>
          <a:prstGeom prst="homePlate">
            <a:avLst>
              <a:gd name="adj" fmla="val 5404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E40E332-E956-4F96-9FA0-C0CA40F9323B}"/>
              </a:ext>
            </a:extLst>
          </p:cNvPr>
          <p:cNvSpPr/>
          <p:nvPr/>
        </p:nvSpPr>
        <p:spPr>
          <a:xfrm>
            <a:off x="14008" y="4508769"/>
            <a:ext cx="152152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25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Process for personnel discovering chemical spillage </a:t>
            </a:r>
            <a:endParaRPr lang="en-GB" sz="1125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9C702ED2-DC59-453C-BA20-1C0264CCCEC9}"/>
              </a:ext>
            </a:extLst>
          </p:cNvPr>
          <p:cNvSpPr/>
          <p:nvPr/>
        </p:nvSpPr>
        <p:spPr>
          <a:xfrm>
            <a:off x="3300978" y="1086206"/>
            <a:ext cx="1371600" cy="341376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Start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510FDC5E-DE34-4C0E-815F-9FEEFACA0FD0}"/>
              </a:ext>
            </a:extLst>
          </p:cNvPr>
          <p:cNvSpPr/>
          <p:nvPr/>
        </p:nvSpPr>
        <p:spPr>
          <a:xfrm>
            <a:off x="1469129" y="1773494"/>
            <a:ext cx="2517649" cy="261478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</a:rPr>
              <a:t>Chemical in Transit 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Lock down lid on bunded container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Step away from container and prevent others entering the area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Call Compass___________ and explain chemical spillage and request lockdown of area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Arrange spill handler from department or harbour master who requested chemical collected to attend scene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9BD8BA5-61AA-4698-A828-1CA6D3A1653C}"/>
              </a:ext>
            </a:extLst>
          </p:cNvPr>
          <p:cNvCxnSpPr>
            <a:cxnSpLocks/>
          </p:cNvCxnSpPr>
          <p:nvPr/>
        </p:nvCxnSpPr>
        <p:spPr>
          <a:xfrm>
            <a:off x="2639565" y="4421037"/>
            <a:ext cx="0" cy="3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53FCCC63-EAFF-40C9-95A5-92365A4F48E3}"/>
              </a:ext>
            </a:extLst>
          </p:cNvPr>
          <p:cNvSpPr/>
          <p:nvPr/>
        </p:nvSpPr>
        <p:spPr>
          <a:xfrm>
            <a:off x="1719075" y="6713155"/>
            <a:ext cx="4535407" cy="165879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Following clear up :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All spill kits and PPE to be checked and /or replaced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Incident to be documented on AIR3 system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Trust to be notified of cause and action taken to prevent reoccurrence.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Once deemed safe by emergency services – service can resume  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9F00C01-EB71-4AF6-BF6C-1DABC8F82028}"/>
              </a:ext>
            </a:extLst>
          </p:cNvPr>
          <p:cNvCxnSpPr>
            <a:cxnSpLocks/>
          </p:cNvCxnSpPr>
          <p:nvPr/>
        </p:nvCxnSpPr>
        <p:spPr>
          <a:xfrm>
            <a:off x="5462012" y="4421037"/>
            <a:ext cx="0" cy="3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092C9224-3792-4891-BD30-350D7AD8631A}"/>
              </a:ext>
            </a:extLst>
          </p:cNvPr>
          <p:cNvSpPr/>
          <p:nvPr/>
        </p:nvSpPr>
        <p:spPr>
          <a:xfrm>
            <a:off x="1830326" y="4786797"/>
            <a:ext cx="4386048" cy="53120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PPE  and spill kit is available and only to be deployed if Compass chemicals and safe to clear up the spillage.</a:t>
            </a:r>
          </a:p>
          <a:p>
            <a:pPr algn="ctr"/>
            <a:endParaRPr lang="en-GB" sz="12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16E4435-EFA6-4FC7-A884-E669B6B7940A}"/>
              </a:ext>
            </a:extLst>
          </p:cNvPr>
          <p:cNvCxnSpPr>
            <a:cxnSpLocks/>
          </p:cNvCxnSpPr>
          <p:nvPr/>
        </p:nvCxnSpPr>
        <p:spPr>
          <a:xfrm>
            <a:off x="4023350" y="5395132"/>
            <a:ext cx="0" cy="3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411CB683-AC7C-4179-8B8E-D2FCACFEE8FA}"/>
              </a:ext>
            </a:extLst>
          </p:cNvPr>
          <p:cNvSpPr/>
          <p:nvPr/>
        </p:nvSpPr>
        <p:spPr>
          <a:xfrm>
            <a:off x="1793756" y="5760892"/>
            <a:ext cx="4535407" cy="73744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Any unidentified spillage not to be handled or cleared by Compass personnel .Quarantine area and prevent unauthorised access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To be  cleared by trained client spill handler or emergency services.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34D53ED-DD5A-4DDE-B8F1-33D71001A721}"/>
              </a:ext>
            </a:extLst>
          </p:cNvPr>
          <p:cNvCxnSpPr>
            <a:cxnSpLocks/>
          </p:cNvCxnSpPr>
          <p:nvPr/>
        </p:nvCxnSpPr>
        <p:spPr>
          <a:xfrm>
            <a:off x="3986778" y="6498336"/>
            <a:ext cx="0" cy="2148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D96E350-9B00-485C-93C0-3717F54588BF}"/>
              </a:ext>
            </a:extLst>
          </p:cNvPr>
          <p:cNvSpPr txBox="1"/>
          <p:nvPr/>
        </p:nvSpPr>
        <p:spPr>
          <a:xfrm>
            <a:off x="5852160" y="9620548"/>
            <a:ext cx="10058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WS.P.WA.001.01</a:t>
            </a:r>
          </a:p>
        </p:txBody>
      </p:sp>
      <p:sp>
        <p:nvSpPr>
          <p:cNvPr id="19" name="Flowchart: Alternate Process 18">
            <a:extLst>
              <a:ext uri="{FF2B5EF4-FFF2-40B4-BE49-F238E27FC236}">
                <a16:creationId xmlns:a16="http://schemas.microsoft.com/office/drawing/2014/main" id="{6303DD30-7E32-4FA3-96B1-2F33E837F2CC}"/>
              </a:ext>
            </a:extLst>
          </p:cNvPr>
          <p:cNvSpPr/>
          <p:nvPr/>
        </p:nvSpPr>
        <p:spPr>
          <a:xfrm>
            <a:off x="4203187" y="1575346"/>
            <a:ext cx="2517649" cy="2797348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</a:rPr>
              <a:t>Chemical in Storage container: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Close and lock door – display DO NOT ENTER SIGN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Step away from container and prevent others entering the area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Call Compass___________ and explain chemical spillage in storage unit 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Arrange spill handler from department or harbour master if identified.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not arrange for emergency services to be alerted.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id="{73D15813-48F5-45B2-8960-B4AB4D7853B5}"/>
              </a:ext>
            </a:extLst>
          </p:cNvPr>
          <p:cNvSpPr/>
          <p:nvPr/>
        </p:nvSpPr>
        <p:spPr>
          <a:xfrm>
            <a:off x="1719076" y="8482549"/>
            <a:ext cx="4535407" cy="818955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Please note: spill clear up may include the dismantle of the bund and clear any spill medium and residue. This must be completed by trained client spill handler personnel.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E4AC3571-7DF7-B6CF-533A-F4B475763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936" y="9138"/>
            <a:ext cx="2560320" cy="97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44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5494de-7f70-4b10-aa1d-981be3329ecb">
      <Terms xmlns="http://schemas.microsoft.com/office/infopath/2007/PartnerControls"/>
    </lcf76f155ced4ddcb4097134ff3c332f>
    <TaxCatchAll xmlns="c0ce68d2-f4a4-4963-9a31-30d16dda62a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9931D19ACC34199C1E5D5F5D0A51B" ma:contentTypeVersion="14" ma:contentTypeDescription="Create a new document." ma:contentTypeScope="" ma:versionID="6d37f84ffb0f52914f461519a73caffd">
  <xsd:schema xmlns:xsd="http://www.w3.org/2001/XMLSchema" xmlns:xs="http://www.w3.org/2001/XMLSchema" xmlns:p="http://schemas.microsoft.com/office/2006/metadata/properties" xmlns:ns2="505494de-7f70-4b10-aa1d-981be3329ecb" xmlns:ns3="c0ce68d2-f4a4-4963-9a31-30d16dda62a3" targetNamespace="http://schemas.microsoft.com/office/2006/metadata/properties" ma:root="true" ma:fieldsID="226347c2b2ac92572d1943427a992c5e" ns2:_="" ns3:_="">
    <xsd:import namespace="505494de-7f70-4b10-aa1d-981be3329ecb"/>
    <xsd:import namespace="c0ce68d2-f4a4-4963-9a31-30d16dda62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94de-7f70-4b10-aa1d-981be3329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e68d2-f4a4-4963-9a31-30d16dda62a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5b9bf8d-a51f-4a50-a0a3-979f22b7d3ff}" ma:internalName="TaxCatchAll" ma:showField="CatchAllData" ma:web="54452717-db2e-4c65-a03e-638c0a9764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15C4BA-72A3-4E3F-8F07-EBD35517DC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BE9ADB-5607-486D-A448-A2224D6ED1D3}">
  <ds:schemaRefs>
    <ds:schemaRef ds:uri="http://schemas.microsoft.com/office/2006/metadata/properties"/>
    <ds:schemaRef ds:uri="http://purl.org/dc/terms/"/>
    <ds:schemaRef ds:uri="7ee1b2aa-5a9d-4a20-a2ee-b60dad57a92c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d2f167f7-4983-44d2-9538-e16ae225ad0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5C018A4-36D1-4DEC-90C0-E2120A63D050}"/>
</file>

<file path=docMetadata/LabelInfo.xml><?xml version="1.0" encoding="utf-8"?>
<clbl:labelList xmlns:clbl="http://schemas.microsoft.com/office/2020/mipLabelMetadata">
  <clbl:label id="{f472f14c-d40a-4996-84a9-078c3b8640e0}" enabled="1" method="Privileged" siteId="{cd62b7dd-4b48-44bd-90e7-e143a22c8ead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248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Serena Ng</dc:creator>
  <cp:lastModifiedBy>Nicola Clason</cp:lastModifiedBy>
  <cp:revision>9</cp:revision>
  <dcterms:created xsi:type="dcterms:W3CDTF">2021-06-04T10:55:07Z</dcterms:created>
  <dcterms:modified xsi:type="dcterms:W3CDTF">2023-08-16T09:07:40Z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0x010100DF5C3A49B4EEDD4A828F23BA1FEFAA3E</vt:lpwstr>
  </property>
  <property fmtid="{D5CDD505-2E9C-101B-9397-08002B2CF9AE}" pid="3" name="MSIP_Label_f472f14c-d40a-4996-84a9-078c3b8640e0_Enabled">
    <vt:lpwstr>true</vt:lpwstr>
  </property>
  <property fmtid="{D5CDD505-2E9C-101B-9397-08002B2CF9AE}" pid="4" name="MSIP_Label_f472f14c-d40a-4996-84a9-078c3b8640e0_SetDate">
    <vt:lpwstr>2022-09-21T07:38:43Z</vt:lpwstr>
  </property>
  <property fmtid="{D5CDD505-2E9C-101B-9397-08002B2CF9AE}" pid="5" name="MSIP_Label_f472f14c-d40a-4996-84a9-078c3b8640e0_Method">
    <vt:lpwstr>Privileged</vt:lpwstr>
  </property>
  <property fmtid="{D5CDD505-2E9C-101B-9397-08002B2CF9AE}" pid="6" name="MSIP_Label_f472f14c-d40a-4996-84a9-078c3b8640e0_Name">
    <vt:lpwstr>f472f14c-d40a-4996-84a9-078c3b8640e0</vt:lpwstr>
  </property>
  <property fmtid="{D5CDD505-2E9C-101B-9397-08002B2CF9AE}" pid="7" name="MSIP_Label_f472f14c-d40a-4996-84a9-078c3b8640e0_SiteId">
    <vt:lpwstr>cd62b7dd-4b48-44bd-90e7-e143a22c8ead</vt:lpwstr>
  </property>
  <property fmtid="{D5CDD505-2E9C-101B-9397-08002B2CF9AE}" pid="8" name="MSIP_Label_f472f14c-d40a-4996-84a9-078c3b8640e0_ActionId">
    <vt:lpwstr>a253802c-8b19-45df-b056-5835f7b25365</vt:lpwstr>
  </property>
  <property fmtid="{D5CDD505-2E9C-101B-9397-08002B2CF9AE}" pid="9" name="MSIP_Label_f472f14c-d40a-4996-84a9-078c3b8640e0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</Properties>
</file>