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7"/>
  </p:notesMasterIdLst>
  <p:sldIdLst>
    <p:sldId id="261" r:id="rId6"/>
  </p:sldIdLst>
  <p:sldSz cx="12192000" cy="68580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999"/>
    <a:srgbClr val="BE5108"/>
    <a:srgbClr val="F36F23"/>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562" y="58"/>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CCCF063D-F8B6-4427-9122-46FA96835223}" type="datetimeFigureOut">
              <a:rPr lang="en-GB" smtClean="0"/>
              <a:t>20/08/2019</a:t>
            </a:fld>
            <a:endParaRPr lang="en-GB"/>
          </a:p>
        </p:txBody>
      </p:sp>
      <p:sp>
        <p:nvSpPr>
          <p:cNvPr id="4" name="Slide Image Placeholder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BED983D1-2523-4B0C-B94C-C44D8E62E405}" type="slidenum">
              <a:rPr lang="en-GB" smtClean="0"/>
              <a:t>‹#›</a:t>
            </a:fld>
            <a:endParaRPr lang="en-GB"/>
          </a:p>
        </p:txBody>
      </p:sp>
    </p:spTree>
    <p:extLst>
      <p:ext uri="{BB962C8B-B14F-4D97-AF65-F5344CB8AC3E}">
        <p14:creationId xmlns:p14="http://schemas.microsoft.com/office/powerpoint/2010/main" val="619492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20/08/2019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390585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20/08/2019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498113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20/08/2019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143950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descr="poeple_gradient.jpg"/>
          <p:cNvPicPr>
            <a:picLocks noChangeAspect="1"/>
          </p:cNvPicPr>
          <p:nvPr userDrawn="1"/>
        </p:nvPicPr>
        <p:blipFill rotWithShape="1">
          <a:blip r:embed="rId2" cstate="print">
            <a:extLst>
              <a:ext uri="{28A0092B-C50C-407E-A947-70E740481C1C}">
                <a14:useLocalDpi xmlns:a14="http://schemas.microsoft.com/office/drawing/2010/main" val="0"/>
              </a:ext>
            </a:extLst>
          </a:blip>
          <a:srcRect l="2447"/>
          <a:stretch/>
        </p:blipFill>
        <p:spPr>
          <a:xfrm>
            <a:off x="207268" y="122360"/>
            <a:ext cx="11784401" cy="5725125"/>
          </a:xfrm>
          <a:prstGeom prst="rect">
            <a:avLst/>
          </a:prstGeom>
        </p:spPr>
      </p:pic>
      <p:sp>
        <p:nvSpPr>
          <p:cNvPr id="2" name="Title 1"/>
          <p:cNvSpPr>
            <a:spLocks noGrp="1"/>
          </p:cNvSpPr>
          <p:nvPr>
            <p:ph type="ctrTitle" hasCustomPrompt="1"/>
          </p:nvPr>
        </p:nvSpPr>
        <p:spPr>
          <a:xfrm>
            <a:off x="541637" y="421167"/>
            <a:ext cx="7774763" cy="1470025"/>
          </a:xfrm>
        </p:spPr>
        <p:txBody>
          <a:bodyPr>
            <a:normAutofit/>
          </a:bodyPr>
          <a:lstStyle>
            <a:lvl1pPr algn="l">
              <a:lnSpc>
                <a:spcPct val="90000"/>
              </a:lnSpc>
              <a:defRPr sz="4000" b="1" baseline="0">
                <a:solidFill>
                  <a:schemeClr val="bg1"/>
                </a:solidFill>
                <a:latin typeface="Arial"/>
                <a:cs typeface="Arial"/>
              </a:defRPr>
            </a:lvl1pPr>
          </a:lstStyle>
          <a:p>
            <a:r>
              <a:rPr lang="en-GB" dirty="0"/>
              <a:t>Click to edit</a:t>
            </a:r>
            <a:br>
              <a:rPr lang="en-GB" dirty="0"/>
            </a:br>
            <a:r>
              <a:rPr lang="en-GB" dirty="0"/>
              <a:t>Master title style</a:t>
            </a:r>
            <a:endParaRPr lang="en-US" dirty="0"/>
          </a:p>
        </p:txBody>
      </p:sp>
      <p:sp>
        <p:nvSpPr>
          <p:cNvPr id="3" name="Subtitle 2"/>
          <p:cNvSpPr>
            <a:spLocks noGrp="1"/>
          </p:cNvSpPr>
          <p:nvPr>
            <p:ph type="subTitle" idx="1"/>
          </p:nvPr>
        </p:nvSpPr>
        <p:spPr>
          <a:xfrm>
            <a:off x="558346" y="1905396"/>
            <a:ext cx="7758055" cy="684252"/>
          </a:xfrm>
        </p:spPr>
        <p:txBody>
          <a:bodyPr>
            <a:normAutofit/>
          </a:bodyPr>
          <a:lstStyle>
            <a:lvl1pPr marL="0" indent="0" algn="l">
              <a:buNone/>
              <a:defRPr sz="2400">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27937721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0960" y="357166"/>
            <a:ext cx="9196480" cy="578318"/>
          </a:xfrm>
        </p:spPr>
        <p:txBody>
          <a:bodyPr/>
          <a:lstStyle/>
          <a:p>
            <a:r>
              <a:rPr lang="en-GB" dirty="0"/>
              <a:t>Click to edit Master title style</a:t>
            </a:r>
            <a:endParaRPr lang="en-US" dirty="0"/>
          </a:p>
        </p:txBody>
      </p:sp>
      <p:sp>
        <p:nvSpPr>
          <p:cNvPr id="3" name="Content Placeholder 2"/>
          <p:cNvSpPr>
            <a:spLocks noGrp="1"/>
          </p:cNvSpPr>
          <p:nvPr>
            <p:ph idx="1"/>
          </p:nvPr>
        </p:nvSpPr>
        <p:spPr>
          <a:xfrm>
            <a:off x="306302" y="1424764"/>
            <a:ext cx="9588839" cy="46179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2265108" y="6356351"/>
            <a:ext cx="1778883"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Tree>
    <p:extLst>
      <p:ext uri="{BB962C8B-B14F-4D97-AF65-F5344CB8AC3E}">
        <p14:creationId xmlns:p14="http://schemas.microsoft.com/office/powerpoint/2010/main" val="13234880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843340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4947" y="4406901"/>
            <a:ext cx="9551293" cy="1362075"/>
          </a:xfrm>
        </p:spPr>
        <p:txBody>
          <a:bodyPr anchor="t"/>
          <a:lstStyle>
            <a:lvl1pPr algn="l">
              <a:defRPr sz="4000" b="1" cap="all"/>
            </a:lvl1pPr>
          </a:lstStyle>
          <a:p>
            <a:r>
              <a:rPr lang="en-GB" dirty="0"/>
              <a:t>Click to edit Master title style</a:t>
            </a:r>
            <a:endParaRPr lang="en-US" dirty="0"/>
          </a:p>
        </p:txBody>
      </p:sp>
      <p:sp>
        <p:nvSpPr>
          <p:cNvPr id="3" name="Text Placeholder 2"/>
          <p:cNvSpPr>
            <a:spLocks noGrp="1"/>
          </p:cNvSpPr>
          <p:nvPr>
            <p:ph type="body" idx="1"/>
          </p:nvPr>
        </p:nvSpPr>
        <p:spPr>
          <a:xfrm>
            <a:off x="444947" y="2906713"/>
            <a:ext cx="955129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dirty="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baseline="0">
                <a:solidFill>
                  <a:schemeClr val="tx1"/>
                </a:solidFill>
              </a:defRPr>
            </a:lvl1pPr>
          </a:lstStyle>
          <a:p>
            <a:pPr algn="ctr" fontAlgn="base">
              <a:spcBef>
                <a:spcPct val="0"/>
              </a:spcBef>
              <a:spcAft>
                <a:spcPct val="0"/>
              </a:spcAft>
            </a:pPr>
            <a:fld id="{2ED7FEAF-2746-2C43-90FE-7153CB7C7EB4}" type="slidenum">
              <a:rPr lang="en-US" sz="2800" smtClean="0">
                <a:solidFill>
                  <a:prstClr val="black"/>
                </a:solidFill>
                <a:latin typeface="Arial" pitchFamily="34" charset="0"/>
              </a:rPr>
              <a:pPr algn="ctr" fontAlgn="base">
                <a:spcBef>
                  <a:spcPct val="0"/>
                </a:spcBef>
                <a:spcAft>
                  <a:spcPct val="0"/>
                </a:spcAft>
              </a:pPr>
              <a:t>‹#›</a:t>
            </a:fld>
            <a:endParaRPr lang="en-US" sz="2800" dirty="0">
              <a:solidFill>
                <a:prstClr val="black"/>
              </a:solidFill>
              <a:latin typeface="Arial" pitchFamily="34" charset="0"/>
            </a:endParaRPr>
          </a:p>
        </p:txBody>
      </p:sp>
    </p:spTree>
    <p:extLst>
      <p:ext uri="{BB962C8B-B14F-4D97-AF65-F5344CB8AC3E}">
        <p14:creationId xmlns:p14="http://schemas.microsoft.com/office/powerpoint/2010/main" val="3572618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306301" y="1041041"/>
            <a:ext cx="4622312" cy="4796967"/>
          </a:xfrm>
        </p:spPr>
        <p:txBody>
          <a:bodyPr>
            <a:normAutofit/>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5269827" y="1041041"/>
            <a:ext cx="4625315" cy="4796967"/>
          </a:xfrm>
        </p:spPr>
        <p:txBody>
          <a:bodyPr>
            <a:normAutofit/>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4567087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9" name="Slide Number Placeholder 8"/>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11396852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36648191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277745" y="6356351"/>
            <a:ext cx="179152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4" name="Slide Number Placeholder 3"/>
          <p:cNvSpPr>
            <a:spLocks noGrp="1"/>
          </p:cNvSpPr>
          <p:nvPr>
            <p:ph type="sldNum" sz="quarter" idx="12"/>
          </p:nvPr>
        </p:nvSpPr>
        <p:spPr>
          <a:xfrm>
            <a:off x="8194190" y="6356351"/>
            <a:ext cx="17515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2109118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20/08/2019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8717263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31635763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28824825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2932919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3428579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553782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AE3F13-2CED-4740-8516-C95B7A2E31F6}" type="datetimeFigureOut">
              <a:rPr lang="en-GB" smtClean="0"/>
              <a:t>20/08/2019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2734059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1AE3F13-2CED-4740-8516-C95B7A2E31F6}" type="datetimeFigureOut">
              <a:rPr lang="en-GB" smtClean="0"/>
              <a:t>20/08/2019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766522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1AE3F13-2CED-4740-8516-C95B7A2E31F6}" type="datetimeFigureOut">
              <a:rPr lang="en-GB" smtClean="0"/>
              <a:t>20/08/2019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263240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1AE3F13-2CED-4740-8516-C95B7A2E31F6}" type="datetimeFigureOut">
              <a:rPr lang="en-GB" smtClean="0"/>
              <a:t>20/08/2019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792927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E3F13-2CED-4740-8516-C95B7A2E31F6}" type="datetimeFigureOut">
              <a:rPr lang="en-GB" smtClean="0"/>
              <a:t>20/08/2019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2453863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AE3F13-2CED-4740-8516-C95B7A2E31F6}" type="datetimeFigureOut">
              <a:rPr lang="en-GB" smtClean="0"/>
              <a:t>20/08/2019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006871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AE3F13-2CED-4740-8516-C95B7A2E31F6}" type="datetimeFigureOut">
              <a:rPr lang="en-GB" smtClean="0"/>
              <a:t>20/08/2019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4291487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3.jpg"/><Relationship Id="rId2" Type="http://schemas.openxmlformats.org/officeDocument/2006/relationships/slideLayout" Target="../slideLayouts/slideLayout13.xml"/><Relationship Id="rId16"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AE3F13-2CED-4740-8516-C95B7A2E31F6}" type="datetimeFigureOut">
              <a:rPr lang="en-GB" smtClean="0"/>
              <a:t>20/08/2019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1ED09E-E2FC-4113-ABFE-CA2CC90EF771}" type="slidenum">
              <a:rPr lang="en-GB" smtClean="0"/>
              <a:t>‹#›</a:t>
            </a:fld>
            <a:endParaRPr lang="en-GB"/>
          </a:p>
        </p:txBody>
      </p:sp>
    </p:spTree>
    <p:extLst>
      <p:ext uri="{BB962C8B-B14F-4D97-AF65-F5344CB8AC3E}">
        <p14:creationId xmlns:p14="http://schemas.microsoft.com/office/powerpoint/2010/main" val="596844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band_1.jpg"/>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rot="16200000">
            <a:off x="5463384" y="-4961632"/>
            <a:ext cx="948147" cy="11262307"/>
          </a:xfrm>
          <a:prstGeom prst="rect">
            <a:avLst/>
          </a:prstGeom>
        </p:spPr>
      </p:pic>
      <p:sp>
        <p:nvSpPr>
          <p:cNvPr id="2" name="Title Placeholder 1"/>
          <p:cNvSpPr>
            <a:spLocks noGrp="1"/>
          </p:cNvSpPr>
          <p:nvPr>
            <p:ph type="title"/>
          </p:nvPr>
        </p:nvSpPr>
        <p:spPr>
          <a:xfrm>
            <a:off x="514591" y="416799"/>
            <a:ext cx="9196480" cy="578318"/>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514591" y="1388523"/>
            <a:ext cx="9588839" cy="461792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6" name="Picture 5" descr="compass group logo.jpg"/>
          <p:cNvPicPr>
            <a:picLocks noChangeAspect="1"/>
          </p:cNvPicPr>
          <p:nvPr/>
        </p:nvPicPr>
        <p:blipFill rotWithShape="1">
          <a:blip r:embed="rId16" cstate="print">
            <a:extLst>
              <a:ext uri="{28A0092B-C50C-407E-A947-70E740481C1C}">
                <a14:useLocalDpi xmlns:a14="http://schemas.microsoft.com/office/drawing/2010/main" val="0"/>
              </a:ext>
            </a:extLst>
          </a:blip>
          <a:srcRect t="23506" b="24588"/>
          <a:stretch/>
        </p:blipFill>
        <p:spPr>
          <a:xfrm>
            <a:off x="306302" y="6140084"/>
            <a:ext cx="1640277" cy="638548"/>
          </a:xfrm>
          <a:prstGeom prst="rect">
            <a:avLst/>
          </a:prstGeom>
        </p:spPr>
      </p:pic>
      <p:pic>
        <p:nvPicPr>
          <p:cNvPr id="5" name="Picture 4"/>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320470" y="6140085"/>
            <a:ext cx="1357223" cy="595223"/>
          </a:xfrm>
          <a:prstGeom prst="rect">
            <a:avLst/>
          </a:prstGeom>
        </p:spPr>
      </p:pic>
    </p:spTree>
    <p:extLst>
      <p:ext uri="{BB962C8B-B14F-4D97-AF65-F5344CB8AC3E}">
        <p14:creationId xmlns:p14="http://schemas.microsoft.com/office/powerpoint/2010/main" val="11861930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457200" rtl="0" eaLnBrk="1" latinLnBrk="0" hangingPunct="1">
        <a:spcBef>
          <a:spcPct val="0"/>
        </a:spcBef>
        <a:buNone/>
        <a:defRPr sz="2400" b="1" kern="1200">
          <a:solidFill>
            <a:schemeClr val="bg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6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tags" Target="../tags/tag1.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4"/>
          <p:cNvSpPr/>
          <p:nvPr/>
        </p:nvSpPr>
        <p:spPr bwMode="gray">
          <a:xfrm>
            <a:off x="8029503" y="102602"/>
            <a:ext cx="3805742" cy="6665677"/>
          </a:xfrm>
          <a:prstGeom prst="rect">
            <a:avLst/>
          </a:prstGeom>
          <a:solidFill>
            <a:schemeClr val="accent2"/>
          </a:solidFill>
          <a:ln w="12700">
            <a:noFill/>
            <a:round/>
            <a:headEnd/>
            <a:tailEnd/>
          </a:ln>
        </p:spPr>
        <p:txBody>
          <a:bodyPr rtlCol="0" anchor="ctr"/>
          <a:lstStyle/>
          <a:p>
            <a:pPr algn="just"/>
            <a:endParaRPr lang="en-US" sz="1350" dirty="0">
              <a:solidFill>
                <a:prstClr val="black"/>
              </a:solidFill>
              <a:latin typeface="Calibri Light" panose="020F0302020204030204" pitchFamily="34" charset="0"/>
            </a:endParaRPr>
          </a:p>
        </p:txBody>
      </p:sp>
      <p:cxnSp>
        <p:nvCxnSpPr>
          <p:cNvPr id="4" name="Gerade Verbindung 5"/>
          <p:cNvCxnSpPr/>
          <p:nvPr/>
        </p:nvCxnSpPr>
        <p:spPr bwMode="gray">
          <a:xfrm flipH="1">
            <a:off x="602673" y="4013625"/>
            <a:ext cx="7249753" cy="0"/>
          </a:xfrm>
          <a:prstGeom prst="line">
            <a:avLst/>
          </a:prstGeom>
          <a:ln w="28575">
            <a:solidFill>
              <a:schemeClr val="tx1">
                <a:lumMod val="65000"/>
                <a:lumOff val="35000"/>
              </a:schemeClr>
            </a:solidFill>
            <a:prstDash val="solid"/>
          </a:ln>
        </p:spPr>
        <p:style>
          <a:lnRef idx="1">
            <a:schemeClr val="accent1"/>
          </a:lnRef>
          <a:fillRef idx="0">
            <a:schemeClr val="accent1"/>
          </a:fillRef>
          <a:effectRef idx="0">
            <a:schemeClr val="accent1"/>
          </a:effectRef>
          <a:fontRef idx="minor">
            <a:schemeClr val="tx1"/>
          </a:fontRef>
        </p:style>
      </p:cxnSp>
      <p:sp>
        <p:nvSpPr>
          <p:cNvPr id="5" name="Rechteck 21"/>
          <p:cNvSpPr/>
          <p:nvPr/>
        </p:nvSpPr>
        <p:spPr bwMode="gray">
          <a:xfrm>
            <a:off x="1343252" y="3495825"/>
            <a:ext cx="5516141" cy="796912"/>
          </a:xfrm>
          <a:prstGeom prst="rect">
            <a:avLst/>
          </a:prstGeom>
        </p:spPr>
        <p:txBody>
          <a:bodyPr wrap="square" lIns="54000" tIns="0" rIns="135000" bIns="0">
            <a:noAutofit/>
          </a:bodyPr>
          <a:lstStyle/>
          <a:p>
            <a:pPr algn="ctr">
              <a:lnSpc>
                <a:spcPct val="80000"/>
              </a:lnSpc>
            </a:pPr>
            <a:r>
              <a:rPr lang="en-US" sz="4000" b="1" dirty="0">
                <a:solidFill>
                  <a:schemeClr val="tx1">
                    <a:lumMod val="65000"/>
                    <a:lumOff val="35000"/>
                  </a:schemeClr>
                </a:solidFill>
                <a:latin typeface="Calibri Light" panose="020F0302020204030204"/>
              </a:rPr>
              <a:t>Water Temperature</a:t>
            </a:r>
          </a:p>
        </p:txBody>
      </p:sp>
      <p:sp>
        <p:nvSpPr>
          <p:cNvPr id="7" name="Textfeld 123"/>
          <p:cNvSpPr txBox="1"/>
          <p:nvPr/>
        </p:nvSpPr>
        <p:spPr bwMode="gray">
          <a:xfrm>
            <a:off x="8118768" y="646797"/>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1</a:t>
            </a:r>
            <a:endParaRPr lang="en-US" sz="2400" noProof="1">
              <a:solidFill>
                <a:prstClr val="black">
                  <a:lumMod val="85000"/>
                  <a:lumOff val="15000"/>
                </a:prstClr>
              </a:solidFill>
              <a:latin typeface="Calibri Light" panose="020F0302020204030204" pitchFamily="34" charset="0"/>
            </a:endParaRPr>
          </a:p>
        </p:txBody>
      </p:sp>
      <p:sp>
        <p:nvSpPr>
          <p:cNvPr id="8" name="Textfeld 123"/>
          <p:cNvSpPr txBox="1"/>
          <p:nvPr/>
        </p:nvSpPr>
        <p:spPr bwMode="gray">
          <a:xfrm>
            <a:off x="8118768" y="1950164"/>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2</a:t>
            </a:r>
            <a:endParaRPr lang="en-US" sz="2400" noProof="1">
              <a:solidFill>
                <a:prstClr val="black">
                  <a:lumMod val="85000"/>
                  <a:lumOff val="15000"/>
                </a:prstClr>
              </a:solidFill>
              <a:latin typeface="Calibri Light" panose="020F0302020204030204" pitchFamily="34" charset="0"/>
            </a:endParaRPr>
          </a:p>
        </p:txBody>
      </p:sp>
      <p:sp>
        <p:nvSpPr>
          <p:cNvPr id="9" name="Textfeld 123"/>
          <p:cNvSpPr txBox="1"/>
          <p:nvPr/>
        </p:nvSpPr>
        <p:spPr bwMode="gray">
          <a:xfrm>
            <a:off x="8118768" y="3100909"/>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3</a:t>
            </a:r>
            <a:endParaRPr lang="en-US" sz="2400" noProof="1">
              <a:solidFill>
                <a:prstClr val="black">
                  <a:lumMod val="85000"/>
                  <a:lumOff val="15000"/>
                </a:prstClr>
              </a:solidFill>
              <a:latin typeface="Calibri Light" panose="020F0302020204030204" pitchFamily="34" charset="0"/>
            </a:endParaRPr>
          </a:p>
        </p:txBody>
      </p:sp>
      <p:sp>
        <p:nvSpPr>
          <p:cNvPr id="10" name="Textfeld 123"/>
          <p:cNvSpPr txBox="1"/>
          <p:nvPr/>
        </p:nvSpPr>
        <p:spPr bwMode="gray">
          <a:xfrm>
            <a:off x="8118768" y="4444150"/>
            <a:ext cx="356885" cy="415013"/>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4</a:t>
            </a:r>
            <a:endParaRPr lang="en-US" sz="2400" noProof="1">
              <a:solidFill>
                <a:prstClr val="black">
                  <a:lumMod val="85000"/>
                  <a:lumOff val="15000"/>
                </a:prstClr>
              </a:solidFill>
              <a:latin typeface="Calibri Light" panose="020F0302020204030204" pitchFamily="34" charset="0"/>
            </a:endParaRPr>
          </a:p>
        </p:txBody>
      </p:sp>
      <p:sp>
        <p:nvSpPr>
          <p:cNvPr id="11" name="TextBox 10"/>
          <p:cNvSpPr txBox="1"/>
          <p:nvPr/>
        </p:nvSpPr>
        <p:spPr>
          <a:xfrm>
            <a:off x="1391778" y="4029268"/>
            <a:ext cx="5200400" cy="384721"/>
          </a:xfrm>
          <a:prstGeom prst="rect">
            <a:avLst/>
          </a:prstGeom>
          <a:noFill/>
        </p:spPr>
        <p:txBody>
          <a:bodyPr wrap="square" rtlCol="0">
            <a:spAutoFit/>
          </a:bodyPr>
          <a:lstStyle/>
          <a:p>
            <a:pPr algn="ctr"/>
            <a:r>
              <a:rPr lang="en-GB" sz="1900" dirty="0">
                <a:solidFill>
                  <a:schemeClr val="accent2"/>
                </a:solidFill>
                <a:latin typeface="Calibri Light" panose="020F0302020204030204" pitchFamily="34" charset="0"/>
              </a:rPr>
              <a:t>Hot water should be hot enough, but not too hot</a:t>
            </a:r>
          </a:p>
        </p:txBody>
      </p:sp>
      <p:sp>
        <p:nvSpPr>
          <p:cNvPr id="12" name="Textfeld 204"/>
          <p:cNvSpPr txBox="1"/>
          <p:nvPr/>
        </p:nvSpPr>
        <p:spPr bwMode="gray">
          <a:xfrm>
            <a:off x="475162" y="1199337"/>
            <a:ext cx="7129791" cy="1977168"/>
          </a:xfrm>
          <a:prstGeom prst="rect">
            <a:avLst/>
          </a:prstGeom>
          <a:noFill/>
        </p:spPr>
        <p:txBody>
          <a:bodyPr wrap="square" lIns="54000" tIns="54000" rIns="81000" bIns="0" rtlCol="0">
            <a:noAutofit/>
          </a:bodyPr>
          <a:lstStyle/>
          <a:p>
            <a:pPr algn="just">
              <a:spcAft>
                <a:spcPts val="1200"/>
              </a:spcAft>
            </a:pPr>
            <a:r>
              <a:rPr lang="en-GB" sz="1600" noProof="1">
                <a:solidFill>
                  <a:schemeClr val="tx1">
                    <a:lumMod val="65000"/>
                    <a:lumOff val="35000"/>
                  </a:schemeClr>
                </a:solidFill>
                <a:latin typeface="Calibri Light" panose="020F0302020204030204" pitchFamily="34" charset="0"/>
              </a:rPr>
              <a:t>Getting the right water temperatures in taps and shower heads is crucial to prevent the formation of legionella bacteria. This bacteria can be present in water droplets that, when inhaled, can cause legionnaires disease. The prime temperature range for bacteria to grow is between 20</a:t>
            </a:r>
            <a:r>
              <a:rPr lang="en-GB" sz="1600" baseline="30000" noProof="1">
                <a:solidFill>
                  <a:schemeClr val="tx1">
                    <a:lumMod val="65000"/>
                    <a:lumOff val="35000"/>
                  </a:schemeClr>
                </a:solidFill>
                <a:latin typeface="Calibri Light" panose="020F0302020204030204" pitchFamily="34" charset="0"/>
              </a:rPr>
              <a:t>o</a:t>
            </a:r>
            <a:r>
              <a:rPr lang="en-GB" sz="1600" noProof="1">
                <a:solidFill>
                  <a:schemeClr val="tx1">
                    <a:lumMod val="65000"/>
                    <a:lumOff val="35000"/>
                  </a:schemeClr>
                </a:solidFill>
                <a:latin typeface="Calibri Light" panose="020F0302020204030204" pitchFamily="34" charset="0"/>
              </a:rPr>
              <a:t>C and 45</a:t>
            </a:r>
            <a:r>
              <a:rPr lang="en-GB" sz="1600" baseline="30000" noProof="1">
                <a:solidFill>
                  <a:schemeClr val="tx1">
                    <a:lumMod val="65000"/>
                    <a:lumOff val="35000"/>
                  </a:schemeClr>
                </a:solidFill>
                <a:latin typeface="Calibri Light" panose="020F0302020204030204" pitchFamily="34" charset="0"/>
              </a:rPr>
              <a:t>o</a:t>
            </a:r>
            <a:r>
              <a:rPr lang="en-GB" sz="1600" noProof="1">
                <a:solidFill>
                  <a:schemeClr val="tx1">
                    <a:lumMod val="65000"/>
                    <a:lumOff val="35000"/>
                  </a:schemeClr>
                </a:solidFill>
                <a:latin typeface="Calibri Light" panose="020F0302020204030204" pitchFamily="34" charset="0"/>
              </a:rPr>
              <a:t>C.</a:t>
            </a:r>
          </a:p>
          <a:p>
            <a:pPr algn="just">
              <a:spcAft>
                <a:spcPts val="1200"/>
              </a:spcAft>
            </a:pPr>
            <a:r>
              <a:rPr lang="en-GB" sz="1600" noProof="1">
                <a:solidFill>
                  <a:schemeClr val="tx1">
                    <a:lumMod val="65000"/>
                    <a:lumOff val="35000"/>
                  </a:schemeClr>
                </a:solidFill>
                <a:latin typeface="Calibri Light" panose="020F0302020204030204" pitchFamily="34" charset="0"/>
              </a:rPr>
              <a:t>Similarly hot water should not be too hot so as not to discourage handwashing. Building owners are responsible for regularly testing water temperatures to make sure that the correct temperatures are being maintained. </a:t>
            </a: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58282" y="186585"/>
            <a:ext cx="1099818" cy="643730"/>
          </a:xfrm>
          <a:prstGeom prst="rect">
            <a:avLst/>
          </a:prstGeom>
        </p:spPr>
      </p:pic>
      <p:sp>
        <p:nvSpPr>
          <p:cNvPr id="30" name="Textfeld 204"/>
          <p:cNvSpPr txBox="1"/>
          <p:nvPr/>
        </p:nvSpPr>
        <p:spPr bwMode="gray">
          <a:xfrm>
            <a:off x="414205" y="240870"/>
            <a:ext cx="4419522" cy="514590"/>
          </a:xfrm>
          <a:prstGeom prst="rect">
            <a:avLst/>
          </a:prstGeom>
          <a:noFill/>
        </p:spPr>
        <p:txBody>
          <a:bodyPr wrap="square" lIns="54000" tIns="54000" rIns="81000" bIns="0" rtlCol="0">
            <a:noAutofit/>
          </a:bodyPr>
          <a:lstStyle/>
          <a:p>
            <a:pPr>
              <a:lnSpc>
                <a:spcPct val="90000"/>
              </a:lnSpc>
              <a:spcAft>
                <a:spcPts val="750"/>
              </a:spcAft>
            </a:pPr>
            <a:r>
              <a:rPr lang="en-US" sz="4000" noProof="1">
                <a:solidFill>
                  <a:srgbClr val="ED7D31"/>
                </a:solidFill>
                <a:latin typeface="+mj-lt"/>
                <a:cs typeface="Arial" panose="020B0604020202020204" pitchFamily="34" charset="0"/>
              </a:rPr>
              <a:t>Safety Moment	</a:t>
            </a:r>
          </a:p>
        </p:txBody>
      </p:sp>
      <p:sp>
        <p:nvSpPr>
          <p:cNvPr id="37" name="TextBox 36"/>
          <p:cNvSpPr txBox="1"/>
          <p:nvPr/>
        </p:nvSpPr>
        <p:spPr>
          <a:xfrm>
            <a:off x="8544958" y="5646877"/>
            <a:ext cx="2955868" cy="738664"/>
          </a:xfrm>
          <a:prstGeom prst="rect">
            <a:avLst/>
          </a:prstGeom>
          <a:noFill/>
        </p:spPr>
        <p:txBody>
          <a:bodyPr wrap="square" rtlCol="0">
            <a:spAutoFit/>
          </a:bodyPr>
          <a:lstStyle/>
          <a:p>
            <a:pPr>
              <a:spcAft>
                <a:spcPts val="600"/>
              </a:spcAft>
            </a:pPr>
            <a:r>
              <a:rPr lang="en-GB" sz="1400" dirty="0">
                <a:solidFill>
                  <a:schemeClr val="bg1"/>
                </a:solidFill>
              </a:rPr>
              <a:t>If you believe the temperatures are incorrect, report as a Near Miss on AIR2.</a:t>
            </a:r>
          </a:p>
        </p:txBody>
      </p:sp>
      <p:sp>
        <p:nvSpPr>
          <p:cNvPr id="38" name="TextBox 37"/>
          <p:cNvSpPr txBox="1"/>
          <p:nvPr/>
        </p:nvSpPr>
        <p:spPr>
          <a:xfrm>
            <a:off x="8550413" y="1929877"/>
            <a:ext cx="2955867" cy="954107"/>
          </a:xfrm>
          <a:prstGeom prst="rect">
            <a:avLst/>
          </a:prstGeom>
          <a:noFill/>
        </p:spPr>
        <p:txBody>
          <a:bodyPr wrap="square" rtlCol="0">
            <a:spAutoFit/>
          </a:bodyPr>
          <a:lstStyle/>
          <a:p>
            <a:pPr>
              <a:spcAft>
                <a:spcPts val="600"/>
              </a:spcAft>
            </a:pPr>
            <a:r>
              <a:rPr lang="en-GB" sz="1400" dirty="0">
                <a:solidFill>
                  <a:schemeClr val="bg1"/>
                </a:solidFill>
              </a:rPr>
              <a:t>To test hot water - hold a temperature probe in the hot water flow for 1 minute and note temperature, it should be a minimum of 50</a:t>
            </a:r>
            <a:r>
              <a:rPr lang="en-GB" sz="1400" baseline="30000" dirty="0">
                <a:solidFill>
                  <a:schemeClr val="bg1"/>
                </a:solidFill>
              </a:rPr>
              <a:t>o</a:t>
            </a:r>
            <a:r>
              <a:rPr lang="en-GB" sz="1400" dirty="0">
                <a:solidFill>
                  <a:schemeClr val="bg1"/>
                </a:solidFill>
              </a:rPr>
              <a:t>C.</a:t>
            </a:r>
          </a:p>
        </p:txBody>
      </p:sp>
      <p:sp>
        <p:nvSpPr>
          <p:cNvPr id="39" name="TextBox 38"/>
          <p:cNvSpPr txBox="1"/>
          <p:nvPr/>
        </p:nvSpPr>
        <p:spPr>
          <a:xfrm>
            <a:off x="8550412" y="3100909"/>
            <a:ext cx="2955868" cy="1169551"/>
          </a:xfrm>
          <a:prstGeom prst="rect">
            <a:avLst/>
          </a:prstGeom>
          <a:noFill/>
        </p:spPr>
        <p:txBody>
          <a:bodyPr wrap="square" rtlCol="0">
            <a:spAutoFit/>
          </a:bodyPr>
          <a:lstStyle/>
          <a:p>
            <a:pPr>
              <a:spcAft>
                <a:spcPts val="600"/>
              </a:spcAft>
            </a:pPr>
            <a:r>
              <a:rPr lang="en-GB" sz="1400" dirty="0">
                <a:solidFill>
                  <a:schemeClr val="bg1"/>
                </a:solidFill>
              </a:rPr>
              <a:t>To test cold water - hold a temperature probe in the cold water flow for 2 minutes and note temperature, it should be a less than 20</a:t>
            </a:r>
            <a:r>
              <a:rPr lang="en-GB" sz="1400" baseline="30000" dirty="0">
                <a:solidFill>
                  <a:schemeClr val="bg1"/>
                </a:solidFill>
              </a:rPr>
              <a:t>o</a:t>
            </a:r>
            <a:r>
              <a:rPr lang="en-GB" sz="1400" dirty="0">
                <a:solidFill>
                  <a:schemeClr val="bg1"/>
                </a:solidFill>
              </a:rPr>
              <a:t>C.</a:t>
            </a:r>
          </a:p>
        </p:txBody>
      </p:sp>
      <p:sp>
        <p:nvSpPr>
          <p:cNvPr id="40" name="TextBox 39"/>
          <p:cNvSpPr txBox="1"/>
          <p:nvPr/>
        </p:nvSpPr>
        <p:spPr>
          <a:xfrm>
            <a:off x="8546322" y="646797"/>
            <a:ext cx="2955867" cy="1169551"/>
          </a:xfrm>
          <a:prstGeom prst="rect">
            <a:avLst/>
          </a:prstGeom>
          <a:noFill/>
        </p:spPr>
        <p:txBody>
          <a:bodyPr wrap="square" rtlCol="0">
            <a:spAutoFit/>
          </a:bodyPr>
          <a:lstStyle/>
          <a:p>
            <a:pPr>
              <a:spcAft>
                <a:spcPts val="600"/>
              </a:spcAft>
            </a:pPr>
            <a:r>
              <a:rPr lang="en-GB" sz="1400" dirty="0">
                <a:solidFill>
                  <a:schemeClr val="bg1"/>
                </a:solidFill>
              </a:rPr>
              <a:t>Unless you are responsible for your building’s maintenance there is no responsibility to regularly test the water temperature. However if you are concerned, follow steps 2 and 3.</a:t>
            </a:r>
          </a:p>
        </p:txBody>
      </p:sp>
      <p:sp>
        <p:nvSpPr>
          <p:cNvPr id="41" name="TextBox 40"/>
          <p:cNvSpPr txBox="1"/>
          <p:nvPr/>
        </p:nvSpPr>
        <p:spPr>
          <a:xfrm>
            <a:off x="8550412" y="4444150"/>
            <a:ext cx="2955868" cy="1169551"/>
          </a:xfrm>
          <a:prstGeom prst="rect">
            <a:avLst/>
          </a:prstGeom>
          <a:noFill/>
        </p:spPr>
        <p:txBody>
          <a:bodyPr wrap="square" rtlCol="0">
            <a:spAutoFit/>
          </a:bodyPr>
          <a:lstStyle/>
          <a:p>
            <a:pPr>
              <a:spcAft>
                <a:spcPts val="600"/>
              </a:spcAft>
            </a:pPr>
            <a:r>
              <a:rPr lang="en-GB" sz="1400" dirty="0">
                <a:solidFill>
                  <a:schemeClr val="bg1"/>
                </a:solidFill>
              </a:rPr>
              <a:t>If you are concerned that the temperature is not correct then escalate to your client or whomever is responsible for maintaining the building.</a:t>
            </a:r>
          </a:p>
        </p:txBody>
      </p:sp>
      <p:sp>
        <p:nvSpPr>
          <p:cNvPr id="42" name="Textfeld 123"/>
          <p:cNvSpPr txBox="1"/>
          <p:nvPr/>
        </p:nvSpPr>
        <p:spPr bwMode="gray">
          <a:xfrm>
            <a:off x="8118767" y="5648050"/>
            <a:ext cx="356885" cy="415013"/>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5</a:t>
            </a:r>
            <a:endParaRPr lang="en-US" sz="2400" noProof="1">
              <a:solidFill>
                <a:prstClr val="black">
                  <a:lumMod val="85000"/>
                  <a:lumOff val="15000"/>
                </a:prstClr>
              </a:solidFill>
              <a:latin typeface="Calibri Light" panose="020F0302020204030204" pitchFamily="34" charset="0"/>
            </a:endParaRPr>
          </a:p>
        </p:txBody>
      </p:sp>
      <p:pic>
        <p:nvPicPr>
          <p:cNvPr id="2" name="Picture 1">
            <a:extLst>
              <a:ext uri="{FF2B5EF4-FFF2-40B4-BE49-F238E27FC236}">
                <a16:creationId xmlns:a16="http://schemas.microsoft.com/office/drawing/2014/main" id="{63A04BD2-71C0-4FE1-8490-9103DB2DCC06}"/>
              </a:ext>
            </a:extLst>
          </p:cNvPr>
          <p:cNvPicPr>
            <a:picLocks noChangeAspect="1"/>
          </p:cNvPicPr>
          <p:nvPr/>
        </p:nvPicPr>
        <p:blipFill rotWithShape="1">
          <a:blip r:embed="rId4">
            <a:duotone>
              <a:schemeClr val="accent2">
                <a:shade val="45000"/>
                <a:satMod val="135000"/>
              </a:schemeClr>
              <a:prstClr val="white"/>
            </a:duotone>
          </a:blip>
          <a:srcRect l="22300" t="15544" r="17573" b="14783"/>
          <a:stretch/>
        </p:blipFill>
        <p:spPr>
          <a:xfrm>
            <a:off x="5151246" y="4861247"/>
            <a:ext cx="559633" cy="648505"/>
          </a:xfrm>
          <a:prstGeom prst="rect">
            <a:avLst/>
          </a:prstGeom>
        </p:spPr>
      </p:pic>
      <p:pic>
        <p:nvPicPr>
          <p:cNvPr id="1026" name="Picture 2" descr="Image result for free thermometer icon">
            <a:extLst>
              <a:ext uri="{FF2B5EF4-FFF2-40B4-BE49-F238E27FC236}">
                <a16:creationId xmlns:a16="http://schemas.microsoft.com/office/drawing/2014/main" id="{45448124-492B-4E65-A3E9-7E76428355B7}"/>
              </a:ext>
            </a:extLst>
          </p:cNvPr>
          <p:cNvPicPr>
            <a:picLocks noChangeAspect="1" noChangeArrowheads="1"/>
          </p:cNvPicPr>
          <p:nvPr/>
        </p:nvPicPr>
        <p:blipFill rotWithShape="1">
          <a:blip r:embed="rId5" cstate="print">
            <a:duotone>
              <a:schemeClr val="accent2">
                <a:shade val="45000"/>
                <a:satMod val="135000"/>
              </a:schemeClr>
              <a:prstClr val="white"/>
            </a:duotone>
            <a:extLst>
              <a:ext uri="{28A0092B-C50C-407E-A947-70E740481C1C}">
                <a14:useLocalDpi xmlns:a14="http://schemas.microsoft.com/office/drawing/2010/main" val="0"/>
              </a:ext>
            </a:extLst>
          </a:blip>
          <a:srcRect l="25889" r="27864"/>
          <a:stretch/>
        </p:blipFill>
        <p:spPr bwMode="auto">
          <a:xfrm>
            <a:off x="3188678" y="4855664"/>
            <a:ext cx="305083" cy="659671"/>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224743AA-1C39-4495-8119-B34C660721D0}"/>
              </a:ext>
            </a:extLst>
          </p:cNvPr>
          <p:cNvSpPr txBox="1"/>
          <p:nvPr/>
        </p:nvSpPr>
        <p:spPr>
          <a:xfrm>
            <a:off x="3549105" y="4862334"/>
            <a:ext cx="1290738" cy="646331"/>
          </a:xfrm>
          <a:prstGeom prst="rect">
            <a:avLst/>
          </a:prstGeom>
          <a:noFill/>
        </p:spPr>
        <p:txBody>
          <a:bodyPr wrap="none" rtlCol="0">
            <a:spAutoFit/>
          </a:bodyPr>
          <a:lstStyle/>
          <a:p>
            <a:r>
              <a:rPr lang="en-GB" sz="3600" dirty="0">
                <a:solidFill>
                  <a:srgbClr val="BE5108"/>
                </a:solidFill>
              </a:rPr>
              <a:t>50</a:t>
            </a:r>
            <a:r>
              <a:rPr lang="en-GB" sz="3600" baseline="30000" dirty="0">
                <a:solidFill>
                  <a:srgbClr val="BE5108"/>
                </a:solidFill>
              </a:rPr>
              <a:t>o</a:t>
            </a:r>
            <a:r>
              <a:rPr lang="en-GB" sz="3600" dirty="0">
                <a:solidFill>
                  <a:srgbClr val="BE5108"/>
                </a:solidFill>
              </a:rPr>
              <a:t>C+</a:t>
            </a:r>
          </a:p>
        </p:txBody>
      </p:sp>
      <p:sp>
        <p:nvSpPr>
          <p:cNvPr id="33" name="TextBox 32">
            <a:extLst>
              <a:ext uri="{FF2B5EF4-FFF2-40B4-BE49-F238E27FC236}">
                <a16:creationId xmlns:a16="http://schemas.microsoft.com/office/drawing/2014/main" id="{1E8BC466-0399-4126-908D-A382F0FAB69F}"/>
              </a:ext>
            </a:extLst>
          </p:cNvPr>
          <p:cNvSpPr txBox="1"/>
          <p:nvPr/>
        </p:nvSpPr>
        <p:spPr>
          <a:xfrm>
            <a:off x="779368" y="4862334"/>
            <a:ext cx="2123082" cy="646331"/>
          </a:xfrm>
          <a:prstGeom prst="rect">
            <a:avLst/>
          </a:prstGeom>
          <a:noFill/>
        </p:spPr>
        <p:txBody>
          <a:bodyPr wrap="none" rtlCol="0">
            <a:spAutoFit/>
          </a:bodyPr>
          <a:lstStyle/>
          <a:p>
            <a:r>
              <a:rPr lang="en-GB" sz="3600" dirty="0">
                <a:solidFill>
                  <a:srgbClr val="BE5108"/>
                </a:solidFill>
              </a:rPr>
              <a:t>Hot Water</a:t>
            </a:r>
          </a:p>
        </p:txBody>
      </p:sp>
      <p:sp>
        <p:nvSpPr>
          <p:cNvPr id="34" name="TextBox 33">
            <a:extLst>
              <a:ext uri="{FF2B5EF4-FFF2-40B4-BE49-F238E27FC236}">
                <a16:creationId xmlns:a16="http://schemas.microsoft.com/office/drawing/2014/main" id="{008A0049-8152-4CF7-8353-1DD37EEB24B0}"/>
              </a:ext>
            </a:extLst>
          </p:cNvPr>
          <p:cNvSpPr txBox="1"/>
          <p:nvPr/>
        </p:nvSpPr>
        <p:spPr>
          <a:xfrm>
            <a:off x="5711732" y="4862334"/>
            <a:ext cx="1468672" cy="646331"/>
          </a:xfrm>
          <a:prstGeom prst="rect">
            <a:avLst/>
          </a:prstGeom>
          <a:noFill/>
        </p:spPr>
        <p:txBody>
          <a:bodyPr wrap="none" rtlCol="0">
            <a:spAutoFit/>
          </a:bodyPr>
          <a:lstStyle/>
          <a:p>
            <a:r>
              <a:rPr lang="en-GB" sz="3600" dirty="0">
                <a:solidFill>
                  <a:srgbClr val="BE5108"/>
                </a:solidFill>
              </a:rPr>
              <a:t>&lt;1 min</a:t>
            </a:r>
          </a:p>
        </p:txBody>
      </p:sp>
      <p:pic>
        <p:nvPicPr>
          <p:cNvPr id="35" name="Picture 34">
            <a:extLst>
              <a:ext uri="{FF2B5EF4-FFF2-40B4-BE49-F238E27FC236}">
                <a16:creationId xmlns:a16="http://schemas.microsoft.com/office/drawing/2014/main" id="{381A1550-ACBF-447F-BC77-D7D3D60A3F16}"/>
              </a:ext>
            </a:extLst>
          </p:cNvPr>
          <p:cNvPicPr>
            <a:picLocks noChangeAspect="1"/>
          </p:cNvPicPr>
          <p:nvPr/>
        </p:nvPicPr>
        <p:blipFill rotWithShape="1">
          <a:blip r:embed="rId4">
            <a:duotone>
              <a:schemeClr val="accent5">
                <a:shade val="45000"/>
                <a:satMod val="135000"/>
              </a:schemeClr>
              <a:prstClr val="white"/>
            </a:duotone>
          </a:blip>
          <a:srcRect l="22300" t="15544" r="17573" b="14783"/>
          <a:stretch/>
        </p:blipFill>
        <p:spPr>
          <a:xfrm>
            <a:off x="5151246" y="5848861"/>
            <a:ext cx="559633" cy="648505"/>
          </a:xfrm>
          <a:prstGeom prst="rect">
            <a:avLst/>
          </a:prstGeom>
        </p:spPr>
      </p:pic>
      <p:pic>
        <p:nvPicPr>
          <p:cNvPr id="36" name="Picture 2" descr="Image result for free thermometer icon">
            <a:extLst>
              <a:ext uri="{FF2B5EF4-FFF2-40B4-BE49-F238E27FC236}">
                <a16:creationId xmlns:a16="http://schemas.microsoft.com/office/drawing/2014/main" id="{2A6DD524-DEEE-41D8-B4AF-696C7A25470B}"/>
              </a:ext>
            </a:extLst>
          </p:cNvPr>
          <p:cNvPicPr>
            <a:picLocks noChangeAspect="1" noChangeArrowheads="1"/>
          </p:cNvPicPr>
          <p:nvPr/>
        </p:nvPicPr>
        <p:blipFill rotWithShape="1">
          <a:blip r:embed="rId5" cstate="print">
            <a:duotone>
              <a:schemeClr val="accent5">
                <a:shade val="45000"/>
                <a:satMod val="135000"/>
              </a:schemeClr>
              <a:prstClr val="white"/>
            </a:duotone>
            <a:extLst>
              <a:ext uri="{28A0092B-C50C-407E-A947-70E740481C1C}">
                <a14:useLocalDpi xmlns:a14="http://schemas.microsoft.com/office/drawing/2010/main" val="0"/>
              </a:ext>
            </a:extLst>
          </a:blip>
          <a:srcRect l="25889" r="27864"/>
          <a:stretch/>
        </p:blipFill>
        <p:spPr bwMode="auto">
          <a:xfrm>
            <a:off x="3188678" y="5843278"/>
            <a:ext cx="305083" cy="659671"/>
          </a:xfrm>
          <a:prstGeom prst="rect">
            <a:avLst/>
          </a:prstGeom>
          <a:noFill/>
          <a:extLst>
            <a:ext uri="{909E8E84-426E-40DD-AFC4-6F175D3DCCD1}">
              <a14:hiddenFill xmlns:a14="http://schemas.microsoft.com/office/drawing/2010/main">
                <a:solidFill>
                  <a:srgbClr val="FFFFFF"/>
                </a:solidFill>
              </a14:hiddenFill>
            </a:ext>
          </a:extLst>
        </p:spPr>
      </p:pic>
      <p:sp>
        <p:nvSpPr>
          <p:cNvPr id="43" name="TextBox 42">
            <a:extLst>
              <a:ext uri="{FF2B5EF4-FFF2-40B4-BE49-F238E27FC236}">
                <a16:creationId xmlns:a16="http://schemas.microsoft.com/office/drawing/2014/main" id="{AF87CA01-DFCF-4DFD-B3EE-8065BA148BEE}"/>
              </a:ext>
            </a:extLst>
          </p:cNvPr>
          <p:cNvSpPr txBox="1"/>
          <p:nvPr/>
        </p:nvSpPr>
        <p:spPr>
          <a:xfrm>
            <a:off x="3457665" y="5849948"/>
            <a:ext cx="1290738" cy="646331"/>
          </a:xfrm>
          <a:prstGeom prst="rect">
            <a:avLst/>
          </a:prstGeom>
          <a:noFill/>
        </p:spPr>
        <p:txBody>
          <a:bodyPr wrap="none" rtlCol="0">
            <a:spAutoFit/>
          </a:bodyPr>
          <a:lstStyle/>
          <a:p>
            <a:r>
              <a:rPr lang="en-GB" sz="3600" dirty="0">
                <a:solidFill>
                  <a:srgbClr val="1D4999"/>
                </a:solidFill>
              </a:rPr>
              <a:t>&lt;20</a:t>
            </a:r>
            <a:r>
              <a:rPr lang="en-GB" sz="3600" baseline="30000" dirty="0">
                <a:solidFill>
                  <a:srgbClr val="1D4999"/>
                </a:solidFill>
              </a:rPr>
              <a:t>o</a:t>
            </a:r>
            <a:r>
              <a:rPr lang="en-GB" sz="3600" dirty="0">
                <a:solidFill>
                  <a:srgbClr val="1D4999"/>
                </a:solidFill>
              </a:rPr>
              <a:t>C</a:t>
            </a:r>
          </a:p>
        </p:txBody>
      </p:sp>
      <p:sp>
        <p:nvSpPr>
          <p:cNvPr id="44" name="TextBox 43">
            <a:extLst>
              <a:ext uri="{FF2B5EF4-FFF2-40B4-BE49-F238E27FC236}">
                <a16:creationId xmlns:a16="http://schemas.microsoft.com/office/drawing/2014/main" id="{B97183E1-E1F3-4C23-BC55-D1460D98C4A5}"/>
              </a:ext>
            </a:extLst>
          </p:cNvPr>
          <p:cNvSpPr txBox="1"/>
          <p:nvPr/>
        </p:nvSpPr>
        <p:spPr>
          <a:xfrm>
            <a:off x="615337" y="5849948"/>
            <a:ext cx="2276969" cy="646331"/>
          </a:xfrm>
          <a:prstGeom prst="rect">
            <a:avLst/>
          </a:prstGeom>
          <a:noFill/>
        </p:spPr>
        <p:txBody>
          <a:bodyPr wrap="none" rtlCol="0">
            <a:spAutoFit/>
          </a:bodyPr>
          <a:lstStyle/>
          <a:p>
            <a:pPr algn="r"/>
            <a:r>
              <a:rPr lang="en-GB" sz="3600" dirty="0">
                <a:solidFill>
                  <a:srgbClr val="1D4999"/>
                </a:solidFill>
              </a:rPr>
              <a:t>Cold Water</a:t>
            </a:r>
          </a:p>
        </p:txBody>
      </p:sp>
      <p:sp>
        <p:nvSpPr>
          <p:cNvPr id="45" name="TextBox 44">
            <a:extLst>
              <a:ext uri="{FF2B5EF4-FFF2-40B4-BE49-F238E27FC236}">
                <a16:creationId xmlns:a16="http://schemas.microsoft.com/office/drawing/2014/main" id="{CEF4CCE7-6577-40CC-B991-2506EF76C318}"/>
              </a:ext>
            </a:extLst>
          </p:cNvPr>
          <p:cNvSpPr txBox="1"/>
          <p:nvPr/>
        </p:nvSpPr>
        <p:spPr>
          <a:xfrm>
            <a:off x="5711732" y="5849948"/>
            <a:ext cx="1649811" cy="646331"/>
          </a:xfrm>
          <a:prstGeom prst="rect">
            <a:avLst/>
          </a:prstGeom>
          <a:noFill/>
        </p:spPr>
        <p:txBody>
          <a:bodyPr wrap="none" rtlCol="0">
            <a:spAutoFit/>
          </a:bodyPr>
          <a:lstStyle/>
          <a:p>
            <a:r>
              <a:rPr lang="en-GB" sz="3600" dirty="0">
                <a:solidFill>
                  <a:srgbClr val="1D4999"/>
                </a:solidFill>
              </a:rPr>
              <a:t>&lt;2 mins</a:t>
            </a:r>
          </a:p>
        </p:txBody>
      </p:sp>
      <p:sp>
        <p:nvSpPr>
          <p:cNvPr id="13" name="TextBox 12">
            <a:extLst>
              <a:ext uri="{FF2B5EF4-FFF2-40B4-BE49-F238E27FC236}">
                <a16:creationId xmlns:a16="http://schemas.microsoft.com/office/drawing/2014/main" id="{40005DFF-65B6-4158-822F-64966780F814}"/>
              </a:ext>
            </a:extLst>
          </p:cNvPr>
          <p:cNvSpPr txBox="1"/>
          <p:nvPr/>
        </p:nvSpPr>
        <p:spPr>
          <a:xfrm>
            <a:off x="88777" y="6529785"/>
            <a:ext cx="1544714" cy="307777"/>
          </a:xfrm>
          <a:prstGeom prst="rect">
            <a:avLst/>
          </a:prstGeom>
          <a:noFill/>
        </p:spPr>
        <p:txBody>
          <a:bodyPr wrap="square" rtlCol="0">
            <a:spAutoFit/>
          </a:bodyPr>
          <a:lstStyle/>
          <a:p>
            <a:r>
              <a:rPr lang="en-GB" sz="1400" dirty="0"/>
              <a:t>HS\SC\019\01</a:t>
            </a:r>
          </a:p>
        </p:txBody>
      </p:sp>
    </p:spTree>
    <p:custDataLst>
      <p:tags r:id="rId1"/>
    </p:custDataLst>
    <p:extLst>
      <p:ext uri="{BB962C8B-B14F-4D97-AF65-F5344CB8AC3E}">
        <p14:creationId xmlns:p14="http://schemas.microsoft.com/office/powerpoint/2010/main" val="3261859122"/>
      </p:ext>
    </p:extLst>
  </p:cSld>
  <p:clrMapOvr>
    <a:masterClrMapping/>
  </p:clrMapOvr>
  <p:transition spd="med" advTm="118492">
    <p:pull/>
  </p:transition>
</p:sld>
</file>

<file path=ppt/tags/tag1.xml><?xml version="1.0" encoding="utf-8"?>
<p:tagLst xmlns:a="http://schemas.openxmlformats.org/drawingml/2006/main" xmlns:r="http://schemas.openxmlformats.org/officeDocument/2006/relationships" xmlns:p="http://schemas.openxmlformats.org/presentationml/2006/main">
  <p:tag name="TIMING" val="|40.6|25.8|18.1|16.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FF5E648BE7D254BB4F0C4C76F993842" ma:contentTypeVersion="15" ma:contentTypeDescription="Create a new document." ma:contentTypeScope="" ma:versionID="0f1a1152bad1bc3dddbb63e30e0682f1">
  <xsd:schema xmlns:xsd="http://www.w3.org/2001/XMLSchema" xmlns:xs="http://www.w3.org/2001/XMLSchema" xmlns:p="http://schemas.microsoft.com/office/2006/metadata/properties" xmlns:ns3="df8db991-9b0d-4592-986a-a55f5711662a" xmlns:ns4="317368f7-51a3-4b5a-9c87-db6a3646de74" targetNamespace="http://schemas.microsoft.com/office/2006/metadata/properties" ma:root="true" ma:fieldsID="8653c6dfaf91fc53d89e8a15f84d730c" ns3:_="" ns4:_="">
    <xsd:import namespace="df8db991-9b0d-4592-986a-a55f5711662a"/>
    <xsd:import namespace="317368f7-51a3-4b5a-9c87-db6a3646de74"/>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8db991-9b0d-4592-986a-a55f5711662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317368f7-51a3-4b5a-9c87-db6a3646de74"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Location" ma:index="17" nillable="true" ma:displayName="MediaServiceLoca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E0420B-3953-4A4B-85E1-92CC60A2BBB3}">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df8db991-9b0d-4592-986a-a55f5711662a"/>
    <ds:schemaRef ds:uri="http://purl.org/dc/elements/1.1/"/>
    <ds:schemaRef ds:uri="317368f7-51a3-4b5a-9c87-db6a3646de74"/>
    <ds:schemaRef ds:uri="http://www.w3.org/XML/1998/namespace"/>
    <ds:schemaRef ds:uri="http://purl.org/dc/dcmitype/"/>
  </ds:schemaRefs>
</ds:datastoreItem>
</file>

<file path=customXml/itemProps2.xml><?xml version="1.0" encoding="utf-8"?>
<ds:datastoreItem xmlns:ds="http://schemas.openxmlformats.org/officeDocument/2006/customXml" ds:itemID="{17866D9F-2F92-4C04-80F1-796BFEDA17F2}">
  <ds:schemaRefs>
    <ds:schemaRef ds:uri="http://schemas.microsoft.com/sharepoint/v3/contenttype/forms"/>
  </ds:schemaRefs>
</ds:datastoreItem>
</file>

<file path=customXml/itemProps3.xml><?xml version="1.0" encoding="utf-8"?>
<ds:datastoreItem xmlns:ds="http://schemas.openxmlformats.org/officeDocument/2006/customXml" ds:itemID="{895F43B9-825A-4E54-BBC7-6C927C9973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8db991-9b0d-4592-986a-a55f5711662a"/>
    <ds:schemaRef ds:uri="317368f7-51a3-4b5a-9c87-db6a3646de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1605</TotalTime>
  <Words>255</Words>
  <Application>Microsoft Office PowerPoint</Application>
  <PresentationFormat>Widescreen</PresentationFormat>
  <Paragraphs>22</Paragraphs>
  <Slides>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Calibri Light</vt:lpstr>
      <vt:lpstr>Office Theme</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Hamilton</dc:creator>
  <cp:lastModifiedBy>Nicola Clason</cp:lastModifiedBy>
  <cp:revision>57</cp:revision>
  <dcterms:created xsi:type="dcterms:W3CDTF">2019-01-03T15:39:49Z</dcterms:created>
  <dcterms:modified xsi:type="dcterms:W3CDTF">2019-08-20T15:30:08Z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0x0101007FF5E648BE7D254BB4F0C4C76F993842</vt:lpwstr>
  </property>
</Properties>
</file>