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8" r:id="rId5"/>
    <p:sldId id="279" r:id="rId6"/>
    <p:sldId id="284"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FFFFCC"/>
    <a:srgbClr val="FFFFE7"/>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CCA94-FD80-41C2-AD01-05B7EC615E1F}" v="1" dt="2021-01-05T16:20:34.287"/>
    <p1510:client id="{C35E42C2-4C0A-4915-8E0D-084330E26745}" v="1" dt="2021-01-05T12:23:08.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0" autoAdjust="0"/>
  </p:normalViewPr>
  <p:slideViewPr>
    <p:cSldViewPr snapToGrid="0">
      <p:cViewPr varScale="1">
        <p:scale>
          <a:sx n="85" d="100"/>
          <a:sy n="85"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3C1CE-E3BA-4AE9-B61F-10E9276A49B2}" type="datetimeFigureOut">
              <a:rPr lang="en-GB" smtClean="0"/>
              <a:t>06/01/2021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3E338-145F-4976-920E-17BA617DE20B}" type="slidenum">
              <a:rPr lang="en-GB" smtClean="0"/>
              <a:t>‹#›</a:t>
            </a:fld>
            <a:endParaRPr lang="en-GB" dirty="0"/>
          </a:p>
        </p:txBody>
      </p:sp>
    </p:spTree>
    <p:extLst>
      <p:ext uri="{BB962C8B-B14F-4D97-AF65-F5344CB8AC3E}">
        <p14:creationId xmlns:p14="http://schemas.microsoft.com/office/powerpoint/2010/main" val="79268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13E338-145F-4976-920E-17BA617DE20B}" type="slidenum">
              <a:rPr lang="en-GB" smtClean="0"/>
              <a:t>2</a:t>
            </a:fld>
            <a:endParaRPr lang="en-GB" dirty="0"/>
          </a:p>
        </p:txBody>
      </p:sp>
    </p:spTree>
    <p:extLst>
      <p:ext uri="{BB962C8B-B14F-4D97-AF65-F5344CB8AC3E}">
        <p14:creationId xmlns:p14="http://schemas.microsoft.com/office/powerpoint/2010/main" val="17554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13E338-145F-4976-920E-17BA617DE20B}" type="slidenum">
              <a:rPr lang="en-GB" smtClean="0"/>
              <a:t>3</a:t>
            </a:fld>
            <a:endParaRPr lang="en-GB" dirty="0"/>
          </a:p>
        </p:txBody>
      </p:sp>
    </p:spTree>
    <p:extLst>
      <p:ext uri="{BB962C8B-B14F-4D97-AF65-F5344CB8AC3E}">
        <p14:creationId xmlns:p14="http://schemas.microsoft.com/office/powerpoint/2010/main" val="226951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313E338-145F-4976-920E-17BA617DE20B}" type="slidenum">
              <a:rPr lang="en-GB" smtClean="0"/>
              <a:t>4</a:t>
            </a:fld>
            <a:endParaRPr lang="en-GB" dirty="0"/>
          </a:p>
        </p:txBody>
      </p:sp>
    </p:spTree>
    <p:extLst>
      <p:ext uri="{BB962C8B-B14F-4D97-AF65-F5344CB8AC3E}">
        <p14:creationId xmlns:p14="http://schemas.microsoft.com/office/powerpoint/2010/main" val="235723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155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5483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583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6852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3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8853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0519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027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0932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6747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4871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1/6/2021</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278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243976" y="0"/>
            <a:ext cx="8948023" cy="6858000"/>
          </a:xfrm>
          <a:prstGeom prst="rect">
            <a:avLst/>
          </a:prstGeom>
          <a:solidFill>
            <a:srgbClr val="FED403"/>
          </a:solidFill>
        </p:spPr>
      </p:sp>
      <p:sp>
        <p:nvSpPr>
          <p:cNvPr id="3" name="AutoShape 3"/>
          <p:cNvSpPr/>
          <p:nvPr/>
        </p:nvSpPr>
        <p:spPr>
          <a:xfrm>
            <a:off x="4016227" y="1114637"/>
            <a:ext cx="7489973" cy="12700"/>
          </a:xfrm>
          <a:prstGeom prst="rect">
            <a:avLst/>
          </a:prstGeom>
          <a:solidFill>
            <a:srgbClr val="0B0B0B"/>
          </a:solidFill>
        </p:spPr>
      </p:sp>
      <p:pic>
        <p:nvPicPr>
          <p:cNvPr id="4" name="Picture 4"/>
          <p:cNvPicPr>
            <a:picLocks noChangeAspect="1"/>
          </p:cNvPicPr>
          <p:nvPr/>
        </p:nvPicPr>
        <p:blipFill>
          <a:blip r:embed="rId2"/>
          <a:srcRect/>
          <a:stretch>
            <a:fillRect/>
          </a:stretch>
        </p:blipFill>
        <p:spPr>
          <a:xfrm>
            <a:off x="351175" y="364375"/>
            <a:ext cx="2507871" cy="1087789"/>
          </a:xfrm>
          <a:prstGeom prst="rect">
            <a:avLst/>
          </a:prstGeom>
        </p:spPr>
      </p:pic>
      <p:pic>
        <p:nvPicPr>
          <p:cNvPr id="5" name="Picture 5"/>
          <p:cNvPicPr>
            <a:picLocks noChangeAspect="1"/>
          </p:cNvPicPr>
          <p:nvPr/>
        </p:nvPicPr>
        <p:blipFill>
          <a:blip r:embed="rId3"/>
          <a:srcRect/>
          <a:stretch>
            <a:fillRect/>
          </a:stretch>
        </p:blipFill>
        <p:spPr>
          <a:xfrm>
            <a:off x="351175" y="5207001"/>
            <a:ext cx="2507871" cy="952991"/>
          </a:xfrm>
          <a:prstGeom prst="rect">
            <a:avLst/>
          </a:prstGeom>
        </p:spPr>
      </p:pic>
      <p:sp>
        <p:nvSpPr>
          <p:cNvPr id="6" name="TextBox 6"/>
          <p:cNvSpPr txBox="1"/>
          <p:nvPr/>
        </p:nvSpPr>
        <p:spPr>
          <a:xfrm>
            <a:off x="3771276" y="785639"/>
            <a:ext cx="7893424" cy="245260"/>
          </a:xfrm>
          <a:prstGeom prst="rect">
            <a:avLst/>
          </a:prstGeom>
        </p:spPr>
        <p:txBody>
          <a:bodyPr wrap="square" lIns="0" tIns="0" rIns="0" bIns="0" rtlCol="0" anchor="t">
            <a:spAutoFit/>
          </a:bodyPr>
          <a:lstStyle/>
          <a:p>
            <a:pPr algn="ctr">
              <a:lnSpc>
                <a:spcPts val="1687"/>
              </a:lnSpc>
            </a:pPr>
            <a:r>
              <a:rPr lang="en-US" sz="2800" b="1" spc="46" dirty="0">
                <a:latin typeface="Arial" panose="020B0604020202020204" pitchFamily="34" charset="0"/>
                <a:cs typeface="Arial" panose="020B0604020202020204" pitchFamily="34" charset="0"/>
              </a:rPr>
              <a:t>Winter Driving - Safety Tips</a:t>
            </a:r>
          </a:p>
        </p:txBody>
      </p:sp>
      <p:sp>
        <p:nvSpPr>
          <p:cNvPr id="8" name="TextBox 6">
            <a:extLst>
              <a:ext uri="{FF2B5EF4-FFF2-40B4-BE49-F238E27FC236}">
                <a16:creationId xmlns:a16="http://schemas.microsoft.com/office/drawing/2014/main" id="{F44CAA8B-EE79-4C01-B227-6433A046A7CC}"/>
              </a:ext>
            </a:extLst>
          </p:cNvPr>
          <p:cNvSpPr txBox="1"/>
          <p:nvPr/>
        </p:nvSpPr>
        <p:spPr>
          <a:xfrm>
            <a:off x="546696" y="6414822"/>
            <a:ext cx="2109392" cy="322909"/>
          </a:xfrm>
          <a:prstGeom prst="rect">
            <a:avLst/>
          </a:prstGeom>
        </p:spPr>
        <p:txBody>
          <a:bodyPr wrap="square" lIns="0" tIns="0" rIns="0" bIns="0" rtlCol="0" anchor="t">
            <a:spAutoFit/>
          </a:bodyPr>
          <a:lstStyle/>
          <a:p>
            <a:pPr algn="ctr">
              <a:lnSpc>
                <a:spcPts val="1300"/>
              </a:lnSpc>
            </a:pPr>
            <a:r>
              <a:rPr lang="en-US" sz="1067" spc="200" dirty="0">
                <a:solidFill>
                  <a:srgbClr val="3A3A3B"/>
                </a:solidFill>
                <a:latin typeface="KG Skinny Latte" panose="02000506000000020004" pitchFamily="2" charset="0"/>
                <a:ea typeface="Arimo" panose="020B0604020202020204" charset="0"/>
                <a:cs typeface="Arimo" panose="020B0604020202020204" charset="0"/>
              </a:rPr>
              <a:t>WE LOOK OUT FOR EACH OTHER</a:t>
            </a:r>
          </a:p>
        </p:txBody>
      </p:sp>
      <p:pic>
        <p:nvPicPr>
          <p:cNvPr id="10" name="Picture 9">
            <a:extLst>
              <a:ext uri="{FF2B5EF4-FFF2-40B4-BE49-F238E27FC236}">
                <a16:creationId xmlns:a16="http://schemas.microsoft.com/office/drawing/2014/main" id="{7A3E2999-69F7-4D3C-A284-3E1E888CA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620" y="1828800"/>
            <a:ext cx="6357257" cy="3467100"/>
          </a:xfrm>
          <a:prstGeom prst="rect">
            <a:avLst/>
          </a:prstGeom>
        </p:spPr>
      </p:pic>
      <p:sp>
        <p:nvSpPr>
          <p:cNvPr id="9" name="TextBox 6">
            <a:extLst>
              <a:ext uri="{FF2B5EF4-FFF2-40B4-BE49-F238E27FC236}">
                <a16:creationId xmlns:a16="http://schemas.microsoft.com/office/drawing/2014/main" id="{36A423B8-510B-4300-8D73-FCFF2EE5D1CF}"/>
              </a:ext>
            </a:extLst>
          </p:cNvPr>
          <p:cNvSpPr txBox="1"/>
          <p:nvPr/>
        </p:nvSpPr>
        <p:spPr>
          <a:xfrm>
            <a:off x="9876181" y="6253367"/>
            <a:ext cx="2109392" cy="327847"/>
          </a:xfrm>
          <a:prstGeom prst="rect">
            <a:avLst/>
          </a:prstGeom>
        </p:spPr>
        <p:txBody>
          <a:bodyPr wrap="square" lIns="0" tIns="0" rIns="0" bIns="0" rtlCol="0" anchor="t">
            <a:spAutoFit/>
          </a:bodyPr>
          <a:lstStyle/>
          <a:p>
            <a:pPr algn="ctr">
              <a:lnSpc>
                <a:spcPts val="1300"/>
              </a:lnSpc>
            </a:pPr>
            <a:r>
              <a:rPr lang="en-US" sz="1067" spc="200" dirty="0">
                <a:solidFill>
                  <a:srgbClr val="3A3A3B"/>
                </a:solidFill>
                <a:latin typeface="KG Skinny Latte" panose="02000506000000020004" pitchFamily="2" charset="0"/>
                <a:ea typeface="Arimo" panose="020B0604020202020204" charset="0"/>
                <a:cs typeface="Arimo" panose="020B0604020202020204" charset="0"/>
              </a:rPr>
              <a:t>JANUARY 2021</a:t>
            </a:r>
          </a:p>
          <a:p>
            <a:pPr algn="ctr">
              <a:lnSpc>
                <a:spcPts val="1300"/>
              </a:lnSpc>
            </a:pPr>
            <a:endParaRPr lang="en-US" sz="1067" spc="200" dirty="0">
              <a:solidFill>
                <a:srgbClr val="3A3A3B"/>
              </a:solidFill>
              <a:latin typeface="KG Skinny Latte" panose="02000506000000020004" pitchFamily="2" charset="0"/>
              <a:ea typeface="Arimo" panose="020B0604020202020204" charset="0"/>
              <a:cs typeface="Arimo" panose="020B0604020202020204" charset="0"/>
            </a:endParaRPr>
          </a:p>
        </p:txBody>
      </p:sp>
      <p:sp>
        <p:nvSpPr>
          <p:cNvPr id="11" name="TextBox 6">
            <a:extLst>
              <a:ext uri="{FF2B5EF4-FFF2-40B4-BE49-F238E27FC236}">
                <a16:creationId xmlns:a16="http://schemas.microsoft.com/office/drawing/2014/main" id="{609CDEFB-2D52-4022-9297-70E4F59A2561}"/>
              </a:ext>
            </a:extLst>
          </p:cNvPr>
          <p:cNvSpPr txBox="1"/>
          <p:nvPr/>
        </p:nvSpPr>
        <p:spPr>
          <a:xfrm>
            <a:off x="6663292" y="6248429"/>
            <a:ext cx="2109392" cy="494559"/>
          </a:xfrm>
          <a:prstGeom prst="rect">
            <a:avLst/>
          </a:prstGeom>
          <a:noFill/>
        </p:spPr>
        <p:txBody>
          <a:bodyPr wrap="square" lIns="0" tIns="0" rIns="0" bIns="0" rtlCol="0" anchor="t">
            <a:spAutoFit/>
          </a:bodyPr>
          <a:lstStyle/>
          <a:p>
            <a:pPr algn="ctr">
              <a:lnSpc>
                <a:spcPts val="1300"/>
              </a:lnSpc>
            </a:pPr>
            <a:endParaRPr lang="en-US" sz="1067" spc="200" dirty="0">
              <a:solidFill>
                <a:srgbClr val="3A3A3B"/>
              </a:solidFill>
              <a:latin typeface="KG Skinny Latte" panose="02000506000000020004" pitchFamily="2" charset="0"/>
              <a:ea typeface="Arimo" panose="020B0604020202020204" charset="0"/>
              <a:cs typeface="Arimo" panose="020B0604020202020204" charset="0"/>
            </a:endParaRPr>
          </a:p>
          <a:p>
            <a:pPr algn="ctr">
              <a:lnSpc>
                <a:spcPts val="1300"/>
              </a:lnSpc>
            </a:pPr>
            <a:r>
              <a:rPr lang="en-US" sz="1067" spc="200" dirty="0">
                <a:solidFill>
                  <a:srgbClr val="FF0000"/>
                </a:solidFill>
                <a:latin typeface="KG Skinny Latte" panose="02000506000000020004" pitchFamily="2" charset="0"/>
                <a:ea typeface="Arimo" panose="020B0604020202020204" charset="0"/>
                <a:cs typeface="Arimo" panose="020B0604020202020204" charset="0"/>
              </a:rPr>
              <a:t>HS/SC/028/01</a:t>
            </a:r>
          </a:p>
          <a:p>
            <a:pPr algn="ctr">
              <a:lnSpc>
                <a:spcPts val="1300"/>
              </a:lnSpc>
            </a:pPr>
            <a:endParaRPr lang="en-US" sz="1067" spc="200" dirty="0">
              <a:solidFill>
                <a:srgbClr val="3A3A3B"/>
              </a:solidFill>
              <a:latin typeface="KG Skinny Latte" panose="02000506000000020004" pitchFamily="2" charset="0"/>
              <a:ea typeface="Arimo" panose="020B0604020202020204" charset="0"/>
              <a:cs typeface="Arimo"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99" y="0"/>
            <a:ext cx="3243977" cy="6858000"/>
          </a:xfrm>
          <a:prstGeom prst="rect">
            <a:avLst/>
          </a:prstGeom>
          <a:solidFill>
            <a:srgbClr val="FED403"/>
          </a:solidFill>
          <a:ln>
            <a:noFill/>
          </a:ln>
        </p:spPr>
      </p:sp>
      <p:pic>
        <p:nvPicPr>
          <p:cNvPr id="19" name="Picture 9">
            <a:extLst>
              <a:ext uri="{FF2B5EF4-FFF2-40B4-BE49-F238E27FC236}">
                <a16:creationId xmlns:a16="http://schemas.microsoft.com/office/drawing/2014/main" id="{6F2D980D-4AD4-45E6-9D47-B37CB765D763}"/>
              </a:ext>
            </a:extLst>
          </p:cNvPr>
          <p:cNvPicPr>
            <a:picLocks noChangeAspect="1"/>
          </p:cNvPicPr>
          <p:nvPr/>
        </p:nvPicPr>
        <p:blipFill>
          <a:blip r:embed="rId3"/>
          <a:srcRect/>
          <a:stretch>
            <a:fillRect/>
          </a:stretch>
        </p:blipFill>
        <p:spPr>
          <a:xfrm>
            <a:off x="347457" y="364375"/>
            <a:ext cx="2507871" cy="1087789"/>
          </a:xfrm>
          <a:prstGeom prst="rect">
            <a:avLst/>
          </a:prstGeom>
        </p:spPr>
      </p:pic>
      <p:sp>
        <p:nvSpPr>
          <p:cNvPr id="20" name="AutoShape 6">
            <a:extLst>
              <a:ext uri="{FF2B5EF4-FFF2-40B4-BE49-F238E27FC236}">
                <a16:creationId xmlns:a16="http://schemas.microsoft.com/office/drawing/2014/main" id="{96BD37E2-EB1E-456A-AAE5-0B39A0E0A212}"/>
              </a:ext>
            </a:extLst>
          </p:cNvPr>
          <p:cNvSpPr/>
          <p:nvPr/>
        </p:nvSpPr>
        <p:spPr>
          <a:xfrm>
            <a:off x="4065786" y="693270"/>
            <a:ext cx="7304403" cy="12689"/>
          </a:xfrm>
          <a:prstGeom prst="rect">
            <a:avLst/>
          </a:prstGeom>
          <a:solidFill>
            <a:srgbClr val="0B0B0B"/>
          </a:solidFill>
        </p:spPr>
      </p:sp>
      <p:sp>
        <p:nvSpPr>
          <p:cNvPr id="21" name="TextBox 7">
            <a:extLst>
              <a:ext uri="{FF2B5EF4-FFF2-40B4-BE49-F238E27FC236}">
                <a16:creationId xmlns:a16="http://schemas.microsoft.com/office/drawing/2014/main" id="{9CD481B8-FC1B-4DCA-80E0-24D24D54245C}"/>
              </a:ext>
            </a:extLst>
          </p:cNvPr>
          <p:cNvSpPr txBox="1"/>
          <p:nvPr/>
        </p:nvSpPr>
        <p:spPr>
          <a:xfrm>
            <a:off x="4088484" y="179709"/>
            <a:ext cx="7579101" cy="369332"/>
          </a:xfrm>
          <a:prstGeom prst="rect">
            <a:avLst/>
          </a:prstGeom>
        </p:spPr>
        <p:txBody>
          <a:bodyPr wrap="square" lIns="0" tIns="0" rIns="0" bIns="0" rtlCol="0" anchor="t">
            <a:spAutoFit/>
          </a:bodyPr>
          <a:lstStyle/>
          <a:p>
            <a:pPr algn="ctr"/>
            <a:r>
              <a:rPr lang="en-GB" sz="2400" dirty="0">
                <a:latin typeface="Arial" panose="020B0604020202020204" pitchFamily="34" charset="0"/>
                <a:cs typeface="Arial" panose="020B0604020202020204" pitchFamily="34" charset="0"/>
              </a:rPr>
              <a:t>Poor Visibility and Driving Conditions</a:t>
            </a:r>
          </a:p>
        </p:txBody>
      </p:sp>
      <p:sp>
        <p:nvSpPr>
          <p:cNvPr id="22" name="TextBox 6">
            <a:extLst>
              <a:ext uri="{FF2B5EF4-FFF2-40B4-BE49-F238E27FC236}">
                <a16:creationId xmlns:a16="http://schemas.microsoft.com/office/drawing/2014/main" id="{D77FE595-0BF6-464D-B5F7-4DDC8B0AC914}"/>
              </a:ext>
            </a:extLst>
          </p:cNvPr>
          <p:cNvSpPr txBox="1"/>
          <p:nvPr/>
        </p:nvSpPr>
        <p:spPr>
          <a:xfrm>
            <a:off x="546696" y="6414822"/>
            <a:ext cx="2109392" cy="322909"/>
          </a:xfrm>
          <a:prstGeom prst="rect">
            <a:avLst/>
          </a:prstGeom>
        </p:spPr>
        <p:txBody>
          <a:bodyPr wrap="square" lIns="0" tIns="0" rIns="0" bIns="0" rtlCol="0" anchor="t">
            <a:spAutoFit/>
          </a:bodyPr>
          <a:lstStyle/>
          <a:p>
            <a:pPr algn="ctr" defTabSz="609630">
              <a:lnSpc>
                <a:spcPts val="1300"/>
              </a:lnSpc>
            </a:pPr>
            <a:r>
              <a:rPr lang="en-US" sz="1067" spc="200" dirty="0">
                <a:solidFill>
                  <a:srgbClr val="3A3A3B"/>
                </a:solidFill>
                <a:latin typeface="KG Skinny Latte" panose="02000506000000020004" pitchFamily="2" charset="0"/>
                <a:ea typeface="Arimo" panose="020B0604020202020204" charset="0"/>
                <a:cs typeface="Arimo" panose="020B0604020202020204" charset="0"/>
              </a:rPr>
              <a:t>WE LOOK OUT FOR EACH OTHER</a:t>
            </a:r>
          </a:p>
        </p:txBody>
      </p:sp>
      <p:sp>
        <p:nvSpPr>
          <p:cNvPr id="18" name="TextBox 17">
            <a:extLst>
              <a:ext uri="{FF2B5EF4-FFF2-40B4-BE49-F238E27FC236}">
                <a16:creationId xmlns:a16="http://schemas.microsoft.com/office/drawing/2014/main" id="{237B05E7-B1CD-4DB0-8891-4417001295D3}"/>
              </a:ext>
            </a:extLst>
          </p:cNvPr>
          <p:cNvSpPr txBox="1"/>
          <p:nvPr/>
        </p:nvSpPr>
        <p:spPr>
          <a:xfrm>
            <a:off x="302611" y="1572433"/>
            <a:ext cx="2658605" cy="353943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Driving vehicles during the winter months can present additional challenges to drivers. </a:t>
            </a:r>
          </a:p>
          <a:p>
            <a:pPr algn="ctr"/>
            <a:endParaRPr lang="en-GB" sz="1400" b="1" dirty="0">
              <a:latin typeface="Arial" panose="020B0604020202020204" pitchFamily="34" charset="0"/>
              <a:cs typeface="Arial" panose="020B0604020202020204" pitchFamily="34" charset="0"/>
            </a:endParaRPr>
          </a:p>
          <a:p>
            <a:pPr algn="ctr"/>
            <a:r>
              <a:rPr lang="en-GB" sz="1400" b="1" dirty="0">
                <a:latin typeface="Arial" panose="020B0604020202020204" pitchFamily="34" charset="0"/>
                <a:cs typeface="Arial" panose="020B0604020202020204" pitchFamily="34" charset="0"/>
              </a:rPr>
              <a:t>Reduced visibility, adverse weather conditions and poor road surface are all contributing factors when it comes to driver safety on the roads.</a:t>
            </a:r>
          </a:p>
          <a:p>
            <a:pPr algn="ctr"/>
            <a:endParaRPr lang="en-GB" sz="1400" b="1" dirty="0">
              <a:latin typeface="Arial" panose="020B0604020202020204" pitchFamily="34" charset="0"/>
              <a:cs typeface="Arial" panose="020B0604020202020204" pitchFamily="34" charset="0"/>
            </a:endParaRPr>
          </a:p>
          <a:p>
            <a:pPr algn="ctr"/>
            <a:r>
              <a:rPr lang="en-GB" sz="1400" b="1" dirty="0">
                <a:latin typeface="Arial" panose="020B0604020202020204" pitchFamily="34" charset="0"/>
                <a:cs typeface="Arial" panose="020B0604020202020204" pitchFamily="34" charset="0"/>
              </a:rPr>
              <a:t>  Take a look at these top tips to help you to stay safe on the roads this winter.</a:t>
            </a:r>
          </a:p>
          <a:p>
            <a:pPr algn="ctr"/>
            <a:endParaRPr lang="en-GB" sz="1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6BBC32D-B54A-4F61-B50D-C821C33EBE19}"/>
              </a:ext>
            </a:extLst>
          </p:cNvPr>
          <p:cNvSpPr txBox="1"/>
          <p:nvPr/>
        </p:nvSpPr>
        <p:spPr>
          <a:xfrm>
            <a:off x="4677969" y="748309"/>
            <a:ext cx="6989616" cy="1231106"/>
          </a:xfrm>
          <a:prstGeom prst="rect">
            <a:avLst/>
          </a:prstGeom>
          <a:solidFill>
            <a:srgbClr val="FFFFD5"/>
          </a:solidFill>
        </p:spPr>
        <p:txBody>
          <a:bodyPr wrap="square" rtlCol="0">
            <a:spAutoFit/>
          </a:bodyPr>
          <a:lstStyle/>
          <a:p>
            <a:r>
              <a:rPr lang="en-GB" sz="1400" b="1" dirty="0">
                <a:latin typeface="Arial" panose="020B0604020202020204" pitchFamily="34" charset="0"/>
                <a:cs typeface="Arial" panose="020B0604020202020204" pitchFamily="34" charset="0"/>
              </a:rPr>
              <a:t>Glare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Dazzle from the low sun, and reflection from wet road surfaces at this time of year can surprise drivers and cause accidents. You can reduce glare by keeping your windscreen clean, replacing worn or damaged windscreen wipers, using your sun visors and keeping a clean pair of sunglasses in your vehicle.</a:t>
            </a:r>
          </a:p>
        </p:txBody>
      </p:sp>
      <p:grpSp>
        <p:nvGrpSpPr>
          <p:cNvPr id="30" name="Group 29">
            <a:extLst>
              <a:ext uri="{FF2B5EF4-FFF2-40B4-BE49-F238E27FC236}">
                <a16:creationId xmlns:a16="http://schemas.microsoft.com/office/drawing/2014/main" id="{D8ED5403-A11F-4119-B3C1-D6D5AB8590F7}"/>
              </a:ext>
            </a:extLst>
          </p:cNvPr>
          <p:cNvGrpSpPr/>
          <p:nvPr/>
        </p:nvGrpSpPr>
        <p:grpSpPr>
          <a:xfrm>
            <a:off x="-15100" y="4894730"/>
            <a:ext cx="3243977" cy="1399824"/>
            <a:chOff x="-15100" y="4894730"/>
            <a:chExt cx="3243977" cy="1399824"/>
          </a:xfrm>
        </p:grpSpPr>
        <p:pic>
          <p:nvPicPr>
            <p:cNvPr id="12" name="Picture 11">
              <a:extLst>
                <a:ext uri="{FF2B5EF4-FFF2-40B4-BE49-F238E27FC236}">
                  <a16:creationId xmlns:a16="http://schemas.microsoft.com/office/drawing/2014/main" id="{8942CE6E-ED0B-44EB-AC7E-FF84AC642CA2}"/>
                </a:ext>
              </a:extLst>
            </p:cNvPr>
            <p:cNvPicPr>
              <a:picLocks noChangeAspect="1"/>
            </p:cNvPicPr>
            <p:nvPr/>
          </p:nvPicPr>
          <p:blipFill rotWithShape="1">
            <a:blip r:embed="rId4"/>
            <a:srcRect l="58567" t="16641" r="3836" b="52035"/>
            <a:stretch/>
          </p:blipFill>
          <p:spPr>
            <a:xfrm>
              <a:off x="-15100" y="4894730"/>
              <a:ext cx="3243977" cy="1399824"/>
            </a:xfrm>
            <a:prstGeom prst="rect">
              <a:avLst/>
            </a:prstGeom>
          </p:spPr>
        </p:pic>
        <p:sp>
          <p:nvSpPr>
            <p:cNvPr id="13" name="Rectangle 12">
              <a:extLst>
                <a:ext uri="{FF2B5EF4-FFF2-40B4-BE49-F238E27FC236}">
                  <a16:creationId xmlns:a16="http://schemas.microsoft.com/office/drawing/2014/main" id="{44E3E514-2C23-4C86-BC0D-0B931AE478AE}"/>
                </a:ext>
              </a:extLst>
            </p:cNvPr>
            <p:cNvSpPr/>
            <p:nvPr/>
          </p:nvSpPr>
          <p:spPr>
            <a:xfrm>
              <a:off x="22561" y="4947908"/>
              <a:ext cx="193138" cy="163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2" name="Picture 31">
            <a:extLst>
              <a:ext uri="{FF2B5EF4-FFF2-40B4-BE49-F238E27FC236}">
                <a16:creationId xmlns:a16="http://schemas.microsoft.com/office/drawing/2014/main" id="{73B4B5BB-6B99-4844-8826-FD5CFC64E4A5}"/>
              </a:ext>
            </a:extLst>
          </p:cNvPr>
          <p:cNvPicPr>
            <a:picLocks noChangeAspect="1"/>
          </p:cNvPicPr>
          <p:nvPr/>
        </p:nvPicPr>
        <p:blipFill rotWithShape="1">
          <a:blip r:embed="rId5"/>
          <a:srcRect l="71001" t="21174" r="23711" b="69914"/>
          <a:stretch/>
        </p:blipFill>
        <p:spPr>
          <a:xfrm>
            <a:off x="3436093" y="752547"/>
            <a:ext cx="1147483" cy="1087789"/>
          </a:xfrm>
          <a:prstGeom prst="rect">
            <a:avLst/>
          </a:prstGeom>
        </p:spPr>
      </p:pic>
      <p:pic>
        <p:nvPicPr>
          <p:cNvPr id="33" name="Picture 32">
            <a:extLst>
              <a:ext uri="{FF2B5EF4-FFF2-40B4-BE49-F238E27FC236}">
                <a16:creationId xmlns:a16="http://schemas.microsoft.com/office/drawing/2014/main" id="{A861D913-31F5-477B-90E8-B8FD2F320BE0}"/>
              </a:ext>
            </a:extLst>
          </p:cNvPr>
          <p:cNvPicPr>
            <a:picLocks noChangeAspect="1"/>
          </p:cNvPicPr>
          <p:nvPr/>
        </p:nvPicPr>
        <p:blipFill rotWithShape="1">
          <a:blip r:embed="rId5"/>
          <a:srcRect l="87935" t="41415" r="6626" b="48713"/>
          <a:stretch/>
        </p:blipFill>
        <p:spPr>
          <a:xfrm>
            <a:off x="3403582" y="2063306"/>
            <a:ext cx="1179994" cy="1204932"/>
          </a:xfrm>
          <a:prstGeom prst="rect">
            <a:avLst/>
          </a:prstGeom>
        </p:spPr>
      </p:pic>
      <p:sp>
        <p:nvSpPr>
          <p:cNvPr id="41" name="TextBox 40">
            <a:extLst>
              <a:ext uri="{FF2B5EF4-FFF2-40B4-BE49-F238E27FC236}">
                <a16:creationId xmlns:a16="http://schemas.microsoft.com/office/drawing/2014/main" id="{6E9EF3FD-16B9-4FD6-8A54-913B7272E786}"/>
              </a:ext>
            </a:extLst>
          </p:cNvPr>
          <p:cNvSpPr txBox="1"/>
          <p:nvPr/>
        </p:nvSpPr>
        <p:spPr>
          <a:xfrm>
            <a:off x="4689975" y="2147906"/>
            <a:ext cx="6977610" cy="4524315"/>
          </a:xfrm>
          <a:prstGeom prst="rect">
            <a:avLst/>
          </a:prstGeom>
          <a:solidFill>
            <a:srgbClr val="FFFFD5"/>
          </a:solidFill>
        </p:spPr>
        <p:txBody>
          <a:bodyPr wrap="square" rtlCol="0">
            <a:spAutoFit/>
          </a:bodyPr>
          <a:lstStyle/>
          <a:p>
            <a:r>
              <a:rPr lang="en-GB" sz="1400" b="1" dirty="0">
                <a:latin typeface="Arial" panose="020B0604020202020204" pitchFamily="34" charset="0"/>
                <a:cs typeface="Arial" panose="020B0604020202020204" pitchFamily="34" charset="0"/>
              </a:rPr>
              <a:t>Fog</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Before you set out, clean your windscreen inside and out. Visibility is going to be difficult and you don’t want to make the situation worse.</a:t>
            </a:r>
          </a:p>
          <a:p>
            <a:r>
              <a:rPr lang="en-GB" sz="1200" dirty="0">
                <a:latin typeface="Arial" panose="020B0604020202020204" pitchFamily="34" charset="0"/>
                <a:cs typeface="Arial" panose="020B0604020202020204" pitchFamily="34" charset="0"/>
              </a:rPr>
              <a:t>Set the air conditioning, climate control or screen demist function to the optimum setting to keep the inside of the windscreen clear.</a:t>
            </a:r>
          </a:p>
          <a:p>
            <a:r>
              <a:rPr lang="en-GB" sz="1200" dirty="0">
                <a:latin typeface="Arial" panose="020B0604020202020204" pitchFamily="34" charset="0"/>
                <a:cs typeface="Arial" panose="020B0604020202020204" pitchFamily="34" charset="0"/>
              </a:rPr>
              <a:t>Ensure your mirrors are clean and correctly adjusted. Use them more than you would in normal driving conditions.</a:t>
            </a:r>
          </a:p>
          <a:p>
            <a:r>
              <a:rPr lang="en-GB" sz="1200" dirty="0">
                <a:latin typeface="Arial" panose="020B0604020202020204" pitchFamily="34" charset="0"/>
                <a:cs typeface="Arial" panose="020B0604020202020204" pitchFamily="34" charset="0"/>
              </a:rPr>
              <a:t>Use dipped headlights and be sure you know how to turn your fog lights on and off. Only use front or rear fog lights if visibility is less than 100 metres. Always remember to switch them off when the fog lifts.</a:t>
            </a:r>
          </a:p>
          <a:p>
            <a:r>
              <a:rPr lang="en-GB" sz="1200" dirty="0">
                <a:latin typeface="Arial" panose="020B0604020202020204" pitchFamily="34" charset="0"/>
                <a:cs typeface="Arial" panose="020B0604020202020204" pitchFamily="34" charset="0"/>
              </a:rPr>
              <a:t>Remember that fog density can change very quickly and you may need to slow down. Always match your speed with the distance you know to be clear to allow a safe stopping distance.</a:t>
            </a:r>
          </a:p>
          <a:p>
            <a:r>
              <a:rPr lang="en-GB" sz="1200" dirty="0">
                <a:latin typeface="Arial" panose="020B0604020202020204" pitchFamily="34" charset="0"/>
                <a:cs typeface="Arial" panose="020B0604020202020204" pitchFamily="34" charset="0"/>
              </a:rPr>
              <a:t>Many drivers become confused about their speed in fog; keep checking your speedo and don’t rely on following another vehicle’s rear lights.</a:t>
            </a:r>
          </a:p>
          <a:p>
            <a:r>
              <a:rPr lang="en-GB" sz="1200" dirty="0">
                <a:latin typeface="Arial" panose="020B0604020202020204" pitchFamily="34" charset="0"/>
                <a:cs typeface="Arial" panose="020B0604020202020204" pitchFamily="34" charset="0"/>
              </a:rPr>
              <a:t>When stopped in thick fog without a vehicle behind you, have both your brake lights and rear fog</a:t>
            </a:r>
          </a:p>
          <a:p>
            <a:r>
              <a:rPr lang="en-GB" sz="1200" dirty="0">
                <a:latin typeface="Arial" panose="020B0604020202020204" pitchFamily="34" charset="0"/>
                <a:cs typeface="Arial" panose="020B0604020202020204" pitchFamily="34" charset="0"/>
              </a:rPr>
              <a:t>lights illuminated to ensure visibility to any other road users approaching from a distance.</a:t>
            </a:r>
          </a:p>
          <a:p>
            <a:r>
              <a:rPr lang="en-GB" sz="1200" dirty="0">
                <a:latin typeface="Arial" panose="020B0604020202020204" pitchFamily="34" charset="0"/>
                <a:cs typeface="Arial" panose="020B0604020202020204" pitchFamily="34" charset="0"/>
              </a:rPr>
              <a:t>At junctions in heavy fog, it can help to have the windows down to listen for approaching traffic that you might not be able to see soon enough.</a:t>
            </a:r>
          </a:p>
          <a:p>
            <a:r>
              <a:rPr lang="en-GB" sz="1200" dirty="0">
                <a:latin typeface="Arial" panose="020B0604020202020204" pitchFamily="34" charset="0"/>
                <a:cs typeface="Arial" panose="020B0604020202020204" pitchFamily="34" charset="0"/>
              </a:rPr>
              <a:t>If you have a temperature gauge in the vehicle, monitor it for the early signs of freezing fog. This type of fog not only clings to the outside of your windscreen and reduces visibility, but also reduces road grip.</a:t>
            </a:r>
          </a:p>
          <a:p>
            <a:r>
              <a:rPr lang="en-GB" sz="1200" dirty="0">
                <a:latin typeface="Arial" panose="020B0604020202020204" pitchFamily="34" charset="0"/>
                <a:cs typeface="Arial" panose="020B0604020202020204" pitchFamily="34" charset="0"/>
              </a:rPr>
              <a:t>Travelling in fog can be tiring, strenuous and stressful. Take regular breaks.</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75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99" y="0"/>
            <a:ext cx="3243977" cy="6858000"/>
          </a:xfrm>
          <a:prstGeom prst="rect">
            <a:avLst/>
          </a:prstGeom>
          <a:solidFill>
            <a:srgbClr val="FED403"/>
          </a:solidFill>
          <a:ln>
            <a:noFill/>
          </a:ln>
        </p:spPr>
      </p:sp>
      <p:pic>
        <p:nvPicPr>
          <p:cNvPr id="19" name="Picture 9">
            <a:extLst>
              <a:ext uri="{FF2B5EF4-FFF2-40B4-BE49-F238E27FC236}">
                <a16:creationId xmlns:a16="http://schemas.microsoft.com/office/drawing/2014/main" id="{6F2D980D-4AD4-45E6-9D47-B37CB765D763}"/>
              </a:ext>
            </a:extLst>
          </p:cNvPr>
          <p:cNvPicPr>
            <a:picLocks noChangeAspect="1"/>
          </p:cNvPicPr>
          <p:nvPr/>
        </p:nvPicPr>
        <p:blipFill>
          <a:blip r:embed="rId3"/>
          <a:srcRect/>
          <a:stretch>
            <a:fillRect/>
          </a:stretch>
        </p:blipFill>
        <p:spPr>
          <a:xfrm>
            <a:off x="347457" y="364375"/>
            <a:ext cx="2507871" cy="1087789"/>
          </a:xfrm>
          <a:prstGeom prst="rect">
            <a:avLst/>
          </a:prstGeom>
        </p:spPr>
      </p:pic>
      <p:sp>
        <p:nvSpPr>
          <p:cNvPr id="20" name="AutoShape 6">
            <a:extLst>
              <a:ext uri="{FF2B5EF4-FFF2-40B4-BE49-F238E27FC236}">
                <a16:creationId xmlns:a16="http://schemas.microsoft.com/office/drawing/2014/main" id="{96BD37E2-EB1E-456A-AAE5-0B39A0E0A212}"/>
              </a:ext>
            </a:extLst>
          </p:cNvPr>
          <p:cNvSpPr/>
          <p:nvPr/>
        </p:nvSpPr>
        <p:spPr>
          <a:xfrm>
            <a:off x="4065786" y="693270"/>
            <a:ext cx="7304403" cy="12689"/>
          </a:xfrm>
          <a:prstGeom prst="rect">
            <a:avLst/>
          </a:prstGeom>
          <a:solidFill>
            <a:srgbClr val="0B0B0B"/>
          </a:solidFill>
        </p:spPr>
      </p:sp>
      <p:sp>
        <p:nvSpPr>
          <p:cNvPr id="21" name="TextBox 7">
            <a:extLst>
              <a:ext uri="{FF2B5EF4-FFF2-40B4-BE49-F238E27FC236}">
                <a16:creationId xmlns:a16="http://schemas.microsoft.com/office/drawing/2014/main" id="{9CD481B8-FC1B-4DCA-80E0-24D24D54245C}"/>
              </a:ext>
            </a:extLst>
          </p:cNvPr>
          <p:cNvSpPr txBox="1"/>
          <p:nvPr/>
        </p:nvSpPr>
        <p:spPr>
          <a:xfrm>
            <a:off x="4088484" y="179709"/>
            <a:ext cx="7579101" cy="369332"/>
          </a:xfrm>
          <a:prstGeom prst="rect">
            <a:avLst/>
          </a:prstGeom>
        </p:spPr>
        <p:txBody>
          <a:bodyPr wrap="square" lIns="0" tIns="0" rIns="0" bIns="0" rtlCol="0" anchor="t">
            <a:spAutoFit/>
          </a:bodyPr>
          <a:lstStyle/>
          <a:p>
            <a:pPr algn="ctr"/>
            <a:r>
              <a:rPr lang="en-GB" sz="2400" dirty="0">
                <a:latin typeface="Arial" panose="020B0604020202020204" pitchFamily="34" charset="0"/>
                <a:cs typeface="Arial" panose="020B0604020202020204" pitchFamily="34" charset="0"/>
              </a:rPr>
              <a:t>Poor Visibility and Driving Conditions</a:t>
            </a:r>
          </a:p>
        </p:txBody>
      </p:sp>
      <p:sp>
        <p:nvSpPr>
          <p:cNvPr id="22" name="TextBox 6">
            <a:extLst>
              <a:ext uri="{FF2B5EF4-FFF2-40B4-BE49-F238E27FC236}">
                <a16:creationId xmlns:a16="http://schemas.microsoft.com/office/drawing/2014/main" id="{D77FE595-0BF6-464D-B5F7-4DDC8B0AC914}"/>
              </a:ext>
            </a:extLst>
          </p:cNvPr>
          <p:cNvSpPr txBox="1"/>
          <p:nvPr/>
        </p:nvSpPr>
        <p:spPr>
          <a:xfrm>
            <a:off x="546696" y="6414822"/>
            <a:ext cx="2109392" cy="322909"/>
          </a:xfrm>
          <a:prstGeom prst="rect">
            <a:avLst/>
          </a:prstGeom>
        </p:spPr>
        <p:txBody>
          <a:bodyPr wrap="square" lIns="0" tIns="0" rIns="0" bIns="0" rtlCol="0" anchor="t">
            <a:spAutoFit/>
          </a:bodyPr>
          <a:lstStyle/>
          <a:p>
            <a:pPr algn="ctr" defTabSz="609630">
              <a:lnSpc>
                <a:spcPts val="1300"/>
              </a:lnSpc>
            </a:pPr>
            <a:r>
              <a:rPr lang="en-US" sz="1067" spc="200" dirty="0">
                <a:solidFill>
                  <a:srgbClr val="3A3A3B"/>
                </a:solidFill>
                <a:latin typeface="KG Skinny Latte" panose="02000506000000020004" pitchFamily="2" charset="0"/>
                <a:ea typeface="Arimo" panose="020B0604020202020204" charset="0"/>
                <a:cs typeface="Arimo" panose="020B0604020202020204" charset="0"/>
              </a:rPr>
              <a:t>WE LOOK OUT FOR EACH OTHER</a:t>
            </a:r>
          </a:p>
        </p:txBody>
      </p:sp>
      <p:grpSp>
        <p:nvGrpSpPr>
          <p:cNvPr id="30" name="Group 29">
            <a:extLst>
              <a:ext uri="{FF2B5EF4-FFF2-40B4-BE49-F238E27FC236}">
                <a16:creationId xmlns:a16="http://schemas.microsoft.com/office/drawing/2014/main" id="{D8ED5403-A11F-4119-B3C1-D6D5AB8590F7}"/>
              </a:ext>
            </a:extLst>
          </p:cNvPr>
          <p:cNvGrpSpPr/>
          <p:nvPr/>
        </p:nvGrpSpPr>
        <p:grpSpPr>
          <a:xfrm>
            <a:off x="-15100" y="4894730"/>
            <a:ext cx="3243977" cy="1399824"/>
            <a:chOff x="-15100" y="4894730"/>
            <a:chExt cx="3243977" cy="1399824"/>
          </a:xfrm>
        </p:grpSpPr>
        <p:pic>
          <p:nvPicPr>
            <p:cNvPr id="12" name="Picture 11">
              <a:extLst>
                <a:ext uri="{FF2B5EF4-FFF2-40B4-BE49-F238E27FC236}">
                  <a16:creationId xmlns:a16="http://schemas.microsoft.com/office/drawing/2014/main" id="{8942CE6E-ED0B-44EB-AC7E-FF84AC642CA2}"/>
                </a:ext>
              </a:extLst>
            </p:cNvPr>
            <p:cNvPicPr>
              <a:picLocks noChangeAspect="1"/>
            </p:cNvPicPr>
            <p:nvPr/>
          </p:nvPicPr>
          <p:blipFill rotWithShape="1">
            <a:blip r:embed="rId4"/>
            <a:srcRect l="58567" t="16641" r="3836" b="52035"/>
            <a:stretch/>
          </p:blipFill>
          <p:spPr>
            <a:xfrm>
              <a:off x="-15100" y="4894730"/>
              <a:ext cx="3243977" cy="1399824"/>
            </a:xfrm>
            <a:prstGeom prst="rect">
              <a:avLst/>
            </a:prstGeom>
          </p:spPr>
        </p:pic>
        <p:sp>
          <p:nvSpPr>
            <p:cNvPr id="13" name="Rectangle 12">
              <a:extLst>
                <a:ext uri="{FF2B5EF4-FFF2-40B4-BE49-F238E27FC236}">
                  <a16:creationId xmlns:a16="http://schemas.microsoft.com/office/drawing/2014/main" id="{44E3E514-2C23-4C86-BC0D-0B931AE478AE}"/>
                </a:ext>
              </a:extLst>
            </p:cNvPr>
            <p:cNvSpPr/>
            <p:nvPr/>
          </p:nvSpPr>
          <p:spPr>
            <a:xfrm>
              <a:off x="22561" y="4947908"/>
              <a:ext cx="193138" cy="163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a:extLst>
              <a:ext uri="{FF2B5EF4-FFF2-40B4-BE49-F238E27FC236}">
                <a16:creationId xmlns:a16="http://schemas.microsoft.com/office/drawing/2014/main" id="{84B13442-E9BD-4B02-8129-C53BE6D08EC5}"/>
              </a:ext>
            </a:extLst>
          </p:cNvPr>
          <p:cNvPicPr>
            <a:picLocks noChangeAspect="1"/>
          </p:cNvPicPr>
          <p:nvPr/>
        </p:nvPicPr>
        <p:blipFill rotWithShape="1">
          <a:blip r:embed="rId5"/>
          <a:srcRect l="82234" t="40980" r="12106" b="48713"/>
          <a:stretch/>
        </p:blipFill>
        <p:spPr>
          <a:xfrm>
            <a:off x="3408616" y="3675711"/>
            <a:ext cx="1176283" cy="1204933"/>
          </a:xfrm>
          <a:prstGeom prst="rect">
            <a:avLst/>
          </a:prstGeom>
        </p:spPr>
      </p:pic>
      <p:pic>
        <p:nvPicPr>
          <p:cNvPr id="38" name="Picture 37">
            <a:extLst>
              <a:ext uri="{FF2B5EF4-FFF2-40B4-BE49-F238E27FC236}">
                <a16:creationId xmlns:a16="http://schemas.microsoft.com/office/drawing/2014/main" id="{71C96299-C272-4DDF-9731-C794D6E9196C}"/>
              </a:ext>
            </a:extLst>
          </p:cNvPr>
          <p:cNvPicPr>
            <a:picLocks noChangeAspect="1"/>
          </p:cNvPicPr>
          <p:nvPr/>
        </p:nvPicPr>
        <p:blipFill rotWithShape="1">
          <a:blip r:embed="rId6"/>
          <a:srcRect l="71764" t="20537" r="13089" b="54204"/>
          <a:stretch/>
        </p:blipFill>
        <p:spPr>
          <a:xfrm>
            <a:off x="3359303" y="784700"/>
            <a:ext cx="1176283" cy="1103343"/>
          </a:xfrm>
          <a:prstGeom prst="rect">
            <a:avLst/>
          </a:prstGeom>
        </p:spPr>
      </p:pic>
      <p:sp>
        <p:nvSpPr>
          <p:cNvPr id="25" name="TextBox 24">
            <a:extLst>
              <a:ext uri="{FF2B5EF4-FFF2-40B4-BE49-F238E27FC236}">
                <a16:creationId xmlns:a16="http://schemas.microsoft.com/office/drawing/2014/main" id="{3AABAB1E-F375-4CAA-86E8-BB2AD94725A7}"/>
              </a:ext>
            </a:extLst>
          </p:cNvPr>
          <p:cNvSpPr txBox="1"/>
          <p:nvPr/>
        </p:nvSpPr>
        <p:spPr>
          <a:xfrm>
            <a:off x="4677969" y="732742"/>
            <a:ext cx="6989616" cy="2893100"/>
          </a:xfrm>
          <a:prstGeom prst="rect">
            <a:avLst/>
          </a:prstGeom>
          <a:solidFill>
            <a:srgbClr val="FFFFD5"/>
          </a:solidFill>
        </p:spPr>
        <p:txBody>
          <a:bodyPr wrap="square" rtlCol="0">
            <a:spAutoFit/>
          </a:bodyPr>
          <a:lstStyle/>
          <a:p>
            <a:r>
              <a:rPr lang="en-GB" sz="1400" b="1" dirty="0">
                <a:latin typeface="Arial" panose="020B0604020202020204" pitchFamily="34" charset="0"/>
                <a:cs typeface="Arial" panose="020B0604020202020204" pitchFamily="34" charset="0"/>
              </a:rPr>
              <a:t>Floods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Never attempt to enter a flooded section of road unless you know its depth. If you have no option but to take that route, go into the water with a stick or pole to check the depth first. Check for kerb stones or grass verges, as they might help identify the depth.</a:t>
            </a:r>
          </a:p>
          <a:p>
            <a:r>
              <a:rPr lang="en-GB" sz="1200" dirty="0">
                <a:latin typeface="Arial" panose="020B0604020202020204" pitchFamily="34" charset="0"/>
                <a:cs typeface="Arial" panose="020B0604020202020204" pitchFamily="34" charset="0"/>
              </a:rPr>
              <a:t>Avoid any water level over about 6-9 inches, as it’s is likely to enter through the car door seals damaging the interior of the vehicle. Catalytic convertors and clutch components are also vulnerable.</a:t>
            </a:r>
          </a:p>
          <a:p>
            <a:r>
              <a:rPr lang="en-GB" sz="1200" dirty="0">
                <a:latin typeface="Arial" panose="020B0604020202020204" pitchFamily="34" charset="0"/>
                <a:cs typeface="Arial" panose="020B0604020202020204" pitchFamily="34" charset="0"/>
              </a:rPr>
              <a:t>Never attempt to enter water that is fast flowing. The power of a current is deceptive. Once the vehicle is moved by a fast flowing current, it may be impossible to stop and you will have no control over where you end up.</a:t>
            </a:r>
          </a:p>
          <a:p>
            <a:r>
              <a:rPr lang="en-GB" sz="1200" dirty="0">
                <a:latin typeface="Arial" panose="020B0604020202020204" pitchFamily="34" charset="0"/>
                <a:cs typeface="Arial" panose="020B0604020202020204" pitchFamily="34" charset="0"/>
              </a:rPr>
              <a:t>If you decide to enter static water, keep your speed down to avoid creating a bow wave and water entering the engine.</a:t>
            </a:r>
          </a:p>
          <a:p>
            <a:r>
              <a:rPr lang="en-GB" sz="1200" dirty="0">
                <a:latin typeface="Arial" panose="020B0604020202020204" pitchFamily="34" charset="0"/>
                <a:cs typeface="Arial" panose="020B0604020202020204" pitchFamily="34" charset="0"/>
              </a:rPr>
              <a:t>Avoid entering the water if another vehicle is coming towards you. Its wash, or bow wave, could damage your vehicle.</a:t>
            </a:r>
          </a:p>
          <a:p>
            <a:r>
              <a:rPr lang="en-GB" sz="1200" dirty="0">
                <a:latin typeface="Arial" panose="020B0604020202020204" pitchFamily="34" charset="0"/>
                <a:cs typeface="Arial" panose="020B0604020202020204" pitchFamily="34" charset="0"/>
              </a:rPr>
              <a:t>When you exit the water test your brakes.</a:t>
            </a:r>
          </a:p>
        </p:txBody>
      </p:sp>
      <p:pic>
        <p:nvPicPr>
          <p:cNvPr id="26" name="Picture 25">
            <a:extLst>
              <a:ext uri="{FF2B5EF4-FFF2-40B4-BE49-F238E27FC236}">
                <a16:creationId xmlns:a16="http://schemas.microsoft.com/office/drawing/2014/main" id="{F5B89192-B283-4B39-AC46-8C7997A0CF19}"/>
              </a:ext>
            </a:extLst>
          </p:cNvPr>
          <p:cNvPicPr>
            <a:picLocks noChangeAspect="1"/>
          </p:cNvPicPr>
          <p:nvPr/>
        </p:nvPicPr>
        <p:blipFill rotWithShape="1">
          <a:blip r:embed="rId7"/>
          <a:srcRect l="66030" t="34551" r="29520" b="57458"/>
          <a:stretch/>
        </p:blipFill>
        <p:spPr>
          <a:xfrm>
            <a:off x="3335342" y="4947908"/>
            <a:ext cx="1014311" cy="1024489"/>
          </a:xfrm>
          <a:prstGeom prst="rect">
            <a:avLst/>
          </a:prstGeom>
        </p:spPr>
      </p:pic>
      <p:pic>
        <p:nvPicPr>
          <p:cNvPr id="27" name="Picture 26">
            <a:extLst>
              <a:ext uri="{FF2B5EF4-FFF2-40B4-BE49-F238E27FC236}">
                <a16:creationId xmlns:a16="http://schemas.microsoft.com/office/drawing/2014/main" id="{26756DF1-A88F-4308-81A3-CC0A78F2400E}"/>
              </a:ext>
            </a:extLst>
          </p:cNvPr>
          <p:cNvPicPr>
            <a:picLocks noChangeAspect="1"/>
          </p:cNvPicPr>
          <p:nvPr/>
        </p:nvPicPr>
        <p:blipFill rotWithShape="1">
          <a:blip r:embed="rId7"/>
          <a:srcRect l="78123" t="57938" r="19579" b="32818"/>
          <a:stretch/>
        </p:blipFill>
        <p:spPr>
          <a:xfrm>
            <a:off x="4088484" y="5527416"/>
            <a:ext cx="452712" cy="1024489"/>
          </a:xfrm>
          <a:prstGeom prst="rect">
            <a:avLst/>
          </a:prstGeom>
        </p:spPr>
      </p:pic>
      <p:sp>
        <p:nvSpPr>
          <p:cNvPr id="29" name="TextBox 28">
            <a:extLst>
              <a:ext uri="{FF2B5EF4-FFF2-40B4-BE49-F238E27FC236}">
                <a16:creationId xmlns:a16="http://schemas.microsoft.com/office/drawing/2014/main" id="{C5A60D3B-D856-45E9-A5D4-0CEC23E4247C}"/>
              </a:ext>
            </a:extLst>
          </p:cNvPr>
          <p:cNvSpPr txBox="1"/>
          <p:nvPr/>
        </p:nvSpPr>
        <p:spPr>
          <a:xfrm>
            <a:off x="4683798" y="3778765"/>
            <a:ext cx="6989616" cy="3077766"/>
          </a:xfrm>
          <a:prstGeom prst="rect">
            <a:avLst/>
          </a:prstGeom>
          <a:solidFill>
            <a:srgbClr val="FFFFD5"/>
          </a:solidFill>
        </p:spPr>
        <p:txBody>
          <a:bodyPr wrap="square" rtlCol="0">
            <a:spAutoFit/>
          </a:bodyPr>
          <a:lstStyle/>
          <a:p>
            <a:r>
              <a:rPr lang="en-GB" sz="1400" b="1" dirty="0">
                <a:latin typeface="Arial" panose="020B0604020202020204" pitchFamily="34" charset="0"/>
                <a:cs typeface="Arial" panose="020B0604020202020204" pitchFamily="34" charset="0"/>
              </a:rPr>
              <a:t>Heavy Rain, Ice and Snow</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Visibility will be reduced so its important to adjust your speed according to the conditions and dis-engage cruise control devices to ensure you have full control of your vehicle.</a:t>
            </a:r>
          </a:p>
          <a:p>
            <a:r>
              <a:rPr lang="en-GB" sz="1200" dirty="0">
                <a:latin typeface="Arial" panose="020B0604020202020204" pitchFamily="34" charset="0"/>
                <a:cs typeface="Arial" panose="020B0604020202020204" pitchFamily="34" charset="0"/>
              </a:rPr>
              <a:t>Braking ability will be compromised and therefore increase vehicle stopping distances. Ensure you leave plenty of distance between you and the vehicle in front. When approaching junctions and roundabouts plan ahead by slowing and braking gently and early.</a:t>
            </a:r>
          </a:p>
          <a:p>
            <a:r>
              <a:rPr lang="en-GB" sz="1200" dirty="0">
                <a:latin typeface="Arial" panose="020B0604020202020204" pitchFamily="34" charset="0"/>
                <a:cs typeface="Arial" panose="020B0604020202020204" pitchFamily="34" charset="0"/>
              </a:rPr>
              <a:t>When driving in icy or snowy conditions try to avoid bringing your vehicle to a complete stop, especially on uphill gradients. Accelerate slowly, in the highest gear possible to maintain maximum tyre traction. When driving downhill, reduce your speed and select the lowest gear possible to maintain control of your vehicle. Avoid putting undue pressure on the brakes which may cause skidding. </a:t>
            </a:r>
          </a:p>
          <a:p>
            <a:r>
              <a:rPr lang="en-GB" sz="1200" dirty="0">
                <a:latin typeface="Arial" panose="020B0604020202020204" pitchFamily="34" charset="0"/>
                <a:cs typeface="Arial" panose="020B0604020202020204" pitchFamily="34" charset="0"/>
              </a:rPr>
              <a:t>Road signs, signals, mini roundabouts and lane or junction markings etc. may be obscured by snow, pay attention to your surroundings, anticipate any approaching hazards and be alert to local speed limit restrictions.</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65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866" y="0"/>
            <a:ext cx="3243977" cy="6858000"/>
          </a:xfrm>
          <a:prstGeom prst="rect">
            <a:avLst/>
          </a:prstGeom>
          <a:solidFill>
            <a:srgbClr val="FED403"/>
          </a:solidFill>
        </p:spPr>
      </p:sp>
      <p:pic>
        <p:nvPicPr>
          <p:cNvPr id="19" name="Picture 9">
            <a:extLst>
              <a:ext uri="{FF2B5EF4-FFF2-40B4-BE49-F238E27FC236}">
                <a16:creationId xmlns:a16="http://schemas.microsoft.com/office/drawing/2014/main" id="{6F2D980D-4AD4-45E6-9D47-B37CB765D763}"/>
              </a:ext>
            </a:extLst>
          </p:cNvPr>
          <p:cNvPicPr>
            <a:picLocks noChangeAspect="1"/>
          </p:cNvPicPr>
          <p:nvPr/>
        </p:nvPicPr>
        <p:blipFill>
          <a:blip r:embed="rId3"/>
          <a:srcRect/>
          <a:stretch>
            <a:fillRect/>
          </a:stretch>
        </p:blipFill>
        <p:spPr>
          <a:xfrm>
            <a:off x="347457" y="364375"/>
            <a:ext cx="2507871" cy="1087789"/>
          </a:xfrm>
          <a:prstGeom prst="rect">
            <a:avLst/>
          </a:prstGeom>
        </p:spPr>
      </p:pic>
      <p:sp>
        <p:nvSpPr>
          <p:cNvPr id="20" name="AutoShape 6">
            <a:extLst>
              <a:ext uri="{FF2B5EF4-FFF2-40B4-BE49-F238E27FC236}">
                <a16:creationId xmlns:a16="http://schemas.microsoft.com/office/drawing/2014/main" id="{96BD37E2-EB1E-456A-AAE5-0B39A0E0A212}"/>
              </a:ext>
            </a:extLst>
          </p:cNvPr>
          <p:cNvSpPr/>
          <p:nvPr/>
        </p:nvSpPr>
        <p:spPr>
          <a:xfrm>
            <a:off x="4065786" y="693270"/>
            <a:ext cx="7304403" cy="12689"/>
          </a:xfrm>
          <a:prstGeom prst="rect">
            <a:avLst/>
          </a:prstGeom>
          <a:solidFill>
            <a:srgbClr val="0B0B0B"/>
          </a:solidFill>
        </p:spPr>
      </p:sp>
      <p:sp>
        <p:nvSpPr>
          <p:cNvPr id="21" name="TextBox 7">
            <a:extLst>
              <a:ext uri="{FF2B5EF4-FFF2-40B4-BE49-F238E27FC236}">
                <a16:creationId xmlns:a16="http://schemas.microsoft.com/office/drawing/2014/main" id="{9CD481B8-FC1B-4DCA-80E0-24D24D54245C}"/>
              </a:ext>
            </a:extLst>
          </p:cNvPr>
          <p:cNvSpPr txBox="1"/>
          <p:nvPr/>
        </p:nvSpPr>
        <p:spPr>
          <a:xfrm>
            <a:off x="4088484" y="179709"/>
            <a:ext cx="7579101" cy="369332"/>
          </a:xfrm>
          <a:prstGeom prst="rect">
            <a:avLst/>
          </a:prstGeom>
        </p:spPr>
        <p:txBody>
          <a:bodyPr wrap="square" lIns="0" tIns="0" rIns="0" bIns="0" rtlCol="0" anchor="t">
            <a:spAutoFit/>
          </a:bodyPr>
          <a:lstStyle/>
          <a:p>
            <a:pPr algn="ctr"/>
            <a:r>
              <a:rPr lang="en-GB" sz="2400" dirty="0">
                <a:latin typeface="Arial" panose="020B0604020202020204" pitchFamily="34" charset="0"/>
                <a:cs typeface="Arial" panose="020B0604020202020204" pitchFamily="34" charset="0"/>
              </a:rPr>
              <a:t>Journey Preparation and Vehicle Maintenance</a:t>
            </a:r>
          </a:p>
        </p:txBody>
      </p:sp>
      <p:sp>
        <p:nvSpPr>
          <p:cNvPr id="22" name="TextBox 6">
            <a:extLst>
              <a:ext uri="{FF2B5EF4-FFF2-40B4-BE49-F238E27FC236}">
                <a16:creationId xmlns:a16="http://schemas.microsoft.com/office/drawing/2014/main" id="{D77FE595-0BF6-464D-B5F7-4DDC8B0AC914}"/>
              </a:ext>
            </a:extLst>
          </p:cNvPr>
          <p:cNvSpPr txBox="1"/>
          <p:nvPr/>
        </p:nvSpPr>
        <p:spPr>
          <a:xfrm>
            <a:off x="546696" y="6414822"/>
            <a:ext cx="2109392" cy="322909"/>
          </a:xfrm>
          <a:prstGeom prst="rect">
            <a:avLst/>
          </a:prstGeom>
        </p:spPr>
        <p:txBody>
          <a:bodyPr wrap="square" lIns="0" tIns="0" rIns="0" bIns="0" rtlCol="0" anchor="t">
            <a:spAutoFit/>
          </a:bodyPr>
          <a:lstStyle/>
          <a:p>
            <a:pPr algn="ctr" defTabSz="609630">
              <a:lnSpc>
                <a:spcPts val="1300"/>
              </a:lnSpc>
            </a:pPr>
            <a:r>
              <a:rPr lang="en-US" sz="1067" spc="200" dirty="0">
                <a:solidFill>
                  <a:srgbClr val="3A3A3B"/>
                </a:solidFill>
                <a:latin typeface="KG Skinny Latte" panose="02000506000000020004" pitchFamily="2" charset="0"/>
                <a:ea typeface="Arimo" panose="020B0604020202020204" charset="0"/>
                <a:cs typeface="Arimo" panose="020B0604020202020204" charset="0"/>
              </a:rPr>
              <a:t>WE LOOK OUT FOR EACH OTHER</a:t>
            </a:r>
          </a:p>
        </p:txBody>
      </p:sp>
      <p:pic>
        <p:nvPicPr>
          <p:cNvPr id="13" name="Picture 12">
            <a:extLst>
              <a:ext uri="{FF2B5EF4-FFF2-40B4-BE49-F238E27FC236}">
                <a16:creationId xmlns:a16="http://schemas.microsoft.com/office/drawing/2014/main" id="{E7AEF172-5DAF-4A8A-99B4-A080895A1117}"/>
              </a:ext>
            </a:extLst>
          </p:cNvPr>
          <p:cNvPicPr>
            <a:picLocks noChangeAspect="1"/>
          </p:cNvPicPr>
          <p:nvPr/>
        </p:nvPicPr>
        <p:blipFill rotWithShape="1">
          <a:blip r:embed="rId4"/>
          <a:srcRect l="71756" t="17907" r="13107" b="58225"/>
          <a:stretch/>
        </p:blipFill>
        <p:spPr>
          <a:xfrm>
            <a:off x="3713967" y="5072729"/>
            <a:ext cx="465246" cy="412661"/>
          </a:xfrm>
          <a:prstGeom prst="rect">
            <a:avLst/>
          </a:prstGeom>
        </p:spPr>
      </p:pic>
      <p:pic>
        <p:nvPicPr>
          <p:cNvPr id="25" name="Picture 24">
            <a:extLst>
              <a:ext uri="{FF2B5EF4-FFF2-40B4-BE49-F238E27FC236}">
                <a16:creationId xmlns:a16="http://schemas.microsoft.com/office/drawing/2014/main" id="{85A7E0AC-2EA7-46E4-8333-23A2CF8F7511}"/>
              </a:ext>
            </a:extLst>
          </p:cNvPr>
          <p:cNvPicPr>
            <a:picLocks noChangeAspect="1"/>
          </p:cNvPicPr>
          <p:nvPr/>
        </p:nvPicPr>
        <p:blipFill rotWithShape="1">
          <a:blip r:embed="rId5"/>
          <a:srcRect l="53297" t="30770" r="35031" b="48118"/>
          <a:stretch/>
        </p:blipFill>
        <p:spPr>
          <a:xfrm>
            <a:off x="3591434" y="1045247"/>
            <a:ext cx="694143" cy="706186"/>
          </a:xfrm>
          <a:prstGeom prst="rect">
            <a:avLst/>
          </a:prstGeom>
        </p:spPr>
      </p:pic>
      <p:sp>
        <p:nvSpPr>
          <p:cNvPr id="26" name="TextBox 25">
            <a:extLst>
              <a:ext uri="{FF2B5EF4-FFF2-40B4-BE49-F238E27FC236}">
                <a16:creationId xmlns:a16="http://schemas.microsoft.com/office/drawing/2014/main" id="{AA41D8FF-74B0-4257-851D-1D8956342332}"/>
              </a:ext>
            </a:extLst>
          </p:cNvPr>
          <p:cNvSpPr txBox="1"/>
          <p:nvPr/>
        </p:nvSpPr>
        <p:spPr>
          <a:xfrm>
            <a:off x="4552662" y="1141397"/>
            <a:ext cx="7065652" cy="738664"/>
          </a:xfrm>
          <a:prstGeom prst="rect">
            <a:avLst/>
          </a:prstGeom>
          <a:solidFill>
            <a:srgbClr val="FFFFD5"/>
          </a:solidFill>
        </p:spPr>
        <p:txBody>
          <a:bodyPr wrap="square" rtlCol="0">
            <a:spAutoFit/>
          </a:bodyPr>
          <a:lstStyle/>
          <a:p>
            <a:r>
              <a:rPr lang="en-GB" sz="1400" dirty="0">
                <a:latin typeface="Arial" panose="020B0604020202020204" pitchFamily="34" charset="0"/>
                <a:cs typeface="Arial" panose="020B0604020202020204" pitchFamily="34" charset="0"/>
              </a:rPr>
              <a:t>Check the weather forecast, avoid travelling in adverse conditions.</a:t>
            </a:r>
          </a:p>
          <a:p>
            <a:r>
              <a:rPr lang="en-GB" sz="1400" dirty="0">
                <a:latin typeface="Arial" panose="020B0604020202020204" pitchFamily="34" charset="0"/>
                <a:cs typeface="Arial" panose="020B0604020202020204" pitchFamily="34" charset="0"/>
              </a:rPr>
              <a:t>Check routes for road works and closures.</a:t>
            </a:r>
          </a:p>
          <a:p>
            <a:r>
              <a:rPr lang="en-GB" sz="1400" dirty="0">
                <a:latin typeface="Arial" panose="020B0604020202020204" pitchFamily="34" charset="0"/>
                <a:cs typeface="Arial" panose="020B0604020202020204" pitchFamily="34" charset="0"/>
              </a:rPr>
              <a:t>Leave extra time to complete your journey and if possible avoid peak travel times.</a:t>
            </a:r>
          </a:p>
        </p:txBody>
      </p:sp>
      <p:grpSp>
        <p:nvGrpSpPr>
          <p:cNvPr id="38" name="Group 37">
            <a:extLst>
              <a:ext uri="{FF2B5EF4-FFF2-40B4-BE49-F238E27FC236}">
                <a16:creationId xmlns:a16="http://schemas.microsoft.com/office/drawing/2014/main" id="{879975A7-118A-4712-8118-291754747BBF}"/>
              </a:ext>
            </a:extLst>
          </p:cNvPr>
          <p:cNvGrpSpPr/>
          <p:nvPr/>
        </p:nvGrpSpPr>
        <p:grpSpPr>
          <a:xfrm>
            <a:off x="3521914" y="2090721"/>
            <a:ext cx="782135" cy="861842"/>
            <a:chOff x="3482163" y="2284253"/>
            <a:chExt cx="782135" cy="861842"/>
          </a:xfrm>
        </p:grpSpPr>
        <p:pic>
          <p:nvPicPr>
            <p:cNvPr id="15" name="Picture 14">
              <a:extLst>
                <a:ext uri="{FF2B5EF4-FFF2-40B4-BE49-F238E27FC236}">
                  <a16:creationId xmlns:a16="http://schemas.microsoft.com/office/drawing/2014/main" id="{E3AF541F-D85C-46CB-A598-79497C51DA75}"/>
                </a:ext>
              </a:extLst>
            </p:cNvPr>
            <p:cNvPicPr>
              <a:picLocks noChangeAspect="1"/>
            </p:cNvPicPr>
            <p:nvPr/>
          </p:nvPicPr>
          <p:blipFill rotWithShape="1">
            <a:blip r:embed="rId6"/>
            <a:srcRect l="67318" t="23305" r="8391" b="42597"/>
            <a:stretch/>
          </p:blipFill>
          <p:spPr>
            <a:xfrm>
              <a:off x="3482163" y="2284253"/>
              <a:ext cx="782135" cy="630507"/>
            </a:xfrm>
            <a:prstGeom prst="rect">
              <a:avLst/>
            </a:prstGeom>
          </p:spPr>
        </p:pic>
        <p:pic>
          <p:nvPicPr>
            <p:cNvPr id="17" name="Picture 16">
              <a:extLst>
                <a:ext uri="{FF2B5EF4-FFF2-40B4-BE49-F238E27FC236}">
                  <a16:creationId xmlns:a16="http://schemas.microsoft.com/office/drawing/2014/main" id="{CA6B357A-9A15-4428-ADEA-C0AAD62702F7}"/>
                </a:ext>
              </a:extLst>
            </p:cNvPr>
            <p:cNvPicPr>
              <a:picLocks noChangeAspect="1"/>
            </p:cNvPicPr>
            <p:nvPr/>
          </p:nvPicPr>
          <p:blipFill rotWithShape="1">
            <a:blip r:embed="rId7"/>
            <a:srcRect l="69748" t="27371" r="10986" b="34001"/>
            <a:stretch/>
          </p:blipFill>
          <p:spPr>
            <a:xfrm>
              <a:off x="3831601" y="2790087"/>
              <a:ext cx="309196" cy="356008"/>
            </a:xfrm>
            <a:prstGeom prst="rect">
              <a:avLst/>
            </a:prstGeom>
          </p:spPr>
        </p:pic>
      </p:grpSp>
      <p:sp>
        <p:nvSpPr>
          <p:cNvPr id="30" name="TextBox 29">
            <a:extLst>
              <a:ext uri="{FF2B5EF4-FFF2-40B4-BE49-F238E27FC236}">
                <a16:creationId xmlns:a16="http://schemas.microsoft.com/office/drawing/2014/main" id="{26F6E99B-166A-4642-B50E-DF2DBF817138}"/>
              </a:ext>
            </a:extLst>
          </p:cNvPr>
          <p:cNvSpPr txBox="1"/>
          <p:nvPr/>
        </p:nvSpPr>
        <p:spPr>
          <a:xfrm>
            <a:off x="4552664" y="771722"/>
            <a:ext cx="7076989" cy="369332"/>
          </a:xfrm>
          <a:prstGeom prst="rect">
            <a:avLst/>
          </a:prstGeom>
          <a:solidFill>
            <a:srgbClr val="FFCC00"/>
          </a:solidFill>
        </p:spPr>
        <p:txBody>
          <a:bodyPr wrap="square" rtlCol="0">
            <a:spAutoFit/>
          </a:bodyPr>
          <a:lstStyle/>
          <a:p>
            <a:pPr lvl="0" algn="ctr"/>
            <a:r>
              <a:rPr lang="en-GB" dirty="0">
                <a:latin typeface="Arial" panose="020B0604020202020204" pitchFamily="34" charset="0"/>
                <a:cs typeface="Arial" panose="020B0604020202020204" pitchFamily="34" charset="0"/>
              </a:rPr>
              <a:t>Plan your journey</a:t>
            </a:r>
          </a:p>
        </p:txBody>
      </p:sp>
      <p:sp>
        <p:nvSpPr>
          <p:cNvPr id="31" name="TextBox 30">
            <a:extLst>
              <a:ext uri="{FF2B5EF4-FFF2-40B4-BE49-F238E27FC236}">
                <a16:creationId xmlns:a16="http://schemas.microsoft.com/office/drawing/2014/main" id="{C6F9EA90-3E9E-4CC8-9E44-4A9D7A49E21F}"/>
              </a:ext>
            </a:extLst>
          </p:cNvPr>
          <p:cNvSpPr txBox="1"/>
          <p:nvPr/>
        </p:nvSpPr>
        <p:spPr>
          <a:xfrm>
            <a:off x="4552662" y="1984198"/>
            <a:ext cx="7070547" cy="369332"/>
          </a:xfrm>
          <a:prstGeom prst="rect">
            <a:avLst/>
          </a:prstGeom>
          <a:solidFill>
            <a:srgbClr val="FFCC00"/>
          </a:solidFill>
        </p:spPr>
        <p:txBody>
          <a:bodyPr wrap="square" rtlCol="0">
            <a:spAutoFit/>
          </a:bodyPr>
          <a:lstStyle/>
          <a:p>
            <a:pPr lvl="0" algn="ctr"/>
            <a:r>
              <a:rPr lang="en-GB" dirty="0">
                <a:latin typeface="Arial" panose="020B0604020202020204" pitchFamily="34" charset="0"/>
                <a:cs typeface="Arial" panose="020B0604020202020204" pitchFamily="34" charset="0"/>
              </a:rPr>
              <a:t>Prepare for the unexpected</a:t>
            </a:r>
          </a:p>
        </p:txBody>
      </p:sp>
      <p:sp>
        <p:nvSpPr>
          <p:cNvPr id="32" name="TextBox 31">
            <a:extLst>
              <a:ext uri="{FF2B5EF4-FFF2-40B4-BE49-F238E27FC236}">
                <a16:creationId xmlns:a16="http://schemas.microsoft.com/office/drawing/2014/main" id="{E327C15C-97EB-4F73-9CC4-9757ED11B532}"/>
              </a:ext>
            </a:extLst>
          </p:cNvPr>
          <p:cNvSpPr txBox="1"/>
          <p:nvPr/>
        </p:nvSpPr>
        <p:spPr>
          <a:xfrm>
            <a:off x="4552662" y="2332142"/>
            <a:ext cx="7072094" cy="523220"/>
          </a:xfrm>
          <a:prstGeom prst="rect">
            <a:avLst/>
          </a:prstGeom>
          <a:solidFill>
            <a:srgbClr val="FFFFD5"/>
          </a:solidFill>
        </p:spPr>
        <p:txBody>
          <a:bodyPr wrap="square" rtlCol="0">
            <a:spAutoFit/>
          </a:bodyPr>
          <a:lstStyle/>
          <a:p>
            <a:r>
              <a:rPr lang="en-GB" sz="1400" dirty="0">
                <a:latin typeface="Arial" panose="020B0604020202020204" pitchFamily="34" charset="0"/>
                <a:cs typeface="Arial" panose="020B0604020202020204" pitchFamily="34" charset="0"/>
              </a:rPr>
              <a:t>Keep a warm, waterproof coat, hi visibility tabard and wellington boots with good grip in your car. If snow is forecast consider also carrying a shovel and a bag of road salt. </a:t>
            </a:r>
          </a:p>
        </p:txBody>
      </p:sp>
      <p:sp>
        <p:nvSpPr>
          <p:cNvPr id="33" name="TextBox 32">
            <a:extLst>
              <a:ext uri="{FF2B5EF4-FFF2-40B4-BE49-F238E27FC236}">
                <a16:creationId xmlns:a16="http://schemas.microsoft.com/office/drawing/2014/main" id="{388B4500-30F3-48E3-9291-A168C0E731C2}"/>
              </a:ext>
            </a:extLst>
          </p:cNvPr>
          <p:cNvSpPr txBox="1"/>
          <p:nvPr/>
        </p:nvSpPr>
        <p:spPr>
          <a:xfrm>
            <a:off x="4546220" y="3311335"/>
            <a:ext cx="7072094" cy="1384995"/>
          </a:xfrm>
          <a:prstGeom prst="rect">
            <a:avLst/>
          </a:prstGeom>
          <a:solidFill>
            <a:srgbClr val="FFFFCC"/>
          </a:solidFill>
        </p:spPr>
        <p:txBody>
          <a:bodyPr wrap="square" rtlCol="0">
            <a:spAutoFit/>
          </a:bodyPr>
          <a:lstStyle/>
          <a:p>
            <a:r>
              <a:rPr lang="en-GB" sz="1400" dirty="0">
                <a:latin typeface="Arial" panose="020B0604020202020204" pitchFamily="34" charset="0"/>
                <a:cs typeface="Arial" panose="020B0604020202020204" pitchFamily="34" charset="0"/>
              </a:rPr>
              <a:t>Before your journey, make sure you have enough fuel. Check all lights are working including fog and brake lights. Check engine oil levels and ensure all wipers are working and screen wash is topped up. If necessary use a screen wash product which contains anti-freeze. Don’t forget to ensure your number plates and downlight illuminations are clean. Police Officers will pull you over if your number plate is not legible!</a:t>
            </a:r>
          </a:p>
        </p:txBody>
      </p:sp>
      <p:sp>
        <p:nvSpPr>
          <p:cNvPr id="34" name="TextBox 33">
            <a:extLst>
              <a:ext uri="{FF2B5EF4-FFF2-40B4-BE49-F238E27FC236}">
                <a16:creationId xmlns:a16="http://schemas.microsoft.com/office/drawing/2014/main" id="{172D69DD-A489-4336-89BC-2157BA8B5AC7}"/>
              </a:ext>
            </a:extLst>
          </p:cNvPr>
          <p:cNvSpPr txBox="1"/>
          <p:nvPr/>
        </p:nvSpPr>
        <p:spPr>
          <a:xfrm>
            <a:off x="4541323" y="2952563"/>
            <a:ext cx="7076991" cy="369332"/>
          </a:xfrm>
          <a:prstGeom prst="rect">
            <a:avLst/>
          </a:prstGeom>
          <a:solidFill>
            <a:srgbClr val="FFCC00"/>
          </a:solidFill>
        </p:spPr>
        <p:txBody>
          <a:bodyPr wrap="square" rtlCol="0">
            <a:spAutoFit/>
          </a:bodyPr>
          <a:lstStyle/>
          <a:p>
            <a:pPr lvl="0" algn="ctr"/>
            <a:r>
              <a:rPr lang="en-GB" dirty="0">
                <a:latin typeface="Arial" panose="020B0604020202020204" pitchFamily="34" charset="0"/>
                <a:cs typeface="Arial" panose="020B0604020202020204" pitchFamily="34" charset="0"/>
              </a:rPr>
              <a:t>Complete vehicle checks</a:t>
            </a:r>
          </a:p>
        </p:txBody>
      </p:sp>
      <p:grpSp>
        <p:nvGrpSpPr>
          <p:cNvPr id="36" name="Group 35">
            <a:extLst>
              <a:ext uri="{FF2B5EF4-FFF2-40B4-BE49-F238E27FC236}">
                <a16:creationId xmlns:a16="http://schemas.microsoft.com/office/drawing/2014/main" id="{95A227A2-E6CC-4503-B7A3-91FB8C220FA6}"/>
              </a:ext>
            </a:extLst>
          </p:cNvPr>
          <p:cNvGrpSpPr/>
          <p:nvPr/>
        </p:nvGrpSpPr>
        <p:grpSpPr>
          <a:xfrm>
            <a:off x="3527439" y="3415299"/>
            <a:ext cx="798826" cy="980278"/>
            <a:chOff x="3482163" y="3987394"/>
            <a:chExt cx="722383" cy="880456"/>
          </a:xfrm>
        </p:grpSpPr>
        <p:pic>
          <p:nvPicPr>
            <p:cNvPr id="9" name="Picture 8">
              <a:extLst>
                <a:ext uri="{FF2B5EF4-FFF2-40B4-BE49-F238E27FC236}">
                  <a16:creationId xmlns:a16="http://schemas.microsoft.com/office/drawing/2014/main" id="{862D65C6-6E20-4B04-B5DE-0372BDB59A61}"/>
                </a:ext>
              </a:extLst>
            </p:cNvPr>
            <p:cNvPicPr>
              <a:picLocks noChangeAspect="1"/>
            </p:cNvPicPr>
            <p:nvPr/>
          </p:nvPicPr>
          <p:blipFill rotWithShape="1">
            <a:blip r:embed="rId8"/>
            <a:srcRect l="81516" t="27315" r="14427" b="65373"/>
            <a:stretch/>
          </p:blipFill>
          <p:spPr>
            <a:xfrm>
              <a:off x="3482163" y="3987394"/>
              <a:ext cx="548164" cy="555743"/>
            </a:xfrm>
            <a:prstGeom prst="rect">
              <a:avLst/>
            </a:prstGeom>
          </p:spPr>
        </p:pic>
        <p:pic>
          <p:nvPicPr>
            <p:cNvPr id="35" name="Picture 34">
              <a:extLst>
                <a:ext uri="{FF2B5EF4-FFF2-40B4-BE49-F238E27FC236}">
                  <a16:creationId xmlns:a16="http://schemas.microsoft.com/office/drawing/2014/main" id="{3DA85511-53BE-4A7E-AB05-1DCAAEE78E26}"/>
                </a:ext>
              </a:extLst>
            </p:cNvPr>
            <p:cNvPicPr>
              <a:picLocks noChangeAspect="1"/>
            </p:cNvPicPr>
            <p:nvPr/>
          </p:nvPicPr>
          <p:blipFill rotWithShape="1">
            <a:blip r:embed="rId9"/>
            <a:srcRect l="65181" t="26414" r="6779" b="29579"/>
            <a:stretch/>
          </p:blipFill>
          <p:spPr>
            <a:xfrm>
              <a:off x="3767852" y="4486633"/>
              <a:ext cx="436694" cy="381217"/>
            </a:xfrm>
            <a:prstGeom prst="rect">
              <a:avLst/>
            </a:prstGeom>
          </p:spPr>
        </p:pic>
      </p:grpSp>
      <p:sp>
        <p:nvSpPr>
          <p:cNvPr id="37" name="TextBox 36">
            <a:extLst>
              <a:ext uri="{FF2B5EF4-FFF2-40B4-BE49-F238E27FC236}">
                <a16:creationId xmlns:a16="http://schemas.microsoft.com/office/drawing/2014/main" id="{DA80F20E-D948-411C-8C2B-740F128FF62F}"/>
              </a:ext>
            </a:extLst>
          </p:cNvPr>
          <p:cNvSpPr txBox="1"/>
          <p:nvPr/>
        </p:nvSpPr>
        <p:spPr>
          <a:xfrm>
            <a:off x="4529986" y="4764072"/>
            <a:ext cx="7076991" cy="369332"/>
          </a:xfrm>
          <a:prstGeom prst="rect">
            <a:avLst/>
          </a:prstGeom>
          <a:solidFill>
            <a:srgbClr val="FFCC00"/>
          </a:solidFill>
        </p:spPr>
        <p:txBody>
          <a:bodyPr wrap="square" rtlCol="0">
            <a:spAutoFit/>
          </a:bodyPr>
          <a:lstStyle/>
          <a:p>
            <a:pPr lvl="0" algn="ctr"/>
            <a:r>
              <a:rPr lang="en-GB" dirty="0">
                <a:latin typeface="Arial" panose="020B0604020202020204" pitchFamily="34" charset="0"/>
                <a:cs typeface="Arial" panose="020B0604020202020204" pitchFamily="34" charset="0"/>
              </a:rPr>
              <a:t>Tyre maintenance </a:t>
            </a:r>
          </a:p>
        </p:txBody>
      </p:sp>
      <p:sp>
        <p:nvSpPr>
          <p:cNvPr id="39" name="TextBox 38">
            <a:extLst>
              <a:ext uri="{FF2B5EF4-FFF2-40B4-BE49-F238E27FC236}">
                <a16:creationId xmlns:a16="http://schemas.microsoft.com/office/drawing/2014/main" id="{81FC76CA-0478-4456-8FFC-342C6AAFD0BF}"/>
              </a:ext>
            </a:extLst>
          </p:cNvPr>
          <p:cNvSpPr txBox="1"/>
          <p:nvPr/>
        </p:nvSpPr>
        <p:spPr>
          <a:xfrm>
            <a:off x="4528711" y="5133404"/>
            <a:ext cx="7078266" cy="1600438"/>
          </a:xfrm>
          <a:prstGeom prst="rect">
            <a:avLst/>
          </a:prstGeom>
          <a:solidFill>
            <a:srgbClr val="FFFFD5"/>
          </a:solidFill>
        </p:spPr>
        <p:txBody>
          <a:bodyPr wrap="square" rtlCol="0">
            <a:spAutoFit/>
          </a:bodyPr>
          <a:lstStyle/>
          <a:p>
            <a:r>
              <a:rPr lang="en-GB" sz="1400" dirty="0">
                <a:latin typeface="Arial" panose="020B0604020202020204" pitchFamily="34" charset="0"/>
                <a:cs typeface="Arial" panose="020B0604020202020204" pitchFamily="34" charset="0"/>
              </a:rPr>
              <a:t>Check tyre pressures are correct. Manufacturer recommendations for optimum PSI can usually be found inside the drivers door on your vehicle or manual.</a:t>
            </a:r>
          </a:p>
          <a:p>
            <a:r>
              <a:rPr lang="en-GB" sz="1400" dirty="0">
                <a:latin typeface="Arial" panose="020B0604020202020204" pitchFamily="34" charset="0"/>
                <a:cs typeface="Arial" panose="020B0604020202020204" pitchFamily="34" charset="0"/>
              </a:rPr>
              <a:t>Check tyres for signs of damage and bulging to the walls of the tyre.</a:t>
            </a:r>
          </a:p>
          <a:p>
            <a:r>
              <a:rPr lang="en-GB" sz="1400" dirty="0">
                <a:latin typeface="Arial" panose="020B0604020202020204" pitchFamily="34" charset="0"/>
                <a:cs typeface="Arial" panose="020B0604020202020204" pitchFamily="34" charset="0"/>
              </a:rPr>
              <a:t>Check tyre tread depth. The legal limit is 1.6mm across ¾ of the tyres</a:t>
            </a:r>
          </a:p>
          <a:p>
            <a:r>
              <a:rPr lang="en-GB" sz="1400" dirty="0">
                <a:latin typeface="Arial" panose="020B0604020202020204" pitchFamily="34" charset="0"/>
                <a:cs typeface="Arial" panose="020B0604020202020204" pitchFamily="34" charset="0"/>
              </a:rPr>
              <a:t>width. If you do not have a tyre gauge try the 20 pence piece test. </a:t>
            </a:r>
          </a:p>
          <a:p>
            <a:r>
              <a:rPr lang="en-GB" sz="1400" dirty="0">
                <a:latin typeface="Arial" panose="020B0604020202020204" pitchFamily="34" charset="0"/>
                <a:cs typeface="Arial" panose="020B0604020202020204" pitchFamily="34" charset="0"/>
              </a:rPr>
              <a:t>Place a 20 pence piece in the groove of the tyre. If the outer edge </a:t>
            </a:r>
          </a:p>
          <a:p>
            <a:r>
              <a:rPr lang="en-GB" sz="1400" dirty="0">
                <a:latin typeface="Arial" panose="020B0604020202020204" pitchFamily="34" charset="0"/>
                <a:cs typeface="Arial" panose="020B0604020202020204" pitchFamily="34" charset="0"/>
              </a:rPr>
              <a:t>can be seen its likely that your tyre treads are below the legal limit.</a:t>
            </a:r>
          </a:p>
        </p:txBody>
      </p:sp>
      <p:pic>
        <p:nvPicPr>
          <p:cNvPr id="40" name="Picture 39">
            <a:extLst>
              <a:ext uri="{FF2B5EF4-FFF2-40B4-BE49-F238E27FC236}">
                <a16:creationId xmlns:a16="http://schemas.microsoft.com/office/drawing/2014/main" id="{D20BD96E-8478-4791-AECD-F4502808D06A}"/>
              </a:ext>
            </a:extLst>
          </p:cNvPr>
          <p:cNvPicPr>
            <a:picLocks noChangeAspect="1"/>
          </p:cNvPicPr>
          <p:nvPr/>
        </p:nvPicPr>
        <p:blipFill rotWithShape="1">
          <a:blip r:embed="rId10"/>
          <a:srcRect l="12261" t="17612" r="38991" b="24962"/>
          <a:stretch/>
        </p:blipFill>
        <p:spPr>
          <a:xfrm>
            <a:off x="10144411" y="5472285"/>
            <a:ext cx="1473903" cy="976671"/>
          </a:xfrm>
          <a:prstGeom prst="rect">
            <a:avLst/>
          </a:prstGeom>
        </p:spPr>
      </p:pic>
      <p:sp>
        <p:nvSpPr>
          <p:cNvPr id="53" name="TextBox 52">
            <a:extLst>
              <a:ext uri="{FF2B5EF4-FFF2-40B4-BE49-F238E27FC236}">
                <a16:creationId xmlns:a16="http://schemas.microsoft.com/office/drawing/2014/main" id="{BA61D1B0-FD65-42DB-B5E2-3DFBEB096F51}"/>
              </a:ext>
            </a:extLst>
          </p:cNvPr>
          <p:cNvSpPr txBox="1"/>
          <p:nvPr/>
        </p:nvSpPr>
        <p:spPr>
          <a:xfrm>
            <a:off x="302611" y="1572433"/>
            <a:ext cx="2658605" cy="86177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Top Tip</a:t>
            </a:r>
          </a:p>
          <a:p>
            <a:pPr algn="ctr"/>
            <a:endParaRPr lang="en-GB" sz="800" b="1" dirty="0">
              <a:latin typeface="Arial" panose="020B0604020202020204" pitchFamily="34" charset="0"/>
              <a:cs typeface="Arial" panose="020B0604020202020204" pitchFamily="34" charset="0"/>
            </a:endParaRPr>
          </a:p>
          <a:p>
            <a:pPr algn="ctr"/>
            <a:r>
              <a:rPr lang="en-GB" sz="1400" b="1" dirty="0">
                <a:latin typeface="Arial" panose="020B0604020202020204" pitchFamily="34" charset="0"/>
                <a:cs typeface="Arial" panose="020B0604020202020204" pitchFamily="34" charset="0"/>
              </a:rPr>
              <a:t>Carry out a POWDER check</a:t>
            </a:r>
          </a:p>
          <a:p>
            <a:pPr algn="ctr"/>
            <a:endParaRPr lang="en-GB" sz="1200" dirty="0">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AD18EFDB-2835-4FB2-BA47-985BBB2928D5}"/>
              </a:ext>
            </a:extLst>
          </p:cNvPr>
          <p:cNvGrpSpPr/>
          <p:nvPr/>
        </p:nvGrpSpPr>
        <p:grpSpPr>
          <a:xfrm>
            <a:off x="140948" y="2343381"/>
            <a:ext cx="3146798" cy="3578413"/>
            <a:chOff x="318698" y="2383824"/>
            <a:chExt cx="3146798" cy="3578413"/>
          </a:xfrm>
        </p:grpSpPr>
        <p:sp>
          <p:nvSpPr>
            <p:cNvPr id="77" name="TextBox 76">
              <a:extLst>
                <a:ext uri="{FF2B5EF4-FFF2-40B4-BE49-F238E27FC236}">
                  <a16:creationId xmlns:a16="http://schemas.microsoft.com/office/drawing/2014/main" id="{868B4E6B-BF35-41F2-9807-DA632A083D60}"/>
                </a:ext>
              </a:extLst>
            </p:cNvPr>
            <p:cNvSpPr txBox="1"/>
            <p:nvPr/>
          </p:nvSpPr>
          <p:spPr>
            <a:xfrm>
              <a:off x="318699" y="2431512"/>
              <a:ext cx="412377" cy="338554"/>
            </a:xfrm>
            <a:prstGeom prst="rect">
              <a:avLst/>
            </a:prstGeom>
            <a:solidFill>
              <a:srgbClr val="FFFFD5"/>
            </a:solidFill>
            <a:ln w="19050">
              <a:solidFill>
                <a:schemeClr val="tx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P</a:t>
              </a:r>
            </a:p>
          </p:txBody>
        </p:sp>
        <p:sp>
          <p:nvSpPr>
            <p:cNvPr id="78" name="TextBox 77">
              <a:extLst>
                <a:ext uri="{FF2B5EF4-FFF2-40B4-BE49-F238E27FC236}">
                  <a16:creationId xmlns:a16="http://schemas.microsoft.com/office/drawing/2014/main" id="{4858C06D-8246-4B3C-8083-DF87606B98C3}"/>
                </a:ext>
              </a:extLst>
            </p:cNvPr>
            <p:cNvSpPr txBox="1"/>
            <p:nvPr/>
          </p:nvSpPr>
          <p:spPr>
            <a:xfrm>
              <a:off x="318698" y="3059015"/>
              <a:ext cx="412377" cy="338554"/>
            </a:xfrm>
            <a:prstGeom prst="rect">
              <a:avLst/>
            </a:prstGeom>
            <a:solidFill>
              <a:srgbClr val="FFFFD5"/>
            </a:solidFill>
            <a:ln w="19050">
              <a:solidFill>
                <a:schemeClr val="tx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O</a:t>
              </a:r>
            </a:p>
          </p:txBody>
        </p:sp>
        <p:sp>
          <p:nvSpPr>
            <p:cNvPr id="79" name="TextBox 78">
              <a:extLst>
                <a:ext uri="{FF2B5EF4-FFF2-40B4-BE49-F238E27FC236}">
                  <a16:creationId xmlns:a16="http://schemas.microsoft.com/office/drawing/2014/main" id="{4402F165-F785-4B32-97A9-5B12946AB7F7}"/>
                </a:ext>
              </a:extLst>
            </p:cNvPr>
            <p:cNvSpPr txBox="1"/>
            <p:nvPr/>
          </p:nvSpPr>
          <p:spPr>
            <a:xfrm>
              <a:off x="318698" y="3687615"/>
              <a:ext cx="412377" cy="338554"/>
            </a:xfrm>
            <a:prstGeom prst="rect">
              <a:avLst/>
            </a:prstGeom>
            <a:solidFill>
              <a:srgbClr val="FFFFD5"/>
            </a:solidFill>
            <a:ln w="19050">
              <a:solidFill>
                <a:schemeClr val="tx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W</a:t>
              </a:r>
            </a:p>
          </p:txBody>
        </p:sp>
        <p:sp>
          <p:nvSpPr>
            <p:cNvPr id="80" name="TextBox 79">
              <a:extLst>
                <a:ext uri="{FF2B5EF4-FFF2-40B4-BE49-F238E27FC236}">
                  <a16:creationId xmlns:a16="http://schemas.microsoft.com/office/drawing/2014/main" id="{C9FE0974-2BBA-48B3-AA68-15BDB1B4DFB5}"/>
                </a:ext>
              </a:extLst>
            </p:cNvPr>
            <p:cNvSpPr txBox="1"/>
            <p:nvPr/>
          </p:nvSpPr>
          <p:spPr>
            <a:xfrm>
              <a:off x="319973" y="4306637"/>
              <a:ext cx="412377" cy="338554"/>
            </a:xfrm>
            <a:prstGeom prst="rect">
              <a:avLst/>
            </a:prstGeom>
            <a:solidFill>
              <a:srgbClr val="FFFFD5"/>
            </a:solidFill>
            <a:ln w="19050">
              <a:solidFill>
                <a:schemeClr val="tx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D</a:t>
              </a:r>
            </a:p>
          </p:txBody>
        </p:sp>
        <p:sp>
          <p:nvSpPr>
            <p:cNvPr id="81" name="TextBox 80">
              <a:extLst>
                <a:ext uri="{FF2B5EF4-FFF2-40B4-BE49-F238E27FC236}">
                  <a16:creationId xmlns:a16="http://schemas.microsoft.com/office/drawing/2014/main" id="{EF9CBE0C-998F-4E07-8366-0236FF56AB9D}"/>
                </a:ext>
              </a:extLst>
            </p:cNvPr>
            <p:cNvSpPr txBox="1"/>
            <p:nvPr/>
          </p:nvSpPr>
          <p:spPr>
            <a:xfrm>
              <a:off x="319973" y="4934853"/>
              <a:ext cx="412377" cy="338554"/>
            </a:xfrm>
            <a:prstGeom prst="rect">
              <a:avLst/>
            </a:prstGeom>
            <a:solidFill>
              <a:srgbClr val="FFFFD5"/>
            </a:solidFill>
            <a:ln w="19050">
              <a:solidFill>
                <a:schemeClr val="tx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E</a:t>
              </a:r>
            </a:p>
          </p:txBody>
        </p:sp>
        <p:sp>
          <p:nvSpPr>
            <p:cNvPr id="82" name="TextBox 81">
              <a:extLst>
                <a:ext uri="{FF2B5EF4-FFF2-40B4-BE49-F238E27FC236}">
                  <a16:creationId xmlns:a16="http://schemas.microsoft.com/office/drawing/2014/main" id="{9EECAF4E-8AA1-4B6B-AE87-E8B4021DF4A2}"/>
                </a:ext>
              </a:extLst>
            </p:cNvPr>
            <p:cNvSpPr txBox="1"/>
            <p:nvPr/>
          </p:nvSpPr>
          <p:spPr>
            <a:xfrm>
              <a:off x="319973" y="5553875"/>
              <a:ext cx="412377" cy="338554"/>
            </a:xfrm>
            <a:prstGeom prst="rect">
              <a:avLst/>
            </a:prstGeom>
            <a:solidFill>
              <a:srgbClr val="FFFFD5"/>
            </a:solidFill>
            <a:ln w="19050">
              <a:solidFill>
                <a:schemeClr val="tx1"/>
              </a:solidFill>
            </a:ln>
          </p:spPr>
          <p:txBody>
            <a:bodyPr wrap="square" rtlCol="0">
              <a:spAutoFit/>
            </a:bodyPr>
            <a:lstStyle/>
            <a:p>
              <a:pPr algn="ctr"/>
              <a:r>
                <a:rPr lang="en-GB" sz="1600" b="1" dirty="0">
                  <a:latin typeface="Arial" panose="020B0604020202020204" pitchFamily="34" charset="0"/>
                  <a:cs typeface="Arial" panose="020B0604020202020204" pitchFamily="34" charset="0"/>
                </a:rPr>
                <a:t>R</a:t>
              </a:r>
            </a:p>
          </p:txBody>
        </p:sp>
        <p:sp>
          <p:nvSpPr>
            <p:cNvPr id="83" name="TextBox 82">
              <a:extLst>
                <a:ext uri="{FF2B5EF4-FFF2-40B4-BE49-F238E27FC236}">
                  <a16:creationId xmlns:a16="http://schemas.microsoft.com/office/drawing/2014/main" id="{CEB2D25E-0E02-42A8-A384-D045892EEC18}"/>
                </a:ext>
              </a:extLst>
            </p:cNvPr>
            <p:cNvSpPr txBox="1"/>
            <p:nvPr/>
          </p:nvSpPr>
          <p:spPr>
            <a:xfrm>
              <a:off x="806891" y="2383824"/>
              <a:ext cx="2658605" cy="461665"/>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“Petrol” - Sufficient petrol or diesel for the journey?</a:t>
              </a:r>
              <a:endParaRPr lang="en-GB" sz="1200" b="1"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662CC0F5-8349-43B2-A99D-E75AC776EC45}"/>
                </a:ext>
              </a:extLst>
            </p:cNvPr>
            <p:cNvSpPr txBox="1"/>
            <p:nvPr/>
          </p:nvSpPr>
          <p:spPr>
            <a:xfrm>
              <a:off x="806891" y="3008920"/>
              <a:ext cx="2658605" cy="461665"/>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“Oil” - Check oil and other fluid levels are sufficient.</a:t>
              </a:r>
              <a:endParaRPr lang="en-GB" sz="1200" b="1"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15857BE3-2DFF-4D00-B683-4382FA17E782}"/>
                </a:ext>
              </a:extLst>
            </p:cNvPr>
            <p:cNvSpPr txBox="1"/>
            <p:nvPr/>
          </p:nvSpPr>
          <p:spPr>
            <a:xfrm>
              <a:off x="806891" y="3631418"/>
              <a:ext cx="2658605" cy="461665"/>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“Water” - Check levels for washers and radiator. Take drinking fluids.</a:t>
              </a:r>
              <a:endParaRPr lang="en-GB" sz="1200" b="1"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2662F007-C49B-4638-B930-AE24DFBF9A94}"/>
                </a:ext>
              </a:extLst>
            </p:cNvPr>
            <p:cNvSpPr txBox="1"/>
            <p:nvPr/>
          </p:nvSpPr>
          <p:spPr>
            <a:xfrm>
              <a:off x="805453" y="4877244"/>
              <a:ext cx="2658605" cy="461665"/>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“Electrics” - Check bulbs, wipers, horn and warning lights. </a:t>
              </a:r>
              <a:endParaRPr lang="en-GB" sz="1200" b="1" dirty="0">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4B63E9E5-9A61-4617-B3A5-E3C51CDB9D97}"/>
                </a:ext>
              </a:extLst>
            </p:cNvPr>
            <p:cNvSpPr txBox="1"/>
            <p:nvPr/>
          </p:nvSpPr>
          <p:spPr>
            <a:xfrm>
              <a:off x="806891" y="4253916"/>
              <a:ext cx="2658605" cy="461665"/>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“Damage” - Check lights, windows, mirrors, number plates.</a:t>
              </a:r>
              <a:endParaRPr lang="en-GB" sz="1200" b="1"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0DB57240-32BA-4CE8-976E-B782C86D94C3}"/>
                </a:ext>
              </a:extLst>
            </p:cNvPr>
            <p:cNvSpPr txBox="1"/>
            <p:nvPr/>
          </p:nvSpPr>
          <p:spPr>
            <a:xfrm>
              <a:off x="804178" y="5500572"/>
              <a:ext cx="2658605" cy="461665"/>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“Rubber” - Check tyres, wiper blades, mud guards </a:t>
              </a:r>
              <a:endParaRPr lang="en-GB" sz="1200" b="1" dirty="0">
                <a:latin typeface="Arial" panose="020B0604020202020204" pitchFamily="34" charset="0"/>
                <a:cs typeface="Arial" panose="020B0604020202020204" pitchFamily="34" charset="0"/>
              </a:endParaRPr>
            </a:p>
          </p:txBody>
        </p:sp>
      </p:grpSp>
      <p:sp>
        <p:nvSpPr>
          <p:cNvPr id="89" name="Speech Bubble: Oval 88">
            <a:extLst>
              <a:ext uri="{FF2B5EF4-FFF2-40B4-BE49-F238E27FC236}">
                <a16:creationId xmlns:a16="http://schemas.microsoft.com/office/drawing/2014/main" id="{696740FA-2904-4CA6-A165-15088AA8D9BD}"/>
              </a:ext>
            </a:extLst>
          </p:cNvPr>
          <p:cNvSpPr/>
          <p:nvPr/>
        </p:nvSpPr>
        <p:spPr>
          <a:xfrm flipH="1" flipV="1">
            <a:off x="2605526" y="5661870"/>
            <a:ext cx="1698061" cy="1087788"/>
          </a:xfrm>
          <a:prstGeom prst="wedgeEllipseCallout">
            <a:avLst>
              <a:gd name="adj1" fmla="val -62173"/>
              <a:gd name="adj2" fmla="val 5567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0" name="Picture 89">
            <a:extLst>
              <a:ext uri="{FF2B5EF4-FFF2-40B4-BE49-F238E27FC236}">
                <a16:creationId xmlns:a16="http://schemas.microsoft.com/office/drawing/2014/main" id="{B41EB2D3-777B-4A3C-BC7D-AB94131B0323}"/>
              </a:ext>
            </a:extLst>
          </p:cNvPr>
          <p:cNvPicPr>
            <a:picLocks noChangeAspect="1"/>
          </p:cNvPicPr>
          <p:nvPr/>
        </p:nvPicPr>
        <p:blipFill rotWithShape="1">
          <a:blip r:embed="rId11"/>
          <a:srcRect l="61537" t="19551" r="6714" b="58765"/>
          <a:stretch/>
        </p:blipFill>
        <p:spPr>
          <a:xfrm>
            <a:off x="2784827" y="5945347"/>
            <a:ext cx="1371096" cy="526775"/>
          </a:xfrm>
          <a:prstGeom prst="rect">
            <a:avLst/>
          </a:prstGeom>
        </p:spPr>
      </p:pic>
      <p:sp>
        <p:nvSpPr>
          <p:cNvPr id="41" name="TextBox 40">
            <a:extLst>
              <a:ext uri="{FF2B5EF4-FFF2-40B4-BE49-F238E27FC236}">
                <a16:creationId xmlns:a16="http://schemas.microsoft.com/office/drawing/2014/main" id="{473AFBF6-4E1C-4C8D-B094-80A78270C423}"/>
              </a:ext>
            </a:extLst>
          </p:cNvPr>
          <p:cNvSpPr txBox="1"/>
          <p:nvPr/>
        </p:nvSpPr>
        <p:spPr>
          <a:xfrm>
            <a:off x="4540048" y="3316615"/>
            <a:ext cx="7078266" cy="1384995"/>
          </a:xfrm>
          <a:prstGeom prst="rect">
            <a:avLst/>
          </a:prstGeom>
          <a:solidFill>
            <a:srgbClr val="FFFFD5"/>
          </a:solidFill>
        </p:spPr>
        <p:txBody>
          <a:bodyPr wrap="square" rtlCol="0">
            <a:spAutoFit/>
          </a:bodyPr>
          <a:lstStyle/>
          <a:p>
            <a:r>
              <a:rPr lang="en-GB" sz="1400" dirty="0">
                <a:latin typeface="Arial" panose="020B0604020202020204" pitchFamily="34" charset="0"/>
                <a:cs typeface="Arial" panose="020B0604020202020204" pitchFamily="34" charset="0"/>
              </a:rPr>
              <a:t>Before your journey, make sure you have enough fuel. Check all lights are working including fog and brake lights. Check engine oil levels and ensure all wipers are working and screen wash is topped up. If necessary use a screen wash product which contains anti-freeze. Clear all snow from the vehicle, including the roof and don’t forget to ensure your number plates and downlight illuminations are clean. Police Officers will stop you if your number plate is not legible!</a:t>
            </a:r>
          </a:p>
        </p:txBody>
      </p:sp>
      <p:sp>
        <p:nvSpPr>
          <p:cNvPr id="42" name="TextBox 41">
            <a:extLst>
              <a:ext uri="{FF2B5EF4-FFF2-40B4-BE49-F238E27FC236}">
                <a16:creationId xmlns:a16="http://schemas.microsoft.com/office/drawing/2014/main" id="{F055A532-9D18-4CDC-8894-D9214B236B3D}"/>
              </a:ext>
            </a:extLst>
          </p:cNvPr>
          <p:cNvSpPr txBox="1"/>
          <p:nvPr/>
        </p:nvSpPr>
        <p:spPr>
          <a:xfrm>
            <a:off x="4541323" y="2924307"/>
            <a:ext cx="7076991" cy="369332"/>
          </a:xfrm>
          <a:prstGeom prst="rect">
            <a:avLst/>
          </a:prstGeom>
          <a:solidFill>
            <a:srgbClr val="FFCC00"/>
          </a:solidFill>
        </p:spPr>
        <p:txBody>
          <a:bodyPr wrap="square" rtlCol="0">
            <a:spAutoFit/>
          </a:bodyPr>
          <a:lstStyle/>
          <a:p>
            <a:pPr lvl="0" algn="ctr"/>
            <a:r>
              <a:rPr lang="en-GB" dirty="0">
                <a:latin typeface="Arial" panose="020B0604020202020204" pitchFamily="34" charset="0"/>
                <a:cs typeface="Arial" panose="020B0604020202020204" pitchFamily="34" charset="0"/>
              </a:rPr>
              <a:t>Complete vehicle checks</a:t>
            </a:r>
          </a:p>
        </p:txBody>
      </p:sp>
    </p:spTree>
    <p:extLst>
      <p:ext uri="{BB962C8B-B14F-4D97-AF65-F5344CB8AC3E}">
        <p14:creationId xmlns:p14="http://schemas.microsoft.com/office/powerpoint/2010/main" val="16785129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0037563B04FB4884547578323D0E72" ma:contentTypeVersion="13" ma:contentTypeDescription="Create a new document." ma:contentTypeScope="" ma:versionID="6a5adafa7f11a793b719efe54f9efebc">
  <xsd:schema xmlns:xsd="http://www.w3.org/2001/XMLSchema" xmlns:xs="http://www.w3.org/2001/XMLSchema" xmlns:p="http://schemas.microsoft.com/office/2006/metadata/properties" xmlns:ns3="1599aba3-a8a8-4b5b-b79d-51561e7237e3" xmlns:ns4="ec17fb85-db99-4278-ab60-bc9667005807" targetNamespace="http://schemas.microsoft.com/office/2006/metadata/properties" ma:root="true" ma:fieldsID="8aa68de4dae52465d79ce42d15c723fc" ns3:_="" ns4:_="">
    <xsd:import namespace="1599aba3-a8a8-4b5b-b79d-51561e7237e3"/>
    <xsd:import namespace="ec17fb85-db99-4278-ab60-bc96670058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9aba3-a8a8-4b5b-b79d-51561e7237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17fb85-db99-4278-ab60-bc96670058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5AD990-EBFA-477D-94ED-2C4BA4CE642A}">
  <ds:schemaRefs>
    <ds:schemaRef ds:uri="http://schemas.microsoft.com/office/infopath/2007/PartnerControls"/>
    <ds:schemaRef ds:uri="http://purl.org/dc/terms/"/>
    <ds:schemaRef ds:uri="http://schemas.openxmlformats.org/package/2006/metadata/core-properties"/>
    <ds:schemaRef ds:uri="ec17fb85-db99-4278-ab60-bc9667005807"/>
    <ds:schemaRef ds:uri="http://schemas.microsoft.com/office/2006/documentManagement/types"/>
    <ds:schemaRef ds:uri="http://purl.org/dc/elements/1.1/"/>
    <ds:schemaRef ds:uri="1599aba3-a8a8-4b5b-b79d-51561e7237e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B3195E4-4351-4807-8772-2E31E5B771EF}">
  <ds:schemaRefs>
    <ds:schemaRef ds:uri="http://schemas.microsoft.com/sharepoint/v3/contenttype/forms"/>
  </ds:schemaRefs>
</ds:datastoreItem>
</file>

<file path=customXml/itemProps3.xml><?xml version="1.0" encoding="utf-8"?>
<ds:datastoreItem xmlns:ds="http://schemas.openxmlformats.org/officeDocument/2006/customXml" ds:itemID="{5D9782E4-5685-439C-97FA-EA0314BF3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9aba3-a8a8-4b5b-b79d-51561e7237e3"/>
    <ds:schemaRef ds:uri="ec17fb85-db99-4278-ab60-bc9667005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1037</TotalTime>
  <Words>1294</Words>
  <Application>Microsoft Office PowerPoint</Application>
  <PresentationFormat>Widescreen</PresentationFormat>
  <Paragraphs>81</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KG Skinny Latte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Chattock</dc:creator>
  <cp:lastModifiedBy>Nicola Clason</cp:lastModifiedBy>
  <cp:revision>9</cp:revision>
  <dcterms:created xsi:type="dcterms:W3CDTF">2020-11-08T19:01:14Z</dcterms:created>
  <dcterms:modified xsi:type="dcterms:W3CDTF">2021-01-06T15:48:52Z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0x010100060037563B04FB4884547578323D0E72</vt:lpwstr>
  </property>
</Properties>
</file>