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6" r:id="rId2"/>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07AE8FFC-718E-4584-9699-F56E29AC6A9A}" type="datetimeFigureOut">
              <a:rPr lang="en-GB" smtClean="0"/>
              <a:t>26/04/2019</a:t>
            </a:fld>
            <a:endParaRPr lang="en-GB"/>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92AC9E28-111B-4017-9D7C-EA0F734378FA}" type="slidenum">
              <a:rPr lang="en-GB" smtClean="0"/>
              <a:t>‹#›</a:t>
            </a:fld>
            <a:endParaRPr lang="en-GB"/>
          </a:p>
        </p:txBody>
      </p:sp>
    </p:spTree>
    <p:extLst>
      <p:ext uri="{BB962C8B-B14F-4D97-AF65-F5344CB8AC3E}">
        <p14:creationId xmlns:p14="http://schemas.microsoft.com/office/powerpoint/2010/main" val="727614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346C9053-ACE8-44BE-9330-060CBF271D2A}" type="datetimeFigureOut">
              <a:rPr lang="en-GB" smtClean="0"/>
              <a:t>26/04/2019</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D8C67DED-97C3-49AD-B511-CEF9DC6401A5}" type="slidenum">
              <a:rPr lang="en-GB" smtClean="0"/>
              <a:t>‹#›</a:t>
            </a:fld>
            <a:endParaRPr lang="en-GB"/>
          </a:p>
        </p:txBody>
      </p:sp>
    </p:spTree>
    <p:extLst>
      <p:ext uri="{BB962C8B-B14F-4D97-AF65-F5344CB8AC3E}">
        <p14:creationId xmlns:p14="http://schemas.microsoft.com/office/powerpoint/2010/main" val="274024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62559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23105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157104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247418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45ACCD-880F-4A92-9E26-D6428663187D}" type="datetimeFigureOut">
              <a:rPr lang="en-GB" smtClean="0"/>
              <a:t>26/04/2019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03718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34603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5ACCD-880F-4A92-9E26-D6428663187D}" type="datetimeFigureOut">
              <a:rPr lang="en-GB" smtClean="0"/>
              <a:t>26/04/2019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781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45ACCD-880F-4A92-9E26-D6428663187D}" type="datetimeFigureOut">
              <a:rPr lang="en-GB" smtClean="0"/>
              <a:t>26/04/2019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274527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5ACCD-880F-4A92-9E26-D6428663187D}" type="datetimeFigureOut">
              <a:rPr lang="en-GB" smtClean="0"/>
              <a:t>26/04/2019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53363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19856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45ACCD-880F-4A92-9E26-D6428663187D}" type="datetimeFigureOut">
              <a:rPr lang="en-GB" smtClean="0"/>
              <a:t>26/04/2019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AA799-BA25-40F9-8B4F-7C491D52DBE2}" type="slidenum">
              <a:rPr lang="en-GB" smtClean="0"/>
              <a:t>‹#›</a:t>
            </a:fld>
            <a:endParaRPr lang="en-GB"/>
          </a:p>
        </p:txBody>
      </p:sp>
    </p:spTree>
    <p:extLst>
      <p:ext uri="{BB962C8B-B14F-4D97-AF65-F5344CB8AC3E}">
        <p14:creationId xmlns:p14="http://schemas.microsoft.com/office/powerpoint/2010/main" val="342353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45ACCD-880F-4A92-9E26-D6428663187D}" type="datetimeFigureOut">
              <a:rPr lang="en-GB" smtClean="0"/>
              <a:t>26/04/2019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AA799-BA25-40F9-8B4F-7C491D52DBE2}" type="slidenum">
              <a:rPr lang="en-GB" smtClean="0"/>
              <a:t>‹#›</a:t>
            </a:fld>
            <a:endParaRPr lang="en-GB"/>
          </a:p>
        </p:txBody>
      </p:sp>
    </p:spTree>
    <p:extLst>
      <p:ext uri="{BB962C8B-B14F-4D97-AF65-F5344CB8AC3E}">
        <p14:creationId xmlns:p14="http://schemas.microsoft.com/office/powerpoint/2010/main" val="2294955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gray">
          <a:xfrm>
            <a:off x="5733112" y="102598"/>
            <a:ext cx="332776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6" name="Gerade Verbindung 5"/>
          <p:cNvCxnSpPr/>
          <p:nvPr/>
        </p:nvCxnSpPr>
        <p:spPr bwMode="gray">
          <a:xfrm flipH="1">
            <a:off x="129860" y="3963473"/>
            <a:ext cx="551144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bwMode="gray">
          <a:xfrm>
            <a:off x="127511" y="2959109"/>
            <a:ext cx="5516141" cy="796912"/>
          </a:xfrm>
          <a:prstGeom prst="rect">
            <a:avLst/>
          </a:prstGeom>
        </p:spPr>
        <p:txBody>
          <a:bodyPr wrap="square" lIns="54000" tIns="0" rIns="135000" bIns="0">
            <a:noAutofit/>
          </a:bodyPr>
          <a:lstStyle/>
          <a:p>
            <a:pPr algn="ctr">
              <a:lnSpc>
                <a:spcPct val="80000"/>
              </a:lnSpc>
            </a:pPr>
            <a:r>
              <a:rPr lang="en-US" sz="4000" b="1" dirty="0" smtClean="0">
                <a:solidFill>
                  <a:srgbClr val="7D7D7D"/>
                </a:solidFill>
                <a:latin typeface="Calibri Light" panose="020F0302020204030204"/>
              </a:rPr>
              <a:t>Preventing Asbestos</a:t>
            </a:r>
          </a:p>
          <a:p>
            <a:pPr algn="ctr">
              <a:lnSpc>
                <a:spcPct val="80000"/>
              </a:lnSpc>
            </a:pPr>
            <a:r>
              <a:rPr lang="en-US" sz="4000" b="1" dirty="0" smtClean="0">
                <a:solidFill>
                  <a:srgbClr val="7D7D7D"/>
                </a:solidFill>
                <a:latin typeface="Calibri Light" panose="020F0302020204030204"/>
              </a:rPr>
              <a:t>Exposure</a:t>
            </a:r>
            <a:endParaRPr lang="en-US" sz="4000" b="1" dirty="0">
              <a:solidFill>
                <a:srgbClr val="7D7D7D"/>
              </a:solidFill>
              <a:latin typeface="Calibri Light" panose="020F0302020204030204"/>
            </a:endParaRPr>
          </a:p>
        </p:txBody>
      </p:sp>
      <p:sp>
        <p:nvSpPr>
          <p:cNvPr id="205" name="Textfeld 204"/>
          <p:cNvSpPr txBox="1"/>
          <p:nvPr/>
        </p:nvSpPr>
        <p:spPr bwMode="gray">
          <a:xfrm>
            <a:off x="127511" y="133771"/>
            <a:ext cx="2784914" cy="514590"/>
          </a:xfrm>
          <a:prstGeom prst="rect">
            <a:avLst/>
          </a:prstGeom>
          <a:noFill/>
        </p:spPr>
        <p:txBody>
          <a:bodyPr wrap="square" lIns="54000" tIns="54000" rIns="81000" bIns="0" rtlCol="0">
            <a:noAutofit/>
          </a:bodyPr>
          <a:lstStyle/>
          <a:p>
            <a:pPr>
              <a:lnSpc>
                <a:spcPct val="90000"/>
              </a:lnSpc>
              <a:spcAft>
                <a:spcPts val="750"/>
              </a:spcAft>
            </a:pPr>
            <a:r>
              <a:rPr lang="en-US" sz="3600" noProof="1" smtClean="0">
                <a:solidFill>
                  <a:srgbClr val="ED7D31"/>
                </a:solidFill>
                <a:latin typeface="Bebas Neue" panose="020B0506020202020201" pitchFamily="34" charset="0"/>
              </a:rPr>
              <a:t>Safety Moment</a:t>
            </a:r>
            <a:endParaRPr lang="en-US" sz="3600" noProof="1">
              <a:solidFill>
                <a:srgbClr val="ED7D31"/>
              </a:solidFill>
              <a:latin typeface="Bebas Neue" panose="020B0506020202020201" pitchFamily="34" charset="0"/>
            </a:endParaRPr>
          </a:p>
        </p:txBody>
      </p:sp>
      <p:sp>
        <p:nvSpPr>
          <p:cNvPr id="204" name="Textfeld 123"/>
          <p:cNvSpPr txBox="1"/>
          <p:nvPr/>
        </p:nvSpPr>
        <p:spPr bwMode="gray">
          <a:xfrm>
            <a:off x="5774245" y="27955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1</a:t>
            </a:r>
            <a:endParaRPr lang="en-US" sz="2400" noProof="1">
              <a:solidFill>
                <a:prstClr val="black">
                  <a:lumMod val="85000"/>
                  <a:lumOff val="15000"/>
                </a:prstClr>
              </a:solidFill>
              <a:latin typeface="Bebas Neue" panose="020B0506020202020201" pitchFamily="34" charset="0"/>
            </a:endParaRPr>
          </a:p>
        </p:txBody>
      </p:sp>
      <p:sp>
        <p:nvSpPr>
          <p:cNvPr id="206" name="Textfeld 123"/>
          <p:cNvSpPr txBox="1"/>
          <p:nvPr/>
        </p:nvSpPr>
        <p:spPr bwMode="gray">
          <a:xfrm>
            <a:off x="5774245" y="190494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smtClean="0">
                <a:solidFill>
                  <a:prstClr val="black">
                    <a:lumMod val="85000"/>
                    <a:lumOff val="15000"/>
                  </a:prstClr>
                </a:solidFill>
                <a:latin typeface="Bebas Neue" panose="020B0506020202020201" pitchFamily="34" charset="0"/>
              </a:rPr>
              <a:t>2</a:t>
            </a:r>
            <a:endParaRPr lang="en-US" sz="2400" noProof="1">
              <a:solidFill>
                <a:prstClr val="black">
                  <a:lumMod val="85000"/>
                  <a:lumOff val="15000"/>
                </a:prstClr>
              </a:solidFill>
              <a:latin typeface="Bebas Neue" panose="020B0506020202020201" pitchFamily="34" charset="0"/>
            </a:endParaRPr>
          </a:p>
        </p:txBody>
      </p:sp>
      <p:sp>
        <p:nvSpPr>
          <p:cNvPr id="210" name="Textfeld 123"/>
          <p:cNvSpPr txBox="1"/>
          <p:nvPr/>
        </p:nvSpPr>
        <p:spPr bwMode="gray">
          <a:xfrm>
            <a:off x="5774245" y="3665246"/>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3</a:t>
            </a:r>
            <a:endParaRPr lang="en-US" sz="2400" noProof="1">
              <a:solidFill>
                <a:prstClr val="black">
                  <a:lumMod val="85000"/>
                  <a:lumOff val="15000"/>
                </a:prstClr>
              </a:solidFill>
              <a:latin typeface="Bebas Neue" panose="020B0506020202020201" pitchFamily="34" charset="0"/>
            </a:endParaRPr>
          </a:p>
        </p:txBody>
      </p:sp>
      <p:sp>
        <p:nvSpPr>
          <p:cNvPr id="213" name="Textfeld 123"/>
          <p:cNvSpPr txBox="1"/>
          <p:nvPr/>
        </p:nvSpPr>
        <p:spPr bwMode="gray">
          <a:xfrm>
            <a:off x="5774245" y="5423912"/>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Bebas Neue" panose="020B0506020202020201" pitchFamily="34" charset="0"/>
              </a:rPr>
              <a:t>4</a:t>
            </a:r>
            <a:endParaRPr lang="en-US" sz="2400" noProof="1">
              <a:solidFill>
                <a:prstClr val="black">
                  <a:lumMod val="85000"/>
                  <a:lumOff val="15000"/>
                </a:prstClr>
              </a:solidFill>
              <a:latin typeface="Bebas Neue" panose="020B0506020202020201" pitchFamily="34" charset="0"/>
            </a:endParaRPr>
          </a:p>
        </p:txBody>
      </p:sp>
      <p:sp>
        <p:nvSpPr>
          <p:cNvPr id="26" name="TextBox 25"/>
          <p:cNvSpPr txBox="1"/>
          <p:nvPr/>
        </p:nvSpPr>
        <p:spPr>
          <a:xfrm>
            <a:off x="-40229" y="3979112"/>
            <a:ext cx="5817573" cy="384721"/>
          </a:xfrm>
          <a:prstGeom prst="rect">
            <a:avLst/>
          </a:prstGeom>
          <a:noFill/>
        </p:spPr>
        <p:txBody>
          <a:bodyPr wrap="square" rtlCol="0">
            <a:spAutoFit/>
          </a:bodyPr>
          <a:lstStyle/>
          <a:p>
            <a:pPr algn="ctr"/>
            <a:r>
              <a:rPr lang="en-GB" sz="1900" dirty="0" smtClean="0">
                <a:solidFill>
                  <a:schemeClr val="accent2"/>
                </a:solidFill>
              </a:rPr>
              <a:t>Greatest </a:t>
            </a:r>
            <a:r>
              <a:rPr lang="en-GB" sz="1900" dirty="0">
                <a:solidFill>
                  <a:schemeClr val="accent2"/>
                </a:solidFill>
              </a:rPr>
              <a:t>single cause of </a:t>
            </a:r>
            <a:r>
              <a:rPr lang="en-GB" sz="1900" dirty="0" smtClean="0">
                <a:solidFill>
                  <a:schemeClr val="accent2"/>
                </a:solidFill>
              </a:rPr>
              <a:t>work-related </a:t>
            </a:r>
            <a:r>
              <a:rPr lang="en-GB" sz="1900" dirty="0">
                <a:solidFill>
                  <a:schemeClr val="accent2"/>
                </a:solidFill>
              </a:rPr>
              <a:t>deaths in the UK</a:t>
            </a:r>
          </a:p>
        </p:txBody>
      </p:sp>
      <p:sp>
        <p:nvSpPr>
          <p:cNvPr id="27" name="Textfeld 204"/>
          <p:cNvSpPr txBox="1"/>
          <p:nvPr/>
        </p:nvSpPr>
        <p:spPr bwMode="gray">
          <a:xfrm>
            <a:off x="184315" y="825151"/>
            <a:ext cx="5304954" cy="1977168"/>
          </a:xfrm>
          <a:prstGeom prst="rect">
            <a:avLst/>
          </a:prstGeom>
          <a:noFill/>
        </p:spPr>
        <p:txBody>
          <a:bodyPr wrap="square" lIns="54000" tIns="54000" rIns="81000" bIns="0" rtlCol="0">
            <a:noAutofit/>
          </a:bodyPr>
          <a:lstStyle/>
          <a:p>
            <a:pPr algn="just">
              <a:lnSpc>
                <a:spcPct val="110000"/>
              </a:lnSpc>
              <a:spcAft>
                <a:spcPts val="750"/>
              </a:spcAft>
            </a:pPr>
            <a:r>
              <a:rPr lang="en-US" sz="1600" noProof="1" smtClean="0">
                <a:solidFill>
                  <a:schemeClr val="tx1">
                    <a:lumMod val="65000"/>
                    <a:lumOff val="35000"/>
                  </a:schemeClr>
                </a:solidFill>
                <a:latin typeface="Bebas Neue" panose="020B0506020202020201" pitchFamily="34" charset="0"/>
              </a:rPr>
              <a:t>More people are killed by exposure to asbestos each year than are killed on the roads. Exposure can lead to asbestos-related diseases that can seriously affect health many years later.</a:t>
            </a:r>
          </a:p>
          <a:p>
            <a:pPr algn="just">
              <a:lnSpc>
                <a:spcPct val="110000"/>
              </a:lnSpc>
              <a:spcAft>
                <a:spcPts val="750"/>
              </a:spcAft>
            </a:pPr>
            <a:r>
              <a:rPr lang="en-US" sz="1600" noProof="1" smtClean="0">
                <a:solidFill>
                  <a:schemeClr val="tx1">
                    <a:lumMod val="65000"/>
                    <a:lumOff val="35000"/>
                  </a:schemeClr>
                </a:solidFill>
                <a:latin typeface="Bebas Neue" panose="020B0506020202020201" pitchFamily="34" charset="0"/>
              </a:rPr>
              <a:t>We all need to be aware of the hazards of asbestos, where it can be found, what we need to do if it is disturbed.  This is the case for any area we work, whether it be kitchens, store cupboards, plant rooms or workshops.</a:t>
            </a:r>
            <a:endParaRPr lang="en-US" sz="1600" noProof="1">
              <a:solidFill>
                <a:schemeClr val="tx1">
                  <a:lumMod val="65000"/>
                  <a:lumOff val="35000"/>
                </a:schemeClr>
              </a:solidFill>
              <a:latin typeface="Bebas Neue" panose="020B0506020202020201" pitchFamily="34" charset="0"/>
            </a:endParaRPr>
          </a:p>
        </p:txBody>
      </p:sp>
      <p:sp>
        <p:nvSpPr>
          <p:cNvPr id="29" name="TextBox 28"/>
          <p:cNvSpPr txBox="1"/>
          <p:nvPr/>
        </p:nvSpPr>
        <p:spPr>
          <a:xfrm>
            <a:off x="6128404" y="5545984"/>
            <a:ext cx="2935196" cy="984885"/>
          </a:xfrm>
          <a:prstGeom prst="rect">
            <a:avLst/>
          </a:prstGeom>
          <a:noFill/>
        </p:spPr>
        <p:txBody>
          <a:bodyPr wrap="square" rtlCol="0">
            <a:spAutoFit/>
          </a:bodyPr>
          <a:lstStyle/>
          <a:p>
            <a:pPr>
              <a:spcAft>
                <a:spcPts val="600"/>
              </a:spcAft>
            </a:pPr>
            <a:r>
              <a:rPr lang="en-GB" sz="1200" dirty="0" smtClean="0"/>
              <a:t>Get advice if you are unsure</a:t>
            </a:r>
            <a:endParaRPr lang="en-GB" sz="1200" dirty="0"/>
          </a:p>
          <a:p>
            <a:pPr lvl="1">
              <a:spcAft>
                <a:spcPts val="600"/>
              </a:spcAft>
            </a:pPr>
            <a:r>
              <a:rPr lang="en-GB" sz="1200" dirty="0" smtClean="0">
                <a:solidFill>
                  <a:schemeClr val="bg1"/>
                </a:solidFill>
              </a:rPr>
              <a:t>If in doubt </a:t>
            </a:r>
            <a:r>
              <a:rPr lang="en-GB" sz="1200" b="1" dirty="0" smtClean="0">
                <a:solidFill>
                  <a:schemeClr val="bg1"/>
                </a:solidFill>
              </a:rPr>
              <a:t>STOP WORK</a:t>
            </a:r>
            <a:r>
              <a:rPr lang="en-GB" sz="1200" dirty="0" smtClean="0">
                <a:solidFill>
                  <a:schemeClr val="bg1"/>
                </a:solidFill>
              </a:rPr>
              <a:t>, ask for help.</a:t>
            </a:r>
          </a:p>
          <a:p>
            <a:pPr lvl="1">
              <a:spcAft>
                <a:spcPts val="600"/>
              </a:spcAft>
            </a:pPr>
            <a:r>
              <a:rPr lang="en-GB" sz="1200" dirty="0" smtClean="0">
                <a:solidFill>
                  <a:schemeClr val="bg1"/>
                </a:solidFill>
              </a:rPr>
              <a:t>Contact your manager or the HSE team  hse2@compass-group.co.uk </a:t>
            </a:r>
          </a:p>
        </p:txBody>
      </p:sp>
      <p:sp>
        <p:nvSpPr>
          <p:cNvPr id="20" name="TextBox 19"/>
          <p:cNvSpPr txBox="1"/>
          <p:nvPr/>
        </p:nvSpPr>
        <p:spPr>
          <a:xfrm>
            <a:off x="6128404" y="2023115"/>
            <a:ext cx="2935196" cy="1538883"/>
          </a:xfrm>
          <a:prstGeom prst="rect">
            <a:avLst/>
          </a:prstGeom>
          <a:noFill/>
        </p:spPr>
        <p:txBody>
          <a:bodyPr wrap="square" rtlCol="0">
            <a:spAutoFit/>
          </a:bodyPr>
          <a:lstStyle/>
          <a:p>
            <a:pPr>
              <a:spcAft>
                <a:spcPts val="600"/>
              </a:spcAft>
            </a:pPr>
            <a:r>
              <a:rPr lang="en-GB" sz="1200" dirty="0" smtClean="0"/>
              <a:t>Managing our work</a:t>
            </a:r>
          </a:p>
          <a:p>
            <a:pPr lvl="1">
              <a:spcAft>
                <a:spcPts val="600"/>
              </a:spcAft>
            </a:pPr>
            <a:r>
              <a:rPr lang="en-GB" sz="1200" dirty="0" smtClean="0">
                <a:solidFill>
                  <a:schemeClr val="bg1"/>
                </a:solidFill>
              </a:rPr>
              <a:t>Do you understand how our work may disturb or damage asbestos materials?</a:t>
            </a:r>
          </a:p>
          <a:p>
            <a:pPr lvl="1">
              <a:spcAft>
                <a:spcPts val="600"/>
              </a:spcAft>
            </a:pPr>
            <a:r>
              <a:rPr lang="en-GB" sz="1200" dirty="0" smtClean="0">
                <a:solidFill>
                  <a:schemeClr val="bg1"/>
                </a:solidFill>
              </a:rPr>
              <a:t>Do we have contractors doing work in areas that contain asbestos materials?</a:t>
            </a:r>
          </a:p>
        </p:txBody>
      </p:sp>
      <p:sp>
        <p:nvSpPr>
          <p:cNvPr id="21" name="TextBox 20"/>
          <p:cNvSpPr txBox="1"/>
          <p:nvPr/>
        </p:nvSpPr>
        <p:spPr>
          <a:xfrm>
            <a:off x="6128404" y="3810527"/>
            <a:ext cx="2935196" cy="1538883"/>
          </a:xfrm>
          <a:prstGeom prst="rect">
            <a:avLst/>
          </a:prstGeom>
          <a:noFill/>
        </p:spPr>
        <p:txBody>
          <a:bodyPr wrap="square" rtlCol="0">
            <a:spAutoFit/>
          </a:bodyPr>
          <a:lstStyle/>
          <a:p>
            <a:pPr>
              <a:spcAft>
                <a:spcPts val="600"/>
              </a:spcAft>
            </a:pPr>
            <a:r>
              <a:rPr lang="en-GB" sz="1200" dirty="0" smtClean="0"/>
              <a:t>Communication</a:t>
            </a:r>
          </a:p>
          <a:p>
            <a:pPr lvl="1">
              <a:spcAft>
                <a:spcPts val="600"/>
              </a:spcAft>
            </a:pPr>
            <a:r>
              <a:rPr lang="en-GB" sz="1200" dirty="0" smtClean="0">
                <a:solidFill>
                  <a:schemeClr val="bg1"/>
                </a:solidFill>
              </a:rPr>
              <a:t>Do staff understand whether there are asbestos materials in the areas they work?</a:t>
            </a:r>
          </a:p>
          <a:p>
            <a:pPr lvl="1">
              <a:spcAft>
                <a:spcPts val="600"/>
              </a:spcAft>
            </a:pPr>
            <a:r>
              <a:rPr lang="en-GB" sz="1200" dirty="0" smtClean="0">
                <a:solidFill>
                  <a:schemeClr val="bg1"/>
                </a:solidFill>
              </a:rPr>
              <a:t>Do staff understand procedures to follow if asbestos materials are disturbed or damaged?</a:t>
            </a:r>
          </a:p>
        </p:txBody>
      </p:sp>
      <p:sp>
        <p:nvSpPr>
          <p:cNvPr id="24" name="TextBox 23"/>
          <p:cNvSpPr txBox="1"/>
          <p:nvPr/>
        </p:nvSpPr>
        <p:spPr>
          <a:xfrm>
            <a:off x="6128404" y="406631"/>
            <a:ext cx="2935196" cy="1431161"/>
          </a:xfrm>
          <a:prstGeom prst="rect">
            <a:avLst/>
          </a:prstGeom>
          <a:noFill/>
        </p:spPr>
        <p:txBody>
          <a:bodyPr wrap="square" rtlCol="0">
            <a:spAutoFit/>
          </a:bodyPr>
          <a:lstStyle/>
          <a:p>
            <a:pPr>
              <a:spcAft>
                <a:spcPts val="600"/>
              </a:spcAft>
            </a:pPr>
            <a:r>
              <a:rPr lang="en-GB" sz="1200" dirty="0" smtClean="0"/>
              <a:t>Asbestos information</a:t>
            </a:r>
          </a:p>
          <a:p>
            <a:pPr lvl="1">
              <a:spcAft>
                <a:spcPts val="600"/>
              </a:spcAft>
            </a:pPr>
            <a:r>
              <a:rPr lang="en-GB" sz="1200" dirty="0" smtClean="0">
                <a:solidFill>
                  <a:schemeClr val="bg1"/>
                </a:solidFill>
              </a:rPr>
              <a:t>Has the client provided Asbestos Register information?</a:t>
            </a:r>
          </a:p>
          <a:p>
            <a:pPr lvl="1">
              <a:spcAft>
                <a:spcPts val="600"/>
              </a:spcAft>
            </a:pPr>
            <a:r>
              <a:rPr lang="en-GB" sz="1200" dirty="0" smtClean="0">
                <a:solidFill>
                  <a:schemeClr val="bg1"/>
                </a:solidFill>
              </a:rPr>
              <a:t>When was it last updated?</a:t>
            </a:r>
          </a:p>
          <a:p>
            <a:pPr lvl="1">
              <a:spcAft>
                <a:spcPts val="600"/>
              </a:spcAft>
            </a:pPr>
            <a:r>
              <a:rPr lang="en-GB" sz="1200" dirty="0" smtClean="0">
                <a:solidFill>
                  <a:schemeClr val="bg1"/>
                </a:solidFill>
              </a:rPr>
              <a:t>Does the Asbestos Register cover the areas that you work in?</a:t>
            </a:r>
          </a:p>
        </p:txBody>
      </p:sp>
      <p:pic>
        <p:nvPicPr>
          <p:cNvPr id="3" name="Picture 2"/>
          <p:cNvPicPr>
            <a:picLocks noChangeAspect="1"/>
          </p:cNvPicPr>
          <p:nvPr/>
        </p:nvPicPr>
        <p:blipFill>
          <a:blip r:embed="rId3"/>
          <a:stretch>
            <a:fillRect/>
          </a:stretch>
        </p:blipFill>
        <p:spPr>
          <a:xfrm>
            <a:off x="2157685" y="4423864"/>
            <a:ext cx="1658286" cy="1099382"/>
          </a:xfrm>
          <a:prstGeom prst="rect">
            <a:avLst/>
          </a:prstGeom>
        </p:spPr>
      </p:pic>
      <p:pic>
        <p:nvPicPr>
          <p:cNvPr id="4" name="Picture 3"/>
          <p:cNvPicPr>
            <a:picLocks noChangeAspect="1"/>
          </p:cNvPicPr>
          <p:nvPr/>
        </p:nvPicPr>
        <p:blipFill>
          <a:blip r:embed="rId4"/>
          <a:stretch>
            <a:fillRect/>
          </a:stretch>
        </p:blipFill>
        <p:spPr>
          <a:xfrm>
            <a:off x="2133285" y="5625275"/>
            <a:ext cx="1684213" cy="1104095"/>
          </a:xfrm>
          <a:prstGeom prst="rect">
            <a:avLst/>
          </a:prstGeom>
        </p:spPr>
      </p:pic>
      <p:pic>
        <p:nvPicPr>
          <p:cNvPr id="7" name="Picture 6"/>
          <p:cNvPicPr>
            <a:picLocks noChangeAspect="1"/>
          </p:cNvPicPr>
          <p:nvPr/>
        </p:nvPicPr>
        <p:blipFill>
          <a:blip r:embed="rId5"/>
          <a:stretch>
            <a:fillRect/>
          </a:stretch>
        </p:blipFill>
        <p:spPr>
          <a:xfrm>
            <a:off x="239209" y="4419151"/>
            <a:ext cx="1796438" cy="2308755"/>
          </a:xfrm>
          <a:prstGeom prst="rect">
            <a:avLst/>
          </a:prstGeom>
        </p:spPr>
      </p:pic>
      <p:pic>
        <p:nvPicPr>
          <p:cNvPr id="8" name="Picture 7"/>
          <p:cNvPicPr>
            <a:picLocks noChangeAspect="1"/>
          </p:cNvPicPr>
          <p:nvPr/>
        </p:nvPicPr>
        <p:blipFill>
          <a:blip r:embed="rId6"/>
          <a:stretch>
            <a:fillRect/>
          </a:stretch>
        </p:blipFill>
        <p:spPr>
          <a:xfrm>
            <a:off x="3913263" y="4419151"/>
            <a:ext cx="1611382" cy="1104095"/>
          </a:xfrm>
          <a:prstGeom prst="rect">
            <a:avLst/>
          </a:prstGeom>
        </p:spPr>
      </p:pic>
      <p:pic>
        <p:nvPicPr>
          <p:cNvPr id="9" name="Picture 8"/>
          <p:cNvPicPr>
            <a:picLocks noChangeAspect="1"/>
          </p:cNvPicPr>
          <p:nvPr/>
        </p:nvPicPr>
        <p:blipFill>
          <a:blip r:embed="rId7"/>
          <a:stretch>
            <a:fillRect/>
          </a:stretch>
        </p:blipFill>
        <p:spPr>
          <a:xfrm>
            <a:off x="3913262" y="5625276"/>
            <a:ext cx="1611382" cy="1104095"/>
          </a:xfrm>
          <a:prstGeom prst="rect">
            <a:avLst/>
          </a:prstGeom>
        </p:spPr>
      </p:pic>
      <p:sp>
        <p:nvSpPr>
          <p:cNvPr id="2" name="TextBox 1"/>
          <p:cNvSpPr txBox="1"/>
          <p:nvPr/>
        </p:nvSpPr>
        <p:spPr>
          <a:xfrm>
            <a:off x="5863978" y="6553527"/>
            <a:ext cx="3198259" cy="230832"/>
          </a:xfrm>
          <a:prstGeom prst="rect">
            <a:avLst/>
          </a:prstGeom>
          <a:noFill/>
        </p:spPr>
        <p:txBody>
          <a:bodyPr wrap="square" rtlCol="0">
            <a:spAutoFit/>
          </a:bodyPr>
          <a:lstStyle/>
          <a:p>
            <a:r>
              <a:rPr lang="en-GB" sz="900" dirty="0" smtClean="0">
                <a:solidFill>
                  <a:schemeClr val="bg2">
                    <a:lumMod val="90000"/>
                  </a:schemeClr>
                </a:solidFill>
              </a:rPr>
              <a:t>HS/SC/001/01                       Internal Use                      April 2019</a:t>
            </a:r>
            <a:endParaRPr lang="en-GB" sz="900" dirty="0">
              <a:solidFill>
                <a:schemeClr val="bg2">
                  <a:lumMod val="90000"/>
                </a:schemeClr>
              </a:solidFill>
            </a:endParaRPr>
          </a:p>
        </p:txBody>
      </p:sp>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71628" y="168180"/>
            <a:ext cx="1017641" cy="596940"/>
          </a:xfrm>
          <a:prstGeom prst="rect">
            <a:avLst/>
          </a:prstGeom>
        </p:spPr>
      </p:pic>
    </p:spTree>
    <p:custDataLst>
      <p:tags r:id="rId1"/>
    </p:custDataLst>
    <p:extLst>
      <p:ext uri="{BB962C8B-B14F-4D97-AF65-F5344CB8AC3E}">
        <p14:creationId xmlns:p14="http://schemas.microsoft.com/office/powerpoint/2010/main" val="4202411178"/>
      </p:ext>
    </p:extLst>
  </p:cSld>
  <p:clrMapOvr>
    <a:masterClrMapping/>
  </p:clrMapOvr>
  <mc:AlternateContent xmlns:mc="http://schemas.openxmlformats.org/markup-compatibility/2006" xmlns:p14="http://schemas.microsoft.com/office/powerpoint/2010/main">
    <mc:Choice Requires="p14">
      <p:transition spd="slow" p14:dur="2000" advTm="168223"/>
    </mc:Choice>
    <mc:Fallback xmlns="">
      <p:transition spd="slow" advTm="168223"/>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0.3|34.1|11.7|18.6|26.6|32.5|23.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2294</TotalTime>
  <Words>216</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Bebas Neue</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Slips Trips &amp; Falls</dc:title>
  <dc:creator>John Hamilton</dc:creator>
  <cp:lastModifiedBy>Natalia Zielinska</cp:lastModifiedBy>
  <cp:revision>98</cp:revision>
  <cp:lastPrinted>2019-01-03T11:19:48Z</cp:lastPrinted>
  <dcterms:created xsi:type="dcterms:W3CDTF">2017-06-08T08:44:50Z</dcterms:created>
  <dcterms:modified xsi:type="dcterms:W3CDTF">2019-04-26T12:07:35Z</dcterms:modified>
</cp:coreProperties>
</file>