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0691813" cy="7559675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AA6B54-8DEB-0237-9BB0-D6F81EE682D7}" name="Jenny Todd" initials="JT" userId="S::jenny.todd@chandcogroup.com::4aee87ea-a05c-41a6-9b73-1bba8156af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96"/>
    <a:srgbClr val="FDD9A5"/>
    <a:srgbClr val="B6DF89"/>
    <a:srgbClr val="FCC777"/>
    <a:srgbClr val="FF4155"/>
    <a:srgbClr val="BF3455"/>
    <a:srgbClr val="FBDAD3"/>
    <a:srgbClr val="FFFFFF"/>
    <a:srgbClr val="EE7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41016-DC3A-83EC-D5AE-6E11D7365FEA}" v="366" dt="2025-03-26T15:50:40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60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Howard 1" userId="57a578fa-3076-4bf9-8abc-dc64d22be9ed" providerId="ADAL" clId="{941BF931-9C87-42AC-975B-869BE2A59A76}"/>
    <pc:docChg chg="modSld">
      <pc:chgData name="Michelle Howard 1" userId="57a578fa-3076-4bf9-8abc-dc64d22be9ed" providerId="ADAL" clId="{941BF931-9C87-42AC-975B-869BE2A59A76}" dt="2025-03-26T15:59:15.427" v="3" actId="20577"/>
      <pc:docMkLst>
        <pc:docMk/>
      </pc:docMkLst>
      <pc:sldChg chg="modSp mod">
        <pc:chgData name="Michelle Howard 1" userId="57a578fa-3076-4bf9-8abc-dc64d22be9ed" providerId="ADAL" clId="{941BF931-9C87-42AC-975B-869BE2A59A76}" dt="2025-03-26T15:59:15.427" v="3" actId="20577"/>
        <pc:sldMkLst>
          <pc:docMk/>
          <pc:sldMk cId="4125060162" sldId="261"/>
        </pc:sldMkLst>
        <pc:graphicFrameChg chg="modGraphic">
          <ac:chgData name="Michelle Howard 1" userId="57a578fa-3076-4bf9-8abc-dc64d22be9ed" providerId="ADAL" clId="{941BF931-9C87-42AC-975B-869BE2A59A76}" dt="2025-03-26T15:59:15.427" v="3" actId="20577"/>
          <ac:graphicFrameMkLst>
            <pc:docMk/>
            <pc:sldMk cId="4125060162" sldId="261"/>
            <ac:graphicFrameMk id="33" creationId="{9FC75898-F18E-CAEB-25CE-C0FB336C847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0656E-FBB4-42E7-A87F-A8B14CB64D3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643C7-D677-4F3C-B501-408EF8F16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643C7-D677-4F3C-B501-408EF8F163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4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470187D-22F0-D9B4-0040-F8DD8847F763}"/>
              </a:ext>
            </a:extLst>
          </p:cNvPr>
          <p:cNvSpPr/>
          <p:nvPr userDrawn="1"/>
        </p:nvSpPr>
        <p:spPr>
          <a:xfrm>
            <a:off x="3718560" y="1188720"/>
            <a:ext cx="3266440" cy="5897880"/>
          </a:xfrm>
          <a:prstGeom prst="rect">
            <a:avLst/>
          </a:prstGeom>
          <a:solidFill>
            <a:srgbClr val="FBDA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2761B15-3991-7DDB-53E5-B6DDC3126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DBDE1C-F417-48B5-6E5C-A810DC72D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395" y="934403"/>
            <a:ext cx="3133725" cy="417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Flama Book" panose="02000000000000000000" pitchFamily="50" charset="0"/>
              </a:defRPr>
            </a:lvl1pPr>
          </a:lstStyle>
          <a:p>
            <a:pPr lvl="0"/>
            <a:r>
              <a:rPr lang="en-GB"/>
              <a:t>October 2024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89D9722-CAE1-B2F8-2835-AE31B4F31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395" y="7228523"/>
            <a:ext cx="3133725" cy="417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1"/>
                </a:solidFill>
                <a:latin typeface="Flama Book" panose="02000000000000000000" pitchFamily="50" charset="0"/>
              </a:defRPr>
            </a:lvl1pPr>
          </a:lstStyle>
          <a:p>
            <a:pPr lvl="0"/>
            <a:r>
              <a:rPr lang="en-GB"/>
              <a:t>QHSE and food safety newsletter – October 2024</a:t>
            </a:r>
          </a:p>
        </p:txBody>
      </p:sp>
    </p:spTree>
    <p:extLst>
      <p:ext uri="{BB962C8B-B14F-4D97-AF65-F5344CB8AC3E}">
        <p14:creationId xmlns:p14="http://schemas.microsoft.com/office/powerpoint/2010/main" val="292075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89D9722-CAE1-B2F8-2835-AE31B4F31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6395" y="7228523"/>
            <a:ext cx="3133725" cy="417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1"/>
                </a:solidFill>
                <a:latin typeface="Flama Book" panose="02000000000000000000" pitchFamily="50" charset="0"/>
              </a:defRPr>
            </a:lvl1pPr>
          </a:lstStyle>
          <a:p>
            <a:pPr lvl="0"/>
            <a:r>
              <a:rPr lang="en-GB"/>
              <a:t>QHSE and food safety newsletter – October 2024</a:t>
            </a:r>
          </a:p>
        </p:txBody>
      </p:sp>
    </p:spTree>
    <p:extLst>
      <p:ext uri="{BB962C8B-B14F-4D97-AF65-F5344CB8AC3E}">
        <p14:creationId xmlns:p14="http://schemas.microsoft.com/office/powerpoint/2010/main" val="860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9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hyperlink" Target="https://www.mycompasshse.co.uk/media/b1ydmg4m/6381es01-fire-risk-assessmentdocx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11" Type="http://schemas.openxmlformats.org/officeDocument/2006/relationships/hyperlink" Target="https://www.mycompasshse.co.uk/media/iv1faazs/6802workplace-safety-management-system-catering-training-recorddocx.docx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mycompasshse.co.uk/media/dlbd3pgv/stccs-25-hot-beverage-service-v2-editable.pdf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assistance@hospitalityaction.org.uk" TargetMode="External"/><Relationship Id="rId14" Type="http://schemas.openxmlformats.org/officeDocument/2006/relationships/hyperlink" Target="https://news.sky.com/story/man-injured-by-hot-tea-from-starbucks-awarded-50m-in-damages-133307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F1A70-F0FD-D660-AB1B-2E2ECCB95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7E1A93-2BB6-CA52-096F-DE51058F60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0" t="6225" b="1"/>
          <a:stretch/>
        </p:blipFill>
        <p:spPr>
          <a:xfrm>
            <a:off x="81280" y="0"/>
            <a:ext cx="10610532" cy="1309260"/>
          </a:xfrm>
          <a:prstGeom prst="rect">
            <a:avLst/>
          </a:prstGeom>
        </p:spPr>
      </p:pic>
      <p:pic>
        <p:nvPicPr>
          <p:cNvPr id="13" name="Picture 12" descr="A red circle with text&#10;&#10;Description automatically generated">
            <a:extLst>
              <a:ext uri="{FF2B5EF4-FFF2-40B4-BE49-F238E27FC236}">
                <a16:creationId xmlns:a16="http://schemas.microsoft.com/office/drawing/2014/main" id="{1878F6C8-9D1C-35CC-E378-274DDACFF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91" y="6472554"/>
            <a:ext cx="1087121" cy="1087121"/>
          </a:xfrm>
          <a:prstGeom prst="rect">
            <a:avLst/>
          </a:prstGeom>
        </p:spPr>
      </p:pic>
      <p:pic>
        <p:nvPicPr>
          <p:cNvPr id="17" name="Picture 16" descr="A red circle with white text&#10;&#10;Description automatically generated">
            <a:extLst>
              <a:ext uri="{FF2B5EF4-FFF2-40B4-BE49-F238E27FC236}">
                <a16:creationId xmlns:a16="http://schemas.microsoft.com/office/drawing/2014/main" id="{3A4DA41D-9CBF-B1B3-C000-0CC7E3E573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" y="0"/>
            <a:ext cx="1309260" cy="1309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C8FEFF-8F7C-2607-38A5-F5CFBA117C50}"/>
              </a:ext>
            </a:extLst>
          </p:cNvPr>
          <p:cNvSpPr txBox="1"/>
          <p:nvPr/>
        </p:nvSpPr>
        <p:spPr>
          <a:xfrm>
            <a:off x="1422401" y="469964"/>
            <a:ext cx="709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Lesson Learnt: Burns &amp; scalds from takeaway coffee cups </a:t>
            </a:r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8AB5E3-E38B-7BD7-0A57-2E9BC5F21092}"/>
              </a:ext>
            </a:extLst>
          </p:cNvPr>
          <p:cNvSpPr/>
          <p:nvPr/>
        </p:nvSpPr>
        <p:spPr>
          <a:xfrm>
            <a:off x="468865" y="818909"/>
            <a:ext cx="391850" cy="391850"/>
          </a:xfrm>
          <a:prstGeom prst="ellipse">
            <a:avLst/>
          </a:prstGeom>
          <a:solidFill>
            <a:srgbClr val="FCC777"/>
          </a:solidFill>
          <a:ln w="28575">
            <a:solidFill>
              <a:srgbClr val="FF4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Graphic 29" descr="Lightbulb with solid fill">
            <a:extLst>
              <a:ext uri="{FF2B5EF4-FFF2-40B4-BE49-F238E27FC236}">
                <a16:creationId xmlns:a16="http://schemas.microsoft.com/office/drawing/2014/main" id="{0DB5CA7E-ACC0-4B47-AE21-CC5D0CF2E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406" y="856450"/>
            <a:ext cx="316768" cy="316768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FC75898-F18E-CAEB-25CE-C0FB336C8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23510"/>
              </p:ext>
            </p:extLst>
          </p:nvPr>
        </p:nvGraphicFramePr>
        <p:xfrm>
          <a:off x="0" y="1309260"/>
          <a:ext cx="10691814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938">
                  <a:extLst>
                    <a:ext uri="{9D8B030D-6E8A-4147-A177-3AD203B41FA5}">
                      <a16:colId xmlns:a16="http://schemas.microsoft.com/office/drawing/2014/main" val="2346367974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val="1809156248"/>
                    </a:ext>
                  </a:extLst>
                </a:gridCol>
                <a:gridCol w="3563938">
                  <a:extLst>
                    <a:ext uri="{9D8B030D-6E8A-4147-A177-3AD203B41FA5}">
                      <a16:colId xmlns:a16="http://schemas.microsoft.com/office/drawing/2014/main" val="3587128565"/>
                    </a:ext>
                  </a:extLst>
                </a:gridCol>
              </a:tblGrid>
              <a:tr h="62402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endParaRPr lang="en-GB" sz="6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Focus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endParaRPr lang="en-GB" sz="100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i="0">
                          <a:solidFill>
                            <a:schemeClr val="tx1"/>
                          </a:solidFill>
                          <a:effectLst/>
                          <a:latin typeface="Google Sans"/>
                        </a:rPr>
                        <a:t>🔍 </a:t>
                      </a:r>
                      <a:r>
                        <a:rPr lang="en-GB" sz="11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There have been multiple incidents where </a:t>
                      </a:r>
                      <a:r>
                        <a:rPr lang="en-GB" sz="11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burns and scalds</a:t>
                      </a:r>
                      <a:r>
                        <a:rPr lang="en-GB" sz="11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have been sustained from the </a:t>
                      </a:r>
                      <a:r>
                        <a:rPr lang="en-GB" sz="11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lid</a:t>
                      </a:r>
                      <a:r>
                        <a:rPr lang="en-GB" sz="11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a </a:t>
                      </a:r>
                      <a:r>
                        <a:rPr lang="en-GB" sz="11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takeaway hot beverage cup</a:t>
                      </a:r>
                      <a:r>
                        <a:rPr lang="en-GB" sz="11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not being </a:t>
                      </a:r>
                      <a:r>
                        <a:rPr lang="en-GB" sz="11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securely in place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1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en-GB" sz="1000" b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r>
                        <a:rPr lang="en-GB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Risk Assessment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Emoji" panose="020B0502040204020203" pitchFamily="34" charset="0"/>
                        <a:buChar char="⚡"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</a:rPr>
                        <a:t>Potential Hazards:</a:t>
                      </a:r>
                      <a:br>
                        <a:rPr lang="en-GB" sz="1100" b="1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Burns, scalds and injury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Slips, trips and falls 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Sprains/strains/brakes 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RIDDOR reportable injuries </a:t>
                      </a: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Emoji" panose="020B0502040204020203" pitchFamily="34" charset="0"/>
                        <a:buChar char="⚡"/>
                        <a:tabLst/>
                        <a:defRPr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</a:rPr>
                        <a:t>Risk Levels:</a:t>
                      </a:r>
                      <a:br>
                        <a:rPr lang="en-GB" sz="1100" b="1">
                          <a:solidFill>
                            <a:schemeClr val="tx1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Medium and High risk </a:t>
                      </a:r>
                      <a:endParaRPr lang="en-GB" sz="1100" b="1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Emoji" panose="020B0502040204020203" pitchFamily="34" charset="0"/>
                        <a:buChar char="⚡"/>
                        <a:tabLst/>
                        <a:defRPr/>
                      </a:pPr>
                      <a:endParaRPr lang="en-GB" sz="1100" b="1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Segoe UI Emoji" panose="020B0502040204020203" pitchFamily="34" charset="0"/>
                        <a:buChar char="⚡"/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</a:rPr>
                        <a:t>Consequences of Getting it Wrong: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1">
                          <a:solidFill>
                            <a:schemeClr val="tx1"/>
                          </a:solidFill>
                        </a:rPr>
                        <a:t>Scalds, burns or injury to: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Members of the public including children and vulnerable people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Customers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CH&amp;CO team and agency workers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1">
                          <a:solidFill>
                            <a:srgbClr val="000000"/>
                          </a:solidFill>
                        </a:rPr>
                        <a:t>Civil Claims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1">
                          <a:solidFill>
                            <a:srgbClr val="000000"/>
                          </a:solidFill>
                        </a:rPr>
                        <a:t>Permanent scarring and long-term medical treatment / physio for serious burns 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1">
                          <a:solidFill>
                            <a:schemeClr val="tx1"/>
                          </a:solidFill>
                        </a:rPr>
                        <a:t>Slips, trips or falls in areas where spillages have occurred:</a:t>
                      </a:r>
                      <a:br>
                        <a:rPr lang="en-GB" sz="1100" b="1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Potential for sprains/strains/breaks </a:t>
                      </a:r>
                      <a:br>
                        <a:rPr lang="en-GB" sz="1100" b="0">
                          <a:solidFill>
                            <a:srgbClr val="000000"/>
                          </a:solidFill>
                        </a:rPr>
                      </a:b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RIDDOR reportable incidents </a:t>
                      </a:r>
                      <a:br>
                        <a:rPr lang="en-GB" sz="1000" b="0">
                          <a:solidFill>
                            <a:srgbClr val="000000"/>
                          </a:solidFill>
                          <a:latin typeface="Aptos"/>
                        </a:rPr>
                      </a:br>
                      <a:endParaRPr lang="en-GB" sz="1100" b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Root Cause / Contributing Factors</a:t>
                      </a:r>
                      <a:endParaRPr lang="en-GB" sz="1000" b="1" dirty="0"/>
                    </a:p>
                    <a:p>
                      <a:pPr marL="179705" lvl="0" indent="-171450">
                        <a:spcBef>
                          <a:spcPts val="1200"/>
                        </a:spcBef>
                        <a:buFont typeface="Segoe UI Emoji" panose="020B0502040204020203" pitchFamily="34" charset="0"/>
                        <a:buChar char="⛔"/>
                      </a:pPr>
                      <a:r>
                        <a:rPr lang="en-GB" sz="1100" b="0">
                          <a:solidFill>
                            <a:schemeClr val="tx1"/>
                          </a:solidFill>
                        </a:rPr>
                        <a:t>Human error  - team members not following procedures, lids not provided or not properly placed on the cup</a:t>
                      </a:r>
                    </a:p>
                    <a:p>
                      <a:pPr marL="180000" lvl="0" indent="-171450">
                        <a:spcBef>
                          <a:spcPts val="1200"/>
                        </a:spcBef>
                        <a:buFont typeface="Segoe UI Emoji" panose="020B0502040204020203" pitchFamily="34" charset="0"/>
                        <a:buChar char="⛔"/>
                      </a:pP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Incorrect lid size / brand / type used for the cup</a:t>
                      </a:r>
                    </a:p>
                    <a:p>
                      <a:pPr marL="180000" lvl="0" indent="-171450">
                        <a:spcBef>
                          <a:spcPts val="1200"/>
                        </a:spcBef>
                        <a:buFont typeface="Segoe UI Emoji" panose="020B0502040204020203" pitchFamily="34" charset="0"/>
                        <a:buChar char="⛔"/>
                      </a:pP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Lid split or damaged during lid application </a:t>
                      </a:r>
                    </a:p>
                    <a:p>
                      <a:pPr marL="180000" lvl="0" indent="-171450">
                        <a:spcBef>
                          <a:spcPts val="1200"/>
                        </a:spcBef>
                        <a:buFont typeface="Segoe UI Emoji" panose="020B0502040204020203" pitchFamily="34" charset="0"/>
                        <a:buChar char="⛔"/>
                      </a:pP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Customer / user error if the lid has been removed to add milk or sugar after being handed the drink </a:t>
                      </a:r>
                    </a:p>
                    <a:p>
                      <a:pPr marL="180000" lvl="0" indent="-171450">
                        <a:spcBef>
                          <a:spcPts val="1200"/>
                        </a:spcBef>
                        <a:buFont typeface="Segoe UI Emoji" panose="020B0502040204020203" pitchFamily="34" charset="0"/>
                        <a:buChar char="⛔"/>
                      </a:pP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Poor service flow in the area allowing the potential for customers to bump into each other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Not following process </a:t>
                      </a:r>
                    </a:p>
                    <a:p>
                      <a:pPr marL="180000" lvl="0" indent="-171450">
                        <a:spcBef>
                          <a:spcPts val="1200"/>
                        </a:spcBef>
                        <a:buFont typeface="Segoe UI Emoji" panose="020B0502040204020203" pitchFamily="34" charset="0"/>
                        <a:buChar char="⛔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Lack of staff training/new staff induction training before commencing role requirements  </a:t>
                      </a:r>
                    </a:p>
                    <a:p>
                      <a:pPr marL="180000" lvl="0" indent="-171450">
                        <a:spcBef>
                          <a:spcPts val="1200"/>
                        </a:spcBef>
                        <a:buFont typeface="Segoe UI Emoji" panose="020B0502040204020203" pitchFamily="34" charset="0"/>
                        <a:buChar char="⛔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 Routine activity without thought</a:t>
                      </a:r>
                      <a:b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br>
                        <a:rPr lang="en-GB" sz="10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br>
                        <a:rPr lang="en-GB" sz="1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br>
                        <a:rPr lang="en-GB" sz="1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180000" lvl="0" indent="-171450">
                        <a:spcBef>
                          <a:spcPts val="1200"/>
                        </a:spcBef>
                        <a:buFont typeface="Segoe UI Emoji" panose="020B0502040204020203" pitchFamily="34" charset="0"/>
                        <a:buChar char="⛔"/>
                      </a:pP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ptos" panose="020B0004020202020204" pitchFamily="34" charset="0"/>
                        <a:buNone/>
                      </a:pPr>
                      <a:endParaRPr lang="en-GB" sz="1000" dirty="0"/>
                    </a:p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9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endParaRPr lang="en-GB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23353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8B31040-AA72-8701-150C-4778DE94E566}"/>
              </a:ext>
            </a:extLst>
          </p:cNvPr>
          <p:cNvSpPr txBox="1"/>
          <p:nvPr/>
        </p:nvSpPr>
        <p:spPr>
          <a:xfrm>
            <a:off x="3578066" y="6595433"/>
            <a:ext cx="353568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0" i="0">
                <a:solidFill>
                  <a:srgbClr val="474747"/>
                </a:solidFill>
                <a:effectLst/>
                <a:latin typeface="Google Sans"/>
              </a:rPr>
              <a:t>📣 </a:t>
            </a:r>
            <a:r>
              <a:rPr lang="en-GB" sz="1200" b="1"/>
              <a:t>Whistleblowing</a:t>
            </a:r>
            <a:r>
              <a:rPr lang="en-GB" sz="1200" b="0" i="0">
                <a:solidFill>
                  <a:srgbClr val="474747"/>
                </a:solidFill>
                <a:effectLst/>
                <a:latin typeface="Google Sans"/>
              </a:rPr>
              <a:t> 📣</a:t>
            </a:r>
            <a:r>
              <a:rPr lang="en-GB" sz="1200"/>
              <a:t> </a:t>
            </a:r>
          </a:p>
          <a:p>
            <a:endParaRPr lang="en-GB" sz="1200"/>
          </a:p>
          <a:p>
            <a:r>
              <a:rPr lang="en-GB" sz="1200"/>
              <a:t>Worried about how things are being run at work? Call the Whistleblowing Hotline 0808 801 0351 (UK) 1800 910 351 (IRL) </a:t>
            </a:r>
          </a:p>
          <a:p>
            <a:r>
              <a:rPr lang="en-GB" sz="1200"/>
              <a:t>Or email: </a:t>
            </a:r>
            <a:r>
              <a:rPr lang="en-GB" sz="1200">
                <a:hlinkClick r:id="rId9"/>
              </a:rPr>
              <a:t>assistance@hospitalityaction.org.uk</a:t>
            </a:r>
            <a:endParaRPr lang="en-GB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E2E26-795E-4492-58A6-E606D0F7A3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4820" y="1173218"/>
            <a:ext cx="340715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/>
          </a:p>
          <a:p>
            <a:r>
              <a:rPr lang="en-GB" b="1"/>
              <a:t>Actions Taken / Recommended</a:t>
            </a:r>
          </a:p>
          <a:p>
            <a:endParaRPr lang="en-GB" sz="110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b="1"/>
              <a:t>Action 1:</a:t>
            </a:r>
            <a:r>
              <a:rPr lang="en-GB" sz="1100"/>
              <a:t> Ensure all staff involved with beverage service are trained on </a:t>
            </a:r>
            <a:r>
              <a:rPr lang="en-GB" sz="1100">
                <a:hlinkClick r:id="rId10"/>
              </a:rPr>
              <a:t>STC 25 Hot Beverage Service </a:t>
            </a:r>
            <a:r>
              <a:rPr lang="en-GB" sz="1100"/>
              <a:t>and this is documented on their </a:t>
            </a:r>
            <a:r>
              <a:rPr lang="en-GB" sz="1100">
                <a:hlinkClick r:id="rId11"/>
              </a:rPr>
              <a:t>Workplace Safety Management System Training Record Cards</a:t>
            </a:r>
            <a:endParaRPr lang="en-GB" sz="110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b="1"/>
              <a:t>Action 2:</a:t>
            </a:r>
            <a:r>
              <a:rPr lang="en-GB" sz="1100"/>
              <a:t> Ensure staff are trained to carry out visual checks that the lids have been placed on securely across 360̊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b="1"/>
              <a:t>Action 3: </a:t>
            </a:r>
            <a:r>
              <a:rPr lang="en-GB" sz="1100"/>
              <a:t>Do not over fill cups – check whether the customer will be adding milk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b="1"/>
              <a:t>Action 3: </a:t>
            </a:r>
            <a:r>
              <a:rPr lang="en-GB" sz="1100"/>
              <a:t>In self-service areas for adding milk/sugar, display signage reminding customers to securely fit the lid back onto the cup afterwards and that the contents will be hot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b="1"/>
              <a:t>Action 4: </a:t>
            </a:r>
            <a:r>
              <a:rPr lang="en-GB" sz="1100"/>
              <a:t>Only use Compass approved disposable cups and lids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b="1"/>
              <a:t>Action 5: </a:t>
            </a:r>
            <a:r>
              <a:rPr lang="en-GB" sz="1100"/>
              <a:t>Keep serving areas clear and tidy. Ensure the cup is placed onto a flat surface when placing the lid 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b="1"/>
              <a:t>Action 6: </a:t>
            </a:r>
            <a:r>
              <a:rPr lang="en-GB" sz="1100"/>
              <a:t>Place the cup onto a flat surface to pass it to the customer – do not attempt to hand it over whilst holding it in the air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10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100"/>
          </a:p>
          <a:p>
            <a:endParaRPr lang="en-GB" sz="1000" b="1"/>
          </a:p>
          <a:p>
            <a:br>
              <a:rPr lang="en-GB" sz="1000">
                <a:hlinkClick r:id="rId12"/>
              </a:rPr>
            </a:br>
            <a:endParaRPr lang="en-GB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DF843-D9A2-A3DB-0B83-11FA38B455D3}"/>
              </a:ext>
            </a:extLst>
          </p:cNvPr>
          <p:cNvSpPr txBox="1"/>
          <p:nvPr/>
        </p:nvSpPr>
        <p:spPr>
          <a:xfrm>
            <a:off x="7284658" y="5516534"/>
            <a:ext cx="3407154" cy="23391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/>
              <a:t>Preventative Measures / Best Practices</a:t>
            </a:r>
          </a:p>
          <a:p>
            <a:endParaRPr lang="en-GB" sz="1100"/>
          </a:p>
          <a:p>
            <a:r>
              <a:rPr lang="en-GB" sz="1100" b="1"/>
              <a:t>Always</a:t>
            </a:r>
            <a:r>
              <a:rPr lang="en-GB" sz="1100"/>
              <a:t> put a </a:t>
            </a:r>
            <a:r>
              <a:rPr lang="en-GB" sz="1100" b="1"/>
              <a:t>lid</a:t>
            </a:r>
            <a:r>
              <a:rPr lang="en-GB" sz="1100"/>
              <a:t> on takeaway drinks</a:t>
            </a:r>
            <a:br>
              <a:rPr lang="en-GB" sz="1100"/>
            </a:br>
            <a:br>
              <a:rPr lang="en-GB" sz="1100"/>
            </a:br>
            <a:r>
              <a:rPr lang="en-GB" sz="1100"/>
              <a:t>A </a:t>
            </a:r>
            <a:r>
              <a:rPr lang="en-GB" sz="1100" b="1"/>
              <a:t>visual check </a:t>
            </a:r>
            <a:r>
              <a:rPr lang="en-GB" sz="1100"/>
              <a:t>is the best way of checking the lid is securely on the cup</a:t>
            </a:r>
          </a:p>
          <a:p>
            <a:endParaRPr lang="en-GB" sz="1100"/>
          </a:p>
          <a:p>
            <a:r>
              <a:rPr lang="en-GB" sz="1100" b="1" i="0">
                <a:solidFill>
                  <a:schemeClr val="tx1"/>
                </a:solidFill>
                <a:effectLst/>
                <a:latin typeface="+mn-lt"/>
              </a:rPr>
              <a:t>Cardboard cup holders </a:t>
            </a:r>
            <a:r>
              <a:rPr lang="en-GB" sz="1100" b="0" i="0">
                <a:solidFill>
                  <a:schemeClr val="tx1"/>
                </a:solidFill>
                <a:effectLst/>
                <a:latin typeface="+mn-lt"/>
              </a:rPr>
              <a:t>can assist customers with transporting multiple hot beverages. Cups must be securely placed deep into the cup holds.</a:t>
            </a:r>
          </a:p>
          <a:p>
            <a:br>
              <a:rPr lang="en-GB" sz="1100" b="0" i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+mn-lt"/>
              </a:rPr>
              <a:t>The use </a:t>
            </a:r>
            <a:r>
              <a:rPr lang="en-GB" sz="1100" b="1" i="0">
                <a:solidFill>
                  <a:schemeClr val="tx1"/>
                </a:solidFill>
                <a:effectLst/>
                <a:latin typeface="+mn-lt"/>
              </a:rPr>
              <a:t>of coffee cup clutches or sleeves </a:t>
            </a:r>
            <a:r>
              <a:rPr lang="en-GB" sz="1100" b="0" i="0">
                <a:solidFill>
                  <a:schemeClr val="tx1"/>
                </a:solidFill>
                <a:effectLst/>
                <a:latin typeface="+mn-lt"/>
              </a:rPr>
              <a:t>can assist with making hot beverages easier to hold. </a:t>
            </a:r>
          </a:p>
        </p:txBody>
      </p:sp>
      <p:pic>
        <p:nvPicPr>
          <p:cNvPr id="6" name="Picture 5" descr="Takeout paper cups, bag, and boxes on cafe counter">
            <a:extLst>
              <a:ext uri="{FF2B5EF4-FFF2-40B4-BE49-F238E27FC236}">
                <a16:creationId xmlns:a16="http://schemas.microsoft.com/office/drawing/2014/main" id="{A3B01F5F-93BC-A13D-F987-911434476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46" y="5345121"/>
            <a:ext cx="1694476" cy="112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158383-B23E-86D9-8C4E-C1FF1BD8ED42}"/>
              </a:ext>
            </a:extLst>
          </p:cNvPr>
          <p:cNvSpPr txBox="1"/>
          <p:nvPr/>
        </p:nvSpPr>
        <p:spPr>
          <a:xfrm>
            <a:off x="5379370" y="5265594"/>
            <a:ext cx="186835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A Starbucks customer in the US was awarded </a:t>
            </a:r>
            <a:r>
              <a:rPr lang="en-GB" sz="1100" b="1">
                <a:hlinkClick r:id="rId14"/>
              </a:rPr>
              <a:t>$50m in damages </a:t>
            </a:r>
            <a:r>
              <a:rPr lang="en-GB" sz="1100">
                <a:hlinkClick r:id="rId14"/>
              </a:rPr>
              <a:t>after sustaining life altering burns and scalds </a:t>
            </a:r>
            <a:r>
              <a:rPr lang="en-GB" sz="1100"/>
              <a:t>from take away hot drinks spilling whilst at a drive-through.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060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576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Flama Book</vt:lpstr>
      <vt:lpstr>Google Sans</vt:lpstr>
      <vt:lpstr>Segoe UI Emoji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Andy Cramp</dc:creator>
  <cp:lastModifiedBy>Michelle Howard 1</cp:lastModifiedBy>
  <cp:revision>4</cp:revision>
  <dcterms:created xsi:type="dcterms:W3CDTF">2024-09-30T11:22:29Z</dcterms:created>
  <dcterms:modified xsi:type="dcterms:W3CDTF">2025-03-26T15:59:19Z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D43978F0-D755-4C9F-B36D-F51F843BB5E0</vt:lpwstr>
  </property>
  <property fmtid="{D5CDD505-2E9C-101B-9397-08002B2CF9AE}" pid="3" name="ArticulatePath">
    <vt:lpwstr>Lessons Learnt - Chicken Liver Parfait v3.2</vt:lpwstr>
  </property>
</Properties>
</file>