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56" r:id="rId2"/>
    <p:sldId id="257" r:id="rId3"/>
    <p:sldId id="258" r:id="rId4"/>
    <p:sldId id="288" r:id="rId5"/>
    <p:sldId id="260" r:id="rId6"/>
    <p:sldId id="261" r:id="rId7"/>
    <p:sldId id="289"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18288000" cy="10287000"/>
  <p:notesSz cx="6858000" cy="9144000"/>
  <p:embeddedFontLst>
    <p:embeddedFont>
      <p:font typeface="DM Sans" pitchFamily="2" charset="0"/>
      <p:regular r:id="rId36"/>
    </p:embeddedFont>
    <p:embeddedFont>
      <p:font typeface="DM Sans Bold" charset="0"/>
      <p:regular r:id="rId37"/>
    </p:embeddedFont>
    <p:embeddedFont>
      <p:font typeface="Inter" panose="020B0604020202020204" charset="0"/>
      <p:regular r:id="rId38"/>
    </p:embeddedFont>
    <p:embeddedFont>
      <p:font typeface="Lazydog" panose="020B0604020202020204" charset="0"/>
      <p:regular r:id="rId39"/>
    </p:embeddedFont>
    <p:embeddedFont>
      <p:font typeface="Poppins" panose="00000500000000000000" pitchFamily="2" charset="0"/>
      <p:regular r:id="rId40"/>
    </p:embeddedFont>
    <p:embeddedFont>
      <p:font typeface="Poppins Bold" panose="00000800000000000000" charset="0"/>
      <p:regular r:id="rId41"/>
      <p:bold r:id="rId42"/>
    </p:embeddedFont>
    <p:embeddedFont>
      <p:font typeface="Poppins Medium" panose="00000600000000000000" pitchFamily="2" charset="0"/>
      <p:regular r:id="rId43"/>
    </p:embeddedFont>
    <p:embeddedFont>
      <p:font typeface="Poppins Semi-Bold" panose="020B0604020202020204" charset="0"/>
      <p:regular r:id="rId44"/>
    </p:embeddedFont>
    <p:embeddedFont>
      <p:font typeface="Poppins Ultra-Bold" panose="020B0604020202020204" charset="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10C68B-5CDE-42FA-A866-07EA1B906E34}" v="10" dt="2026-10-02T11:06:29.6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8692" autoAdjust="0"/>
  </p:normalViewPr>
  <p:slideViewPr>
    <p:cSldViewPr>
      <p:cViewPr varScale="1">
        <p:scale>
          <a:sx n="56" d="100"/>
          <a:sy n="56" d="100"/>
        </p:scale>
        <p:origin x="153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an Judge" userId="1de4a74c-e1ef-46a7-b937-00abde9ac724" providerId="ADAL" clId="{60555E28-A8F7-48EA-8FC1-3C37619C0557}"/>
    <pc:docChg chg="modSld sldOrd">
      <pc:chgData name="Evan Judge" userId="1de4a74c-e1ef-46a7-b937-00abde9ac724" providerId="ADAL" clId="{60555E28-A8F7-48EA-8FC1-3C37619C0557}" dt="2026-10-02T11:04:38.197" v="8"/>
      <pc:docMkLst>
        <pc:docMk/>
      </pc:docMkLst>
      <pc:sldChg chg="addSp modSp modAnim">
        <pc:chgData name="Evan Judge" userId="1de4a74c-e1ef-46a7-b937-00abde9ac724" providerId="ADAL" clId="{60555E28-A8F7-48EA-8FC1-3C37619C0557}" dt="2026-10-02T10:23:06.475" v="0"/>
        <pc:sldMkLst>
          <pc:docMk/>
          <pc:sldMk cId="0" sldId="258"/>
        </pc:sldMkLst>
        <pc:picChg chg="add mod">
          <ac:chgData name="Evan Judge" userId="1de4a74c-e1ef-46a7-b937-00abde9ac724" providerId="ADAL" clId="{60555E28-A8F7-48EA-8FC1-3C37619C0557}" dt="2026-10-02T10:23:06.475" v="0"/>
          <ac:picMkLst>
            <pc:docMk/>
            <pc:sldMk cId="0" sldId="258"/>
            <ac:picMk id="2" creationId="{94F5CAC2-7403-354E-D31A-71A572966792}"/>
          </ac:picMkLst>
        </pc:picChg>
      </pc:sldChg>
      <pc:sldChg chg="addSp modSp modAnim">
        <pc:chgData name="Evan Judge" userId="1de4a74c-e1ef-46a7-b937-00abde9ac724" providerId="ADAL" clId="{60555E28-A8F7-48EA-8FC1-3C37619C0557}" dt="2026-10-02T10:59:49.572" v="7"/>
        <pc:sldMkLst>
          <pc:docMk/>
          <pc:sldMk cId="0" sldId="268"/>
        </pc:sldMkLst>
        <pc:picChg chg="add mod">
          <ac:chgData name="Evan Judge" userId="1de4a74c-e1ef-46a7-b937-00abde9ac724" providerId="ADAL" clId="{60555E28-A8F7-48EA-8FC1-3C37619C0557}" dt="2026-10-02T10:59:49.572" v="7"/>
          <ac:picMkLst>
            <pc:docMk/>
            <pc:sldMk cId="0" sldId="268"/>
            <ac:picMk id="3" creationId="{5EFBBBD9-59F4-0B56-051B-9E78D06B8D86}"/>
          </ac:picMkLst>
        </pc:picChg>
      </pc:sldChg>
      <pc:sldChg chg="addSp modSp modAnim">
        <pc:chgData name="Evan Judge" userId="1de4a74c-e1ef-46a7-b937-00abde9ac724" providerId="ADAL" clId="{60555E28-A8F7-48EA-8FC1-3C37619C0557}" dt="2026-10-02T10:24:39.144" v="1"/>
        <pc:sldMkLst>
          <pc:docMk/>
          <pc:sldMk cId="0" sldId="281"/>
        </pc:sldMkLst>
        <pc:picChg chg="add mod">
          <ac:chgData name="Evan Judge" userId="1de4a74c-e1ef-46a7-b937-00abde9ac724" providerId="ADAL" clId="{60555E28-A8F7-48EA-8FC1-3C37619C0557}" dt="2026-10-02T10:24:39.144" v="1"/>
          <ac:picMkLst>
            <pc:docMk/>
            <pc:sldMk cId="0" sldId="281"/>
            <ac:picMk id="3" creationId="{E53DA8BF-0C7C-1EC0-CAB1-B72DE8907CEF}"/>
          </ac:picMkLst>
        </pc:picChg>
      </pc:sldChg>
      <pc:sldChg chg="addSp modSp modAnim">
        <pc:chgData name="Evan Judge" userId="1de4a74c-e1ef-46a7-b937-00abde9ac724" providerId="ADAL" clId="{60555E28-A8F7-48EA-8FC1-3C37619C0557}" dt="2026-10-02T11:04:38.197" v="8"/>
        <pc:sldMkLst>
          <pc:docMk/>
          <pc:sldMk cId="0" sldId="284"/>
        </pc:sldMkLst>
        <pc:picChg chg="add mod">
          <ac:chgData name="Evan Judge" userId="1de4a74c-e1ef-46a7-b937-00abde9ac724" providerId="ADAL" clId="{60555E28-A8F7-48EA-8FC1-3C37619C0557}" dt="2026-10-02T11:04:38.197" v="8"/>
          <ac:picMkLst>
            <pc:docMk/>
            <pc:sldMk cId="0" sldId="284"/>
            <ac:picMk id="6" creationId="{F6169466-3835-E1E9-4E69-AE0F883838BF}"/>
          </ac:picMkLst>
        </pc:picChg>
      </pc:sldChg>
      <pc:sldChg chg="addSp modSp modAnim">
        <pc:chgData name="Evan Judge" userId="1de4a74c-e1ef-46a7-b937-00abde9ac724" providerId="ADAL" clId="{60555E28-A8F7-48EA-8FC1-3C37619C0557}" dt="2026-10-02T10:36:37.865" v="2"/>
        <pc:sldMkLst>
          <pc:docMk/>
          <pc:sldMk cId="2806512121" sldId="288"/>
        </pc:sldMkLst>
        <pc:picChg chg="add mod">
          <ac:chgData name="Evan Judge" userId="1de4a74c-e1ef-46a7-b937-00abde9ac724" providerId="ADAL" clId="{60555E28-A8F7-48EA-8FC1-3C37619C0557}" dt="2026-10-02T10:36:37.865" v="2"/>
          <ac:picMkLst>
            <pc:docMk/>
            <pc:sldMk cId="2806512121" sldId="288"/>
            <ac:picMk id="5" creationId="{ECAFD3F7-8072-B7FA-09CF-19F998271977}"/>
          </ac:picMkLst>
        </pc:picChg>
      </pc:sldChg>
      <pc:sldChg chg="addSp modSp ord modAnim">
        <pc:chgData name="Evan Judge" userId="1de4a74c-e1ef-46a7-b937-00abde9ac724" providerId="ADAL" clId="{60555E28-A8F7-48EA-8FC1-3C37619C0557}" dt="2026-10-02T10:38:38.688" v="6"/>
        <pc:sldMkLst>
          <pc:docMk/>
          <pc:sldMk cId="3557421650" sldId="289"/>
        </pc:sldMkLst>
        <pc:spChg chg="mod">
          <ac:chgData name="Evan Judge" userId="1de4a74c-e1ef-46a7-b937-00abde9ac724" providerId="ADAL" clId="{60555E28-A8F7-48EA-8FC1-3C37619C0557}" dt="2026-10-02T10:37:52.082" v="5"/>
          <ac:spMkLst>
            <pc:docMk/>
            <pc:sldMk cId="3557421650" sldId="289"/>
            <ac:spMk id="4" creationId="{EAA10BF2-B923-51A2-F06F-DA7AE602B8F2}"/>
          </ac:spMkLst>
        </pc:spChg>
        <pc:picChg chg="add mod">
          <ac:chgData name="Evan Judge" userId="1de4a74c-e1ef-46a7-b937-00abde9ac724" providerId="ADAL" clId="{60555E28-A8F7-48EA-8FC1-3C37619C0557}" dt="2026-10-02T10:38:38.688" v="6"/>
          <ac:picMkLst>
            <pc:docMk/>
            <pc:sldMk cId="3557421650" sldId="289"/>
            <ac:picMk id="7" creationId="{52227A24-DCE8-00D0-D763-8FF8F1AAB23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02.10.2026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harliemorecraft.com/safety-motivational-speaker/"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kjAqdWrvYLE"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google.com/search?q=Psychological+Safety+as+a+Bedrock&amp;oq=safety+and+inclusion+go+hand+in+hand&amp;gs_lcrp=EgRlZGdlKgYIABBFGDkyBggAEEUYOTIICAEQ6QcY_FXSAQg2NTMyajBqNKgCALACAQ&amp;sourceid=chrome&amp;ie=UTF-8&amp;mstk=AUtExfCQ_Dh8LrXvl5SJaSe42IXD-yjew8mEoef13PPi1Z9klgKpJbJQHJ6NOIBnrkaqtwR5DxtNXCOtlLGBdB9knG5IJVUlAr4iDeZMRdrcs0CrGgX6W9Unc-gHvCvy3h7Gi0Q&amp;csui=3&amp;ved=2ahUKEwiEvMOsvauSAxXjTEEAHfLVLxgQgK4QegQIAxAB"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google.com/search?q=Fostering+Belonging&amp;oq=safety+and+inclusion+go+hand+in+hand&amp;gs_lcrp=EgRlZGdlKgYIABBFGDkyBggAEEUYOTIICAEQ6QcY_FXSAQg2NTMyajBqNKgCALACAQ&amp;sourceid=chrome&amp;ie=UTF-8&amp;mstk=AUtExfCQ_Dh8LrXvl5SJaSe42IXD-yjew8mEoef13PPi1Z9klgKpJbJQHJ6NOIBnrkaqtwR5DxtNXCOtlLGBdB9knG5IJVUlAr4iDeZMRdrcs0CrGgX6W9Unc-gHvCvy3h7Gi0Q&amp;csui=3&amp;ved=2ahUKEwiEvMOsvauSAxXjTEEAHfLVLxgQgK4QegQIAxAF" TargetMode="External"/><Relationship Id="rId4" Type="http://schemas.openxmlformats.org/officeDocument/2006/relationships/hyperlink" Target="https://www.google.com/search?q=Inclusion+Improves+Safety+Outcomes&amp;oq=safety+and+inclusion+go+hand+in+hand&amp;gs_lcrp=EgRlZGdlKgYIABBFGDkyBggAEEUYOTIICAEQ6QcY_FXSAQg2NTMyajBqNKgCALACAQ&amp;sourceid=chrome&amp;ie=UTF-8&amp;mstk=AUtExfCQ_Dh8LrXvl5SJaSe42IXD-yjew8mEoef13PPi1Z9klgKpJbJQHJ6NOIBnrkaqtwR5DxtNXCOtlLGBdB9knG5IJVUlAr4iDeZMRdrcs0CrGgX6W9Unc-gHvCvy3h7Gi0Q&amp;csui=3&amp;ved=2ahUKEwiEvMOsvauSAxXjTEEAHfLVLxgQgK4QegQIAxAD"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dirty="0"/>
              <a:t>Click to play video from Dave Crowe – HSE Director South</a:t>
            </a: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3079206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t>Click to play video about the Golden Circle of Why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20144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Showing the diagram of the Golden Circle of why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Ask the question – </a:t>
            </a:r>
            <a:r>
              <a:rPr lang="en-GB" sz="1200" b="1" kern="1200" dirty="0">
                <a:solidFill>
                  <a:schemeClr val="tx1"/>
                </a:solidFill>
                <a:effectLst/>
                <a:latin typeface="+mn-lt"/>
                <a:ea typeface="+mn-ea"/>
                <a:cs typeface="+mn-cs"/>
              </a:rPr>
              <a:t>Why do you think Compass does what we do</a:t>
            </a:r>
            <a:r>
              <a:rPr lang="en-GB" sz="1200" b="1" i="1" kern="1200" dirty="0">
                <a:solidFill>
                  <a:schemeClr val="tx1"/>
                </a:solidFill>
                <a:effectLst/>
                <a:latin typeface="+mn-lt"/>
                <a:ea typeface="+mn-ea"/>
                <a:cs typeface="+mn-cs"/>
              </a:rPr>
              <a:t>?</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(remember it is not solely for finical gain, that is the output not the why)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Now we know the why behind Compass and putting it into perspective for safety, </a:t>
            </a:r>
            <a:r>
              <a:rPr lang="en-GB" sz="1200" b="1" kern="1200" dirty="0">
                <a:solidFill>
                  <a:schemeClr val="tx1"/>
                </a:solidFill>
                <a:effectLst/>
                <a:latin typeface="+mn-lt"/>
                <a:ea typeface="+mn-ea"/>
                <a:cs typeface="+mn-cs"/>
              </a:rPr>
              <a:t>why are you safe at work?</a:t>
            </a: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golden circle of why links into the Compass 3P’s nicely - 3 P’s (Compass Group Framework)</a:t>
            </a:r>
          </a:p>
          <a:p>
            <a:r>
              <a:rPr lang="en-GB" sz="1200" kern="1200" dirty="0">
                <a:solidFill>
                  <a:schemeClr val="tx1"/>
                </a:solidFill>
                <a:effectLst/>
                <a:latin typeface="+mn-lt"/>
                <a:ea typeface="+mn-ea"/>
                <a:cs typeface="+mn-cs"/>
              </a:rPr>
              <a:t>Why = Purpose, How = People, What = Performance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Remember the response to this question will vary from person to person – There is not a wrong answer, but you may need to </a:t>
            </a:r>
            <a:r>
              <a:rPr lang="en-GB" sz="1200" b="1" kern="1200" dirty="0">
                <a:solidFill>
                  <a:schemeClr val="tx1"/>
                </a:solidFill>
                <a:effectLst/>
                <a:latin typeface="+mn-lt"/>
                <a:ea typeface="+mn-ea"/>
                <a:cs typeface="+mn-cs"/>
              </a:rPr>
              <a:t>remind people that it may be deeper then to earn money, what are they going to be doing with that money, that is their why!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475791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our day to day lives we can sometime become complacent to the hazards around us or start taking shortcuts, we are going to watch a brief video from Charlie Morecroft who shares his story as to why safety is important. Charlie is Motivational Safety Speaker who suffered life altering injuries whilst working at an Exxon refinery in New Jersey, USA. The result was over 5 years in and out hospital and over 50% of his body burnt – More info available on his </a:t>
            </a:r>
            <a:r>
              <a:rPr lang="en-GB" sz="1200" u="sng" kern="1200" dirty="0">
                <a:solidFill>
                  <a:schemeClr val="tx1"/>
                </a:solidFill>
                <a:effectLst/>
                <a:latin typeface="+mn-lt"/>
                <a:ea typeface="+mn-ea"/>
                <a:cs typeface="+mn-cs"/>
                <a:hlinkClick r:id="rId3"/>
              </a:rPr>
              <a:t>website</a:t>
            </a:r>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*Click to play the video</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video reminds me why what we are doing to introduce See Care Share is so important – it is so none of our team members have to experience a life altering injury at work. </a:t>
            </a: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3809394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72160-9363-0F6D-4370-75B0FBA71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45FF96-6A93-877F-4E78-FF554F955ECB}"/>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834BBF13-126D-8742-968A-C417B63037E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5C1F292-4801-50DA-174C-F760EDC816BA}"/>
              </a:ext>
            </a:extLst>
          </p:cNvPr>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4003602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Safety Culture</a:t>
            </a:r>
          </a:p>
          <a:p>
            <a:r>
              <a:rPr lang="en-GB" sz="1200" kern="1200" dirty="0">
                <a:solidFill>
                  <a:schemeClr val="tx1"/>
                </a:solidFill>
                <a:effectLst/>
                <a:latin typeface="+mn-lt"/>
                <a:ea typeface="+mn-ea"/>
                <a:cs typeface="+mn-cs"/>
              </a:rPr>
              <a:t>Before clicking - Ask: </a:t>
            </a:r>
            <a:r>
              <a:rPr lang="en-GB" sz="1200" b="1" i="1" kern="1200" dirty="0">
                <a:solidFill>
                  <a:schemeClr val="tx1"/>
                </a:solidFill>
                <a:effectLst/>
                <a:latin typeface="+mn-lt"/>
                <a:ea typeface="+mn-ea"/>
                <a:cs typeface="+mn-cs"/>
              </a:rPr>
              <a:t>What is Safety Culture?</a:t>
            </a:r>
            <a:r>
              <a:rPr lang="en-GB" sz="1200" kern="1200" dirty="0">
                <a:solidFill>
                  <a:schemeClr val="tx1"/>
                </a:solidFill>
                <a:effectLst/>
                <a:latin typeface="+mn-lt"/>
                <a:ea typeface="+mn-ea"/>
                <a:cs typeface="+mn-cs"/>
              </a:rPr>
              <a:t> – click to show the definition. </a:t>
            </a:r>
          </a:p>
          <a:p>
            <a:r>
              <a:rPr lang="en-GB" sz="1200" kern="1200" dirty="0">
                <a:solidFill>
                  <a:schemeClr val="tx1"/>
                </a:solidFill>
                <a:effectLst/>
                <a:latin typeface="+mn-lt"/>
                <a:ea typeface="+mn-ea"/>
                <a:cs typeface="+mn-cs"/>
              </a:rPr>
              <a:t>Click to show the Du Point Bradely Curve and discuss each of the stages of the curve as described in the short video (</a:t>
            </a:r>
            <a:r>
              <a:rPr lang="en-GB" sz="1200" u="sng" kern="1200" dirty="0">
                <a:solidFill>
                  <a:schemeClr val="tx1"/>
                </a:solidFill>
                <a:effectLst/>
                <a:latin typeface="+mn-lt"/>
                <a:ea typeface="+mn-ea"/>
                <a:cs typeface="+mn-cs"/>
                <a:hlinkClick r:id="rId3"/>
              </a:rPr>
              <a:t>https://www.youtube.com/watch?v=kjAqdWrvYLE</a:t>
            </a:r>
            <a:r>
              <a:rPr lang="en-GB"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Ask: </a:t>
            </a:r>
            <a:r>
              <a:rPr lang="en-GB" sz="1200" b="1" i="1" kern="1200" dirty="0">
                <a:solidFill>
                  <a:schemeClr val="tx1"/>
                </a:solidFill>
                <a:effectLst/>
                <a:latin typeface="+mn-lt"/>
                <a:ea typeface="+mn-ea"/>
                <a:cs typeface="+mn-cs"/>
              </a:rPr>
              <a:t>Where do you think Compass are on the curve?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Ask: </a:t>
            </a:r>
            <a:r>
              <a:rPr lang="en-GB" sz="1200" b="1" i="1" kern="1200" dirty="0">
                <a:solidFill>
                  <a:schemeClr val="tx1"/>
                </a:solidFill>
                <a:effectLst/>
                <a:latin typeface="+mn-lt"/>
                <a:ea typeface="+mn-ea"/>
                <a:cs typeface="+mn-cs"/>
              </a:rPr>
              <a:t>Do you think your unit is in a different stage on the curve?</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Content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Ask: </a:t>
            </a:r>
            <a:r>
              <a:rPr lang="en-GB" sz="1200" b="1" i="1" kern="1200" dirty="0">
                <a:solidFill>
                  <a:schemeClr val="tx1"/>
                </a:solidFill>
                <a:effectLst/>
                <a:latin typeface="+mn-lt"/>
                <a:ea typeface="+mn-ea"/>
                <a:cs typeface="+mn-cs"/>
              </a:rPr>
              <a:t>Knowing what we now know about the “why” what do you think we can do to affect change in our culture? </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Ask:</a:t>
            </a:r>
            <a:r>
              <a:rPr lang="en-GB" sz="1200" b="1" i="1" kern="1200" dirty="0">
                <a:solidFill>
                  <a:schemeClr val="tx1"/>
                </a:solidFill>
                <a:effectLst/>
                <a:latin typeface="+mn-lt"/>
                <a:ea typeface="+mn-ea"/>
                <a:cs typeface="+mn-cs"/>
              </a:rPr>
              <a:t> Who Sets the culture in your workplace?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After any discussion summarise the points discussed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4106341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Click to reveal each of the points and discuss what they mean:</a:t>
            </a:r>
          </a:p>
          <a:p>
            <a:pPr lvl="0"/>
            <a:r>
              <a:rPr lang="en-GB" sz="1200" kern="1200" dirty="0">
                <a:solidFill>
                  <a:schemeClr val="tx1"/>
                </a:solidFill>
                <a:effectLst/>
                <a:latin typeface="+mn-lt"/>
                <a:ea typeface="+mn-ea"/>
                <a:cs typeface="+mn-cs"/>
              </a:rPr>
              <a:t>From compliance to setting the standard</a:t>
            </a:r>
          </a:p>
          <a:p>
            <a:r>
              <a:rPr lang="en-GB" sz="1200" b="1" i="1" kern="1200" dirty="0">
                <a:solidFill>
                  <a:schemeClr val="tx1"/>
                </a:solidFill>
                <a:effectLst/>
                <a:latin typeface="+mn-lt"/>
                <a:ea typeface="+mn-ea"/>
                <a:cs typeface="+mn-cs"/>
              </a:rPr>
              <a:t>Rather then focusing on doing the compliance to get through, look to be an example, a centre for safety excellence where we are focused on setting the standard. </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From being in a comfort zone to question the status quo</a:t>
            </a:r>
          </a:p>
          <a:p>
            <a:r>
              <a:rPr lang="en-GB" sz="1200" b="1" i="1" kern="1200" dirty="0">
                <a:solidFill>
                  <a:schemeClr val="tx1"/>
                </a:solidFill>
                <a:effectLst/>
                <a:latin typeface="+mn-lt"/>
                <a:ea typeface="+mn-ea"/>
                <a:cs typeface="+mn-cs"/>
              </a:rPr>
              <a:t>Don’t be afraid to challenge and ask questions when it comes to safety, if you are doing something because that is “how it has always been done” but you think it can be better / safer, highlight it. </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From training to coaching on the job</a:t>
            </a:r>
          </a:p>
          <a:p>
            <a:r>
              <a:rPr lang="en-GB" sz="1200" b="1" i="1" kern="1200" dirty="0">
                <a:solidFill>
                  <a:schemeClr val="tx1"/>
                </a:solidFill>
                <a:effectLst/>
                <a:latin typeface="+mn-lt"/>
                <a:ea typeface="+mn-ea"/>
                <a:cs typeface="+mn-cs"/>
              </a:rPr>
              <a:t>We often train our team members once when they start working for us and then not again until 3-year refreshers are due, are we surprised that incidents happen? We should move to a coaching mindset, regular short training and on the job to keep safety and the correct processes front of mind.  </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From </a:t>
            </a:r>
            <a:r>
              <a:rPr lang="en-GB" sz="1200" u="sng" kern="1200" dirty="0">
                <a:solidFill>
                  <a:schemeClr val="tx1"/>
                </a:solidFill>
                <a:effectLst/>
                <a:latin typeface="+mn-lt"/>
                <a:ea typeface="+mn-ea"/>
                <a:cs typeface="+mn-cs"/>
              </a:rPr>
              <a:t>executing a task</a:t>
            </a:r>
            <a:r>
              <a:rPr lang="en-GB" sz="1200" kern="1200" dirty="0">
                <a:solidFill>
                  <a:schemeClr val="tx1"/>
                </a:solidFill>
                <a:effectLst/>
                <a:latin typeface="+mn-lt"/>
                <a:ea typeface="+mn-ea"/>
                <a:cs typeface="+mn-cs"/>
              </a:rPr>
              <a:t> to </a:t>
            </a:r>
            <a:r>
              <a:rPr lang="en-GB" sz="1200" u="sng" kern="1200" dirty="0">
                <a:solidFill>
                  <a:schemeClr val="tx1"/>
                </a:solidFill>
                <a:effectLst/>
                <a:latin typeface="+mn-lt"/>
                <a:ea typeface="+mn-ea"/>
                <a:cs typeface="+mn-cs"/>
              </a:rPr>
              <a:t>being an example</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Understanding that your team will be looking at you to set the example going forward and know that your behaviours will affect the behaviours of your team. </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From negative to positive communication</a:t>
            </a:r>
          </a:p>
          <a:p>
            <a:r>
              <a:rPr lang="en-GB" sz="1200" b="1" i="1" kern="1200" dirty="0">
                <a:solidFill>
                  <a:schemeClr val="tx1"/>
                </a:solidFill>
                <a:effectLst/>
                <a:latin typeface="+mn-lt"/>
                <a:ea typeface="+mn-ea"/>
                <a:cs typeface="+mn-cs"/>
              </a:rPr>
              <a:t>Move away from focusing on the negatives of safety and look for opportunities for sharing positive safety messages to your teams.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3672326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Making safety cultural change viral - Click to reveal each of the points and discuss what they mean:</a:t>
            </a:r>
          </a:p>
          <a:p>
            <a:pPr lvl="0"/>
            <a:r>
              <a:rPr lang="en-GB" sz="1200" kern="1200" dirty="0">
                <a:solidFill>
                  <a:schemeClr val="tx1"/>
                </a:solidFill>
                <a:effectLst/>
                <a:latin typeface="+mn-lt"/>
                <a:ea typeface="+mn-ea"/>
                <a:cs typeface="+mn-cs"/>
              </a:rPr>
              <a:t>Cultural change can be viral if we </a:t>
            </a:r>
            <a:r>
              <a:rPr lang="en-GB" sz="1200" b="1" u="sng" kern="1200" dirty="0">
                <a:solidFill>
                  <a:schemeClr val="tx1"/>
                </a:solidFill>
                <a:effectLst/>
                <a:latin typeface="+mn-lt"/>
                <a:ea typeface="+mn-ea"/>
                <a:cs typeface="+mn-cs"/>
              </a:rPr>
              <a:t>give the example</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and leverage </a:t>
            </a:r>
            <a:r>
              <a:rPr lang="en-GB" sz="1200" b="1" u="sng" kern="1200" dirty="0">
                <a:solidFill>
                  <a:schemeClr val="tx1"/>
                </a:solidFill>
                <a:effectLst/>
                <a:latin typeface="+mn-lt"/>
                <a:ea typeface="+mn-ea"/>
                <a:cs typeface="+mn-cs"/>
              </a:rPr>
              <a:t>positive communication</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Look for examples of the why safety is important in your team and use that as an opportunity to leverage positive safety communication</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Be a “Navigator” and avoid the “By-stander” effect</a:t>
            </a:r>
          </a:p>
          <a:p>
            <a:r>
              <a:rPr lang="en-GB" sz="1200" b="1" i="1" kern="1200" dirty="0">
                <a:solidFill>
                  <a:schemeClr val="tx1"/>
                </a:solidFill>
                <a:effectLst/>
                <a:latin typeface="+mn-lt"/>
                <a:ea typeface="+mn-ea"/>
                <a:cs typeface="+mn-cs"/>
              </a:rPr>
              <a:t>Don’t stand by where safety is not being practiced, challenge unsafe behaviour within your unit. Lead the way with safety</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Speak with/to the heart and generate emotions</a:t>
            </a:r>
          </a:p>
          <a:p>
            <a:r>
              <a:rPr lang="en-GB" sz="1200" b="1" i="1" kern="1200" dirty="0">
                <a:solidFill>
                  <a:schemeClr val="tx1"/>
                </a:solidFill>
                <a:effectLst/>
                <a:latin typeface="+mn-lt"/>
                <a:ea typeface="+mn-ea"/>
                <a:cs typeface="+mn-cs"/>
              </a:rPr>
              <a:t>Make safety personal to you and your team, look for ways to generate emotions and speak to the why of those around you</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10</a:t>
            </a:fld>
            <a:endParaRPr lang="cs-CZ"/>
          </a:p>
        </p:txBody>
      </p:sp>
    </p:spTree>
    <p:extLst>
      <p:ext uri="{BB962C8B-B14F-4D97-AF65-F5344CB8AC3E}">
        <p14:creationId xmlns:p14="http://schemas.microsoft.com/office/powerpoint/2010/main" val="1404780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Safety and inclusion are fundamentally linked, as true inclusion requires a foundation of psychological safety where individuals feel secure, valued, and respected enough to contribute fully without fear. This intersection ensures that all people, regardless of background or differences, can thrive, thereby boosting innovation, morale, and performance. </a:t>
            </a:r>
          </a:p>
          <a:p>
            <a:endParaRPr lang="en-US" dirty="0"/>
          </a:p>
          <a:p>
            <a:endParaRPr lang="en-US" dirty="0"/>
          </a:p>
          <a:p>
            <a:r>
              <a:rPr lang="en-US" dirty="0"/>
              <a:t>Psychological Safety as a Bedrock: Without safety, inclusion efforts often fail because individuals may hold back from fully engaging. A safe environment means being able to speak up, challenge, and be one's authentic self without fear of harassment or ridicule.</a:t>
            </a:r>
          </a:p>
          <a:p>
            <a:endParaRPr lang="en-US" dirty="0"/>
          </a:p>
          <a:p>
            <a:r>
              <a:rPr lang="en-US" dirty="0"/>
              <a:t>4 stages of psychological safety</a:t>
            </a:r>
          </a:p>
          <a:p>
            <a:r>
              <a:rPr lang="en-US" dirty="0"/>
              <a:t>Inclusion safety – basic human need to connect and belong at home, work or in social settings everyone wants to be accepted. Creates environment without fear of rejection, embarrassment or punishment, boosting confidence, resilience and independence</a:t>
            </a:r>
          </a:p>
          <a:p>
            <a:r>
              <a:rPr lang="en-US" dirty="0"/>
              <a:t>Learner Safety – basic human need to learn and grow and be engaged in all aspects of learning – asking questions, giving and receiving feedback, experimenting and even making mistakes.</a:t>
            </a:r>
          </a:p>
          <a:p>
            <a:r>
              <a:rPr lang="en-US" dirty="0"/>
              <a:t>Contributor safety – basic human need to contribute and make a difference in a safe environment using skills, energy and enthusiasm – empowerment</a:t>
            </a:r>
          </a:p>
          <a:p>
            <a:r>
              <a:rPr lang="en-US" dirty="0"/>
              <a:t>Challenger safety – basic human need to make things better and gives confidence to ask why and to suggest alternatives without fear of reprisal – allows creativity and innovation</a:t>
            </a:r>
          </a:p>
          <a:p>
            <a:endParaRPr lang="en-US" dirty="0"/>
          </a:p>
          <a:p>
            <a:r>
              <a:rPr lang="en-US" dirty="0"/>
              <a:t>Inclusion Improves Safety Outcomes: Inclusive safety practices ensure that safety systems protect everyone equally, which can lead to better compliance and fewer incidents, particularly when incorporating diverse, global perspectives.</a:t>
            </a:r>
          </a:p>
          <a:p>
            <a:r>
              <a:rPr lang="en-US" dirty="0"/>
              <a:t>Fostering Belonging: True inclusion goes beyond diversity hiring; it is about creating a sense of belonging where employees feel "seen, heard, and respected".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Talk through the pyramid and how psychological safety is the foundation for great performance.</a:t>
            </a:r>
          </a:p>
          <a:p>
            <a:endParaRPr lang="en-US" dirty="0"/>
          </a:p>
          <a:p>
            <a:r>
              <a:rPr lang="en-US" dirty="0"/>
              <a:t>Then lead into the next slide for the outputs and leadership actions.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solidFill>
                  <a:srgbClr val="001D35"/>
                </a:solidFill>
              </a:rPr>
              <a:t>Safety and inclusion are fundamentally linked, as true inclusion requires a foundation of psychological safety where individuals feel secure, valued, and respected enough to contribute fully without fear</a:t>
            </a:r>
            <a:r>
              <a:rPr lang="en-GB" dirty="0">
                <a:solidFill>
                  <a:srgbClr val="0A0A0A"/>
                </a:solidFill>
                <a:highlight>
                  <a:srgbClr val="FFFFFF"/>
                </a:highlight>
              </a:rPr>
              <a:t>. This intersection ensures that all people, regardless of background or differences, can thrive, thereby boosting innovation, morale, and performance. </a:t>
            </a:r>
            <a:endParaRPr lang="en-GB" dirty="0"/>
          </a:p>
          <a:p>
            <a:endParaRPr lang="en-GB" dirty="0">
              <a:solidFill>
                <a:srgbClr val="0A0A0A"/>
              </a:solidFill>
              <a:highlight>
                <a:srgbClr val="FFFFFF"/>
              </a:highlight>
            </a:endParaRPr>
          </a:p>
          <a:p>
            <a:endParaRPr lang="en-GB" dirty="0">
              <a:solidFill>
                <a:srgbClr val="0A0A0A"/>
              </a:solidFill>
              <a:highlight>
                <a:srgbClr val="FFFFFF"/>
              </a:highlight>
            </a:endParaRPr>
          </a:p>
          <a:p>
            <a:pPr marL="0" indent="0">
              <a:buFont typeface="Arial"/>
              <a:buNone/>
            </a:pPr>
            <a:r>
              <a:rPr lang="en-GB" b="1" u="sng" dirty="0">
                <a:highlight>
                  <a:srgbClr val="FFFFFF"/>
                </a:highlight>
                <a:hlinkClick r:id="rId3">
                  <a:extLst>
                    <a:ext uri="{A12FA001-AC4F-418D-AE19-62706E023703}">
                      <ahyp:hlinkClr xmlns:ahyp="http://schemas.microsoft.com/office/drawing/2018/hyperlinkcolor" val="tx"/>
                    </a:ext>
                  </a:extLst>
                </a:hlinkClick>
              </a:rPr>
              <a:t>Psychological Safety as a Bedrock</a:t>
            </a:r>
            <a:r>
              <a:rPr lang="en-GB" b="1" dirty="0">
                <a:solidFill>
                  <a:srgbClr val="0A0A0A"/>
                </a:solidFill>
                <a:highlight>
                  <a:srgbClr val="FFFFFF"/>
                </a:highlight>
              </a:rPr>
              <a:t>:</a:t>
            </a:r>
            <a:r>
              <a:rPr lang="en-GB" dirty="0">
                <a:solidFill>
                  <a:srgbClr val="0A0A0A"/>
                </a:solidFill>
                <a:highlight>
                  <a:srgbClr val="FFFFFF"/>
                </a:highlight>
              </a:rPr>
              <a:t> Without safety, inclusion efforts often fail because individuals may hold back from fully engaging. A safe environment means being able to speak up, challenge, and be one's authentic self without fear of harassment or ridicule.</a:t>
            </a:r>
            <a:endParaRPr lang="en-GB" dirty="0"/>
          </a:p>
          <a:p>
            <a:endParaRPr lang="en-GB" dirty="0"/>
          </a:p>
          <a:p>
            <a:r>
              <a:rPr lang="en-GB" dirty="0"/>
              <a:t>4 stages of psychological safety</a:t>
            </a:r>
          </a:p>
          <a:p>
            <a:r>
              <a:rPr lang="en-GB" dirty="0"/>
              <a:t>Inclusion safety – basic human need to connect and belong at home, work or in social settings everyone wants to be accepted. Creates environment without fear of rejection, embarrassment or punishment, boosting confidence, resilience and independence</a:t>
            </a:r>
          </a:p>
          <a:p>
            <a:r>
              <a:rPr lang="en-GB" dirty="0"/>
              <a:t>Learner Safety – basic human need to learn and grow and be engaged in all aspects of learning – asking questions, giving and receiving feedback, experimenting and even making mistakes.</a:t>
            </a:r>
          </a:p>
          <a:p>
            <a:r>
              <a:rPr lang="en-GB" dirty="0"/>
              <a:t>Contributor safety – basic human need to contribute and make a difference in a safe environment using skills, energy and enthusiasm – empowerment</a:t>
            </a:r>
          </a:p>
          <a:p>
            <a:r>
              <a:rPr lang="en-GB" dirty="0"/>
              <a:t>Challenger safety – basic human need to make things better and gives confidence to ask why and to suggest alternatives without fear of reprisal – allows creativity and innovation</a:t>
            </a:r>
          </a:p>
          <a:p>
            <a:endParaRPr lang="en-GB" dirty="0"/>
          </a:p>
          <a:p>
            <a:pPr marL="171450" indent="-171450">
              <a:buFont typeface="Arial"/>
              <a:buChar char="•"/>
            </a:pPr>
            <a:r>
              <a:rPr lang="en-GB" b="1" u="sng" dirty="0">
                <a:highlight>
                  <a:srgbClr val="FFFFFF"/>
                </a:highlight>
                <a:hlinkClick r:id="rId4">
                  <a:extLst>
                    <a:ext uri="{A12FA001-AC4F-418D-AE19-62706E023703}">
                      <ahyp:hlinkClr xmlns:ahyp="http://schemas.microsoft.com/office/drawing/2018/hyperlinkcolor" val="tx"/>
                    </a:ext>
                  </a:extLst>
                </a:hlinkClick>
              </a:rPr>
              <a:t>Inclusion Improves Safety Outcomes</a:t>
            </a:r>
            <a:r>
              <a:rPr lang="en-GB" b="1" dirty="0">
                <a:highlight>
                  <a:srgbClr val="FFFFFF"/>
                </a:highlight>
              </a:rPr>
              <a:t>:</a:t>
            </a:r>
            <a:r>
              <a:rPr lang="en-GB" dirty="0">
                <a:solidFill>
                  <a:srgbClr val="0A0A0A"/>
                </a:solidFill>
                <a:highlight>
                  <a:srgbClr val="FFFFFF"/>
                </a:highlight>
              </a:rPr>
              <a:t> Inclusive safety practices ensure that safety systems protect everyone equally, which can lead to better compliance and fewer incidents, particularly when incorporating diverse, global perspectives.</a:t>
            </a:r>
            <a:endParaRPr lang="en-GB" dirty="0"/>
          </a:p>
          <a:p>
            <a:pPr marL="171450" indent="-171450">
              <a:buFont typeface="Arial"/>
              <a:buChar char="•"/>
            </a:pPr>
            <a:r>
              <a:rPr lang="en-GB" b="1" u="sng" dirty="0">
                <a:highlight>
                  <a:srgbClr val="FFFFFF"/>
                </a:highlight>
                <a:hlinkClick r:id="rId5">
                  <a:extLst>
                    <a:ext uri="{A12FA001-AC4F-418D-AE19-62706E023703}">
                      <ahyp:hlinkClr xmlns:ahyp="http://schemas.microsoft.com/office/drawing/2018/hyperlinkcolor" val="tx"/>
                    </a:ext>
                  </a:extLst>
                </a:hlinkClick>
              </a:rPr>
              <a:t>Fostering Belonging</a:t>
            </a:r>
            <a:r>
              <a:rPr lang="en-GB" b="1" dirty="0">
                <a:highlight>
                  <a:srgbClr val="FFFFFF"/>
                </a:highlight>
              </a:rPr>
              <a:t>:</a:t>
            </a:r>
            <a:r>
              <a:rPr lang="en-GB" dirty="0">
                <a:highlight>
                  <a:srgbClr val="FFFFFF"/>
                </a:highlight>
              </a:rPr>
              <a:t> </a:t>
            </a:r>
            <a:r>
              <a:rPr lang="en-GB" dirty="0">
                <a:solidFill>
                  <a:srgbClr val="0A0A0A"/>
                </a:solidFill>
                <a:highlight>
                  <a:srgbClr val="FFFFFF"/>
                </a:highlight>
              </a:rPr>
              <a:t>True inclusion goes beyond diversity hiring; it is about creating a sense of belonging where employees feel "seen, heard, and respected".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 are going to be watching another good video from Simon Sinek </a:t>
            </a:r>
            <a:r>
              <a:rPr lang="en-GB" sz="1200" i="1" kern="1200" dirty="0">
                <a:solidFill>
                  <a:schemeClr val="tx1"/>
                </a:solidFill>
                <a:effectLst/>
                <a:latin typeface="+mn-lt"/>
                <a:ea typeface="+mn-ea"/>
                <a:cs typeface="+mn-cs"/>
              </a:rPr>
              <a:t>and this video is </a:t>
            </a:r>
            <a:r>
              <a:rPr lang="en-GB" sz="1200" kern="1200" dirty="0">
                <a:solidFill>
                  <a:schemeClr val="tx1"/>
                </a:solidFill>
                <a:effectLst/>
                <a:latin typeface="+mn-lt"/>
                <a:ea typeface="+mn-ea"/>
                <a:cs typeface="+mn-cs"/>
              </a:rPr>
              <a:t>“Noah” and it is about the impact of a good leader. This video demonstrates how the behaviour of us mangers in the business will determine the behaviour of our teams, this is even true in our approach to safety. </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*Click to play the video</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Once the video has played summarise that wouldn’t we all want our teams to feeling like Noah at the Four Seasons and not Cesar’s Palace</a:t>
            </a: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810703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dirty="0"/>
              <a:t>It then makes sense for us to focus on and improve proactive reporting, the more we identify risks the safer our people will be. </a:t>
            </a:r>
          </a:p>
          <a:p>
            <a:r>
              <a:rPr lang="en-GB" dirty="0"/>
              <a:t> </a:t>
            </a:r>
          </a:p>
          <a:p>
            <a:r>
              <a:rPr lang="en-GB" dirty="0"/>
              <a:t>Give examples of normalising the environment, for example, a new starter enters a site kitchen and sees that the floor is wet they may be cautious when walking through it, they may do that over their next few shifts, eventually however they will fail to focus on the floor as the condition is now normal and they work in a normal manner without consideration of the wet floor.  Our brain see’s this as habit or normal, it fills in the gaps which is fine whilst conditions are safe but could become very risky if conditions change in any way </a:t>
            </a:r>
            <a:r>
              <a:rPr lang="en-GB" dirty="0" err="1"/>
              <a:t>eg</a:t>
            </a:r>
            <a:r>
              <a:rPr lang="en-GB" dirty="0"/>
              <a:t> our wet floor also has some oil in it and becomes very slippery.</a:t>
            </a:r>
          </a:p>
          <a:p>
            <a:r>
              <a:rPr lang="en-GB" dirty="0"/>
              <a:t>You can use other real life examples you may have encountered.</a:t>
            </a:r>
          </a:p>
          <a:p>
            <a:r>
              <a:rPr lang="en-GB" dirty="0"/>
              <a:t> </a:t>
            </a:r>
          </a:p>
          <a:p>
            <a:r>
              <a:rPr lang="en-GB" dirty="0"/>
              <a:t> </a:t>
            </a:r>
          </a:p>
          <a:p>
            <a:r>
              <a:rPr lang="en-GB" dirty="0"/>
              <a:t>What elements or situations can lead to complacency in our work spaces?</a:t>
            </a:r>
          </a:p>
          <a:p>
            <a:endParaRPr lang="en-GB" dirty="0"/>
          </a:p>
          <a:p>
            <a:r>
              <a:rPr lang="en-GB" dirty="0"/>
              <a:t>Answers could be complacency, failing to identify and act on a hazard, normalising risk, lack of situational awareness, failure to fix infrastructure or equipment.  This list is not exhaustive and may be expanded on.</a:t>
            </a:r>
          </a:p>
          <a:p>
            <a:r>
              <a:rPr lang="en-GB" dirty="0"/>
              <a:t> </a:t>
            </a:r>
          </a:p>
          <a:p>
            <a:r>
              <a:rPr lang="en-GB" dirty="0"/>
              <a:t>Anchor this back to leadership - as leaders by walking past we set the standards for our sites and this combined with our people becoming complacent with the tasks that they complete on a daily basis, this could be a dangerous combination.  By having conversations and prompting people in our walk throughs with keep the job top of mind and help to focus the teams.</a:t>
            </a:r>
          </a:p>
          <a:p>
            <a:endParaRPr lang="en-GB" dirty="0"/>
          </a:p>
          <a:p>
            <a:r>
              <a:rPr lang="en-GB" dirty="0"/>
              <a:t>Remember the lowest standard you set as a leader is the highest standard we can expect from our teams.</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Key Point – Walking past sets the standards in life (home) and at work</a:t>
            </a:r>
          </a:p>
          <a:p>
            <a:endParaRPr lang="en-US"/>
          </a:p>
          <a:p>
            <a:r>
              <a:rPr lang="en-US"/>
              <a:t>Look closely at each of the photos whilst they may look amusing they are all displaying at-risk behaviour – some more obvious than others.  You as a leader in the business need to be able to recognise at-risk behaviours with your teams but also within yourself – even at home.  A positive safety culture is determined by what happens when no one is looking, for all of us this includes home.  </a:t>
            </a:r>
          </a:p>
          <a:p>
            <a:r>
              <a:rPr lang="en-US"/>
              <a:t> </a:t>
            </a:r>
          </a:p>
          <a:p>
            <a:r>
              <a:rPr lang="en-US"/>
              <a:t>Our teams should have situational awareness and be aware of at-risk behaviours and for that to happen we need to provide then feedback as well as be leading by example.</a:t>
            </a:r>
          </a:p>
          <a:p>
            <a:endParaRPr lang="en-US"/>
          </a:p>
          <a:p>
            <a:r>
              <a:rPr lang="en-US"/>
              <a:t>Let’s talk about for a moment on possibly the highest risk that you as an operations manager undertakes on a daily basis – that’s right driving.  Driving whilst distracted is one of the biggest causes of road fatalities in the country. A new camera set up has shown that this is much more prevalent than first realised with people operating mobile phones below the window line.  As Operations Managers we recognise that you will need to use the phone on occasion to make the best use of your time, I challenge you to think about if it as absolutely necessary to answer every single call or make every call you currently do whilst driving, is it really the best use of your time to be a distracted driver and put yourself and other drivers at risk?  Your brain will focus on an image of the call that you are undertaking, this is an unconscious action. Think about why you want to be safe at work, think about going home to your family and friends at the end of the day in the same condition if not better and then think about all of your teams going home the same way.  </a:t>
            </a:r>
          </a:p>
          <a:p>
            <a:endParaRPr lang="en-US"/>
          </a:p>
          <a:p>
            <a:r>
              <a:rPr lang="en-US"/>
              <a:t>Link that safety is not something that we switch off at the end of our workday it should be part of who we are our DNA.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sz="1200" kern="1200" dirty="0">
                <a:solidFill>
                  <a:schemeClr val="tx1"/>
                </a:solidFill>
                <a:effectLst/>
                <a:latin typeface="+mn-lt"/>
                <a:ea typeface="+mn-ea"/>
                <a:cs typeface="+mn-cs"/>
              </a:rPr>
              <a:t>We now know and understand that our behaviour will affect the safety culture on a site. </a:t>
            </a:r>
            <a:r>
              <a:rPr lang="en-GB" sz="1200" b="1" i="1" kern="1200" dirty="0">
                <a:solidFill>
                  <a:schemeClr val="tx1"/>
                </a:solidFill>
                <a:effectLst/>
                <a:latin typeface="+mn-lt"/>
                <a:ea typeface="+mn-ea"/>
                <a:cs typeface="+mn-cs"/>
              </a:rPr>
              <a:t>Looking at these images what does it say about these leaders? </a:t>
            </a:r>
          </a:p>
          <a:p>
            <a:endParaRPr lang="en-GB" sz="1200" b="1" i="1"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What does this also say about the organisations leadership and their safety culture. If your CEO came into your unit and wanted to go into the kitchen without a white coat would you let them? </a:t>
            </a:r>
            <a:endParaRPr lang="en-GB" sz="1200" kern="1200" dirty="0">
              <a:solidFill>
                <a:schemeClr val="tx1"/>
              </a:solidFill>
              <a:effectLst/>
              <a:latin typeface="+mn-lt"/>
              <a:ea typeface="+mn-ea"/>
              <a:cs typeface="+mn-cs"/>
            </a:endParaRP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Read the quote on the screen  </a:t>
            </a:r>
          </a:p>
          <a:p>
            <a:r>
              <a:rPr lang="en-GB" sz="1200" kern="1200" dirty="0">
                <a:solidFill>
                  <a:schemeClr val="tx1"/>
                </a:solidFill>
                <a:effectLst/>
                <a:latin typeface="+mn-lt"/>
                <a:ea typeface="+mn-ea"/>
                <a:cs typeface="+mn-cs"/>
              </a:rPr>
              <a:t>Emphasise to the team that the behaviour they demonstrate will affect the team – this is especially true when it come to their behaviour when it comes to safety. </a:t>
            </a:r>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18</a:t>
            </a:fld>
            <a:endParaRPr lang="cs-CZ"/>
          </a:p>
        </p:txBody>
      </p:sp>
    </p:spTree>
    <p:extLst>
      <p:ext uri="{BB962C8B-B14F-4D97-AF65-F5344CB8AC3E}">
        <p14:creationId xmlns:p14="http://schemas.microsoft.com/office/powerpoint/2010/main" val="1645497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dirty="0"/>
              <a:t>Highlight that to establish a good safety culture we need to have a framework of shared behaviours and in See Care Shaare these are made up of 3 Safety Behaviours, Speak Out, Be Mindful, Get Involved – in the following slides talk through each of the behaviours and what the Leaders behaviours look like. </a:t>
            </a:r>
          </a:p>
        </p:txBody>
      </p:sp>
      <p:sp>
        <p:nvSpPr>
          <p:cNvPr id="4" name="Slide Number Placeholder 3"/>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3920681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Speak Out – </a:t>
            </a:r>
            <a:r>
              <a:rPr lang="en-GB" sz="1200" kern="1200" dirty="0">
                <a:solidFill>
                  <a:schemeClr val="tx1"/>
                </a:solidFill>
                <a:effectLst/>
                <a:latin typeface="+mn-lt"/>
                <a:ea typeface="+mn-ea"/>
                <a:cs typeface="+mn-cs"/>
              </a:rPr>
              <a:t>remember this is about having positive two-way dialogue / conversations</a:t>
            </a:r>
          </a:p>
          <a:p>
            <a:r>
              <a:rPr lang="en-GB" sz="1200" kern="1200" dirty="0">
                <a:solidFill>
                  <a:schemeClr val="tx1"/>
                </a:solidFill>
                <a:effectLst/>
                <a:latin typeface="+mn-lt"/>
                <a:ea typeface="+mn-ea"/>
                <a:cs typeface="+mn-cs"/>
              </a:rPr>
              <a:t>Read through each of the behaviours on the screen, try linking to practical examples of this within the business</a:t>
            </a:r>
          </a:p>
        </p:txBody>
      </p:sp>
      <p:sp>
        <p:nvSpPr>
          <p:cNvPr id="4" name="Slide Number Placeholder 3"/>
          <p:cNvSpPr>
            <a:spLocks noGrp="1"/>
          </p:cNvSpPr>
          <p:nvPr>
            <p:ph type="sldNum" sz="quarter" idx="5"/>
          </p:nvPr>
        </p:nvSpPr>
        <p:spPr/>
        <p:txBody>
          <a:bodyPr/>
          <a:lstStyle/>
          <a:p>
            <a:fld id="{871B2431-D351-4C6E-A3CF-9DFAC0E3E050}" type="slidenum">
              <a:rPr lang="cs-CZ" smtClean="0"/>
              <a:t>20</a:t>
            </a:fld>
            <a:endParaRPr lang="cs-CZ"/>
          </a:p>
        </p:txBody>
      </p:sp>
    </p:spTree>
    <p:extLst>
      <p:ext uri="{BB962C8B-B14F-4D97-AF65-F5344CB8AC3E}">
        <p14:creationId xmlns:p14="http://schemas.microsoft.com/office/powerpoint/2010/main" val="4153771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Be Mindful – </a:t>
            </a:r>
            <a:r>
              <a:rPr lang="en-GB" sz="1200" kern="1200" dirty="0">
                <a:solidFill>
                  <a:schemeClr val="tx1"/>
                </a:solidFill>
                <a:effectLst/>
                <a:latin typeface="+mn-lt"/>
                <a:ea typeface="+mn-ea"/>
                <a:cs typeface="+mn-cs"/>
              </a:rPr>
              <a:t>remember this is about being aware of our environment and the hazards present</a:t>
            </a:r>
          </a:p>
          <a:p>
            <a:r>
              <a:rPr lang="en-GB" sz="1200" kern="1200" dirty="0">
                <a:solidFill>
                  <a:schemeClr val="tx1"/>
                </a:solidFill>
                <a:effectLst/>
                <a:latin typeface="+mn-lt"/>
                <a:ea typeface="+mn-ea"/>
                <a:cs typeface="+mn-cs"/>
              </a:rPr>
              <a:t>Read through each of the behaviours on the screen, try linking to practical examples of this within the business</a:t>
            </a: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3132933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Get Involved – </a:t>
            </a:r>
            <a:r>
              <a:rPr lang="en-GB" sz="1200" kern="1200" dirty="0">
                <a:solidFill>
                  <a:schemeClr val="tx1"/>
                </a:solidFill>
                <a:effectLst/>
                <a:latin typeface="+mn-lt"/>
                <a:ea typeface="+mn-ea"/>
                <a:cs typeface="+mn-cs"/>
              </a:rPr>
              <a:t>remember this is about being proactive and keeping safety a priority even when we are busy</a:t>
            </a:r>
          </a:p>
          <a:p>
            <a:r>
              <a:rPr lang="en-GB" sz="1200" kern="1200" dirty="0">
                <a:solidFill>
                  <a:schemeClr val="tx1"/>
                </a:solidFill>
                <a:effectLst/>
                <a:latin typeface="+mn-lt"/>
                <a:ea typeface="+mn-ea"/>
                <a:cs typeface="+mn-cs"/>
              </a:rPr>
              <a:t>Read through each of the behaviours on the screen, try linking to practical examples of this within the business</a:t>
            </a: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22</a:t>
            </a:fld>
            <a:endParaRPr lang="cs-CZ"/>
          </a:p>
        </p:txBody>
      </p:sp>
    </p:spTree>
    <p:extLst>
      <p:ext uri="{BB962C8B-B14F-4D97-AF65-F5344CB8AC3E}">
        <p14:creationId xmlns:p14="http://schemas.microsoft.com/office/powerpoint/2010/main" val="39376988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Safety walks are a vital part of the See Care Share programme, being seen and discussing safety with our teams shows our commitment to safety. There is a separate guide to safety walks which is available on the HSE Website (don’t worry we will go through this later). </a:t>
            </a:r>
          </a:p>
          <a:p>
            <a:r>
              <a:rPr lang="en-GB" sz="1200" kern="1200" dirty="0">
                <a:solidFill>
                  <a:schemeClr val="tx1"/>
                </a:solidFill>
                <a:effectLst/>
                <a:latin typeface="+mn-lt"/>
                <a:ea typeface="+mn-ea"/>
                <a:cs typeface="+mn-cs"/>
              </a:rPr>
              <a:t> </a:t>
            </a:r>
          </a:p>
          <a:p>
            <a:r>
              <a:rPr lang="en-GB" sz="1200" b="1" i="1" kern="1200" dirty="0">
                <a:solidFill>
                  <a:schemeClr val="tx1"/>
                </a:solidFill>
                <a:effectLst/>
                <a:latin typeface="+mn-lt"/>
                <a:ea typeface="+mn-ea"/>
                <a:cs typeface="+mn-cs"/>
              </a:rPr>
              <a:t>Ask </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What do you believe are the benefits to your units if you were carrying out regular safety walks?</a:t>
            </a: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Reinforce the elements in the table on the right i.e. </a:t>
            </a:r>
            <a:r>
              <a:rPr lang="en-GB" sz="1200" b="1" kern="1200" dirty="0">
                <a:solidFill>
                  <a:schemeClr val="tx1"/>
                </a:solidFill>
                <a:effectLst/>
                <a:latin typeface="+mn-lt"/>
                <a:ea typeface="+mn-ea"/>
                <a:cs typeface="+mn-cs"/>
              </a:rPr>
              <a:t>See – Be Present​, Care – Be Authentic, ​Share – Step In​</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23</a:t>
            </a:fld>
            <a:endParaRPr lang="cs-CZ"/>
          </a:p>
        </p:txBody>
      </p:sp>
    </p:spTree>
    <p:extLst>
      <p:ext uri="{BB962C8B-B14F-4D97-AF65-F5344CB8AC3E}">
        <p14:creationId xmlns:p14="http://schemas.microsoft.com/office/powerpoint/2010/main" val="3039321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 are going to take 5mins – to give you the opportunity to complete your See Care Share Plan (this should have been available on the learning portal but you can share it to the Meeting Chat in Teams).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would like them to take time to focus on the following points – </a:t>
            </a:r>
          </a:p>
          <a:p>
            <a:pPr lvl="0"/>
            <a:r>
              <a:rPr lang="en-GB" sz="1200" kern="1200" dirty="0">
                <a:solidFill>
                  <a:schemeClr val="tx1"/>
                </a:solidFill>
                <a:effectLst/>
                <a:latin typeface="+mn-lt"/>
                <a:ea typeface="+mn-ea"/>
                <a:cs typeface="+mn-cs"/>
              </a:rPr>
              <a:t>What are you going to change today – 1 week – 1 month? </a:t>
            </a:r>
          </a:p>
          <a:p>
            <a:pPr lvl="0"/>
            <a:r>
              <a:rPr lang="en-GB" sz="1200" kern="1200" dirty="0">
                <a:solidFill>
                  <a:schemeClr val="tx1"/>
                </a:solidFill>
                <a:effectLst/>
                <a:latin typeface="+mn-lt"/>
                <a:ea typeface="+mn-ea"/>
                <a:cs typeface="+mn-cs"/>
              </a:rPr>
              <a:t>How are you going to introduce See Care Share in your unit?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Click play to play the video which plays zen music for 5mins</a:t>
            </a:r>
          </a:p>
        </p:txBody>
      </p:sp>
      <p:sp>
        <p:nvSpPr>
          <p:cNvPr id="4" name="Slide Number Placeholder 3"/>
          <p:cNvSpPr>
            <a:spLocks noGrp="1"/>
          </p:cNvSpPr>
          <p:nvPr>
            <p:ph type="sldNum" sz="quarter" idx="5"/>
          </p:nvPr>
        </p:nvSpPr>
        <p:spPr/>
        <p:txBody>
          <a:bodyPr/>
          <a:lstStyle/>
          <a:p>
            <a:fld id="{871B2431-D351-4C6E-A3CF-9DFAC0E3E050}" type="slidenum">
              <a:rPr lang="cs-CZ" smtClean="0"/>
              <a:t>24</a:t>
            </a:fld>
            <a:endParaRPr lang="cs-CZ"/>
          </a:p>
        </p:txBody>
      </p:sp>
    </p:spTree>
    <p:extLst>
      <p:ext uri="{BB962C8B-B14F-4D97-AF65-F5344CB8AC3E}">
        <p14:creationId xmlns:p14="http://schemas.microsoft.com/office/powerpoint/2010/main" val="4115269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sz="1200" kern="1200" dirty="0">
                <a:solidFill>
                  <a:schemeClr val="tx1"/>
                </a:solidFill>
                <a:effectLst/>
                <a:latin typeface="+mn-lt"/>
                <a:ea typeface="+mn-ea"/>
                <a:cs typeface="+mn-cs"/>
              </a:rPr>
              <a:t>Their role as managers and leaders in the business is to </a:t>
            </a:r>
            <a:r>
              <a:rPr lang="en-GB" sz="1200" i="1" kern="1200" dirty="0">
                <a:solidFill>
                  <a:schemeClr val="tx1"/>
                </a:solidFill>
                <a:effectLst/>
                <a:latin typeface="+mn-lt"/>
                <a:ea typeface="+mn-ea"/>
                <a:cs typeface="+mn-cs"/>
              </a:rPr>
              <a:t>*Click to reveal the photos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To be an inspiring leader and promote the positive safety culture</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Conduct the orchestra, your teams and make them play the best music as one – working as one</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Create winning teams that go from strength to strength when it comes to both safety and the operation as a whole</a:t>
            </a:r>
          </a:p>
          <a:p>
            <a:r>
              <a:rPr lang="en-GB" sz="1200" i="1" kern="1200" dirty="0">
                <a:solidFill>
                  <a:schemeClr val="tx1"/>
                </a:solidFill>
                <a:effectLst/>
                <a:latin typeface="+mn-lt"/>
                <a:ea typeface="+mn-ea"/>
                <a:cs typeface="+mn-cs"/>
              </a:rPr>
              <a:t>**Click to move onto the next slide</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sz="1200" b="1" i="1" kern="1200" dirty="0">
                <a:solidFill>
                  <a:schemeClr val="tx1"/>
                </a:solidFill>
                <a:effectLst/>
                <a:latin typeface="+mn-lt"/>
                <a:ea typeface="+mn-ea"/>
                <a:cs typeface="+mn-cs"/>
              </a:rPr>
              <a:t>Say</a:t>
            </a:r>
            <a:r>
              <a:rPr lang="en-GB" sz="1200" i="1" kern="1200" dirty="0">
                <a:solidFill>
                  <a:schemeClr val="tx1"/>
                </a:solidFill>
                <a:effectLst/>
                <a:latin typeface="+mn-lt"/>
                <a:ea typeface="+mn-ea"/>
                <a:cs typeface="+mn-cs"/>
              </a:rPr>
              <a:t> – “Every accomplishment starts with the decision to try”</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Say</a:t>
            </a:r>
            <a:r>
              <a:rPr lang="en-GB" sz="1200" i="1" kern="1200" dirty="0">
                <a:solidFill>
                  <a:schemeClr val="tx1"/>
                </a:solidFill>
                <a:effectLst/>
                <a:latin typeface="+mn-lt"/>
                <a:ea typeface="+mn-ea"/>
                <a:cs typeface="+mn-cs"/>
              </a:rPr>
              <a:t> – </a:t>
            </a:r>
            <a:r>
              <a:rPr lang="en-GB" sz="1200" kern="1200" dirty="0">
                <a:solidFill>
                  <a:schemeClr val="tx1"/>
                </a:solidFill>
                <a:effectLst/>
                <a:latin typeface="+mn-lt"/>
                <a:ea typeface="+mn-ea"/>
                <a:cs typeface="+mn-cs"/>
              </a:rPr>
              <a:t>Remind everyone that all we can ask of them is to try, try to change the language that they use when talking about See Care Share and try implement in their units as best they can. </a:t>
            </a:r>
          </a:p>
          <a:p>
            <a:r>
              <a:rPr lang="en-GB" sz="1200" kern="1200" dirty="0">
                <a:solidFill>
                  <a:schemeClr val="tx1"/>
                </a:solidFill>
                <a:effectLst/>
                <a:latin typeface="+mn-lt"/>
                <a:ea typeface="+mn-ea"/>
                <a:cs typeface="+mn-cs"/>
              </a:rPr>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to play video from Dave Crowe – HSE Director South</a:t>
            </a: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27</a:t>
            </a:fld>
            <a:endParaRPr lang="cs-CZ"/>
          </a:p>
        </p:txBody>
      </p:sp>
    </p:spTree>
    <p:extLst>
      <p:ext uri="{BB962C8B-B14F-4D97-AF65-F5344CB8AC3E}">
        <p14:creationId xmlns:p14="http://schemas.microsoft.com/office/powerpoint/2010/main" val="27639168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Click to play video showing how to find the See Care Share Resources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See Care Share Boards are available to order from Linney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dirty="0"/>
              <a:t>Let team members know that they will receive their certificates in the next 48hrs. </a:t>
            </a:r>
          </a:p>
        </p:txBody>
      </p:sp>
      <p:sp>
        <p:nvSpPr>
          <p:cNvPr id="4" name="Slide Number Placeholder 3"/>
          <p:cNvSpPr>
            <a:spLocks noGrp="1"/>
          </p:cNvSpPr>
          <p:nvPr>
            <p:ph type="sldNum" sz="quarter" idx="5"/>
          </p:nvPr>
        </p:nvSpPr>
        <p:spPr/>
        <p:txBody>
          <a:bodyPr/>
          <a:lstStyle/>
          <a:p>
            <a:fld id="{871B2431-D351-4C6E-A3CF-9DFAC0E3E050}" type="slidenum">
              <a:rPr lang="cs-CZ" smtClean="0"/>
              <a:t>33</a:t>
            </a:fld>
            <a:endParaRPr lang="cs-CZ"/>
          </a:p>
        </p:txBody>
      </p:sp>
    </p:spTree>
    <p:extLst>
      <p:ext uri="{BB962C8B-B14F-4D97-AF65-F5344CB8AC3E}">
        <p14:creationId xmlns:p14="http://schemas.microsoft.com/office/powerpoint/2010/main" val="1759001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8" name="TextBox 7">
            <a:extLst>
              <a:ext uri="{FF2B5EF4-FFF2-40B4-BE49-F238E27FC236}">
                <a16:creationId xmlns:a16="http://schemas.microsoft.com/office/drawing/2014/main" id="{45999C03-61CD-B40A-E1D4-3AA7AE06B7BC}"/>
              </a:ext>
            </a:extLst>
          </p:cNvPr>
          <p:cNvSpPr txBox="1"/>
          <p:nvPr userDrawn="1">
            <p:extLst>
              <p:ext uri="{1162E1C5-73C7-4A58-AE30-91384D911F3F}">
                <p184:classification xmlns:p184="http://schemas.microsoft.com/office/powerpoint/2018/4/main" val="ftr"/>
              </p:ext>
            </p:extLst>
          </p:nvPr>
        </p:nvSpPr>
        <p:spPr>
          <a:xfrm>
            <a:off x="8952675" y="10086340"/>
            <a:ext cx="406400" cy="137160"/>
          </a:xfrm>
          <a:prstGeom prst="rect">
            <a:avLst/>
          </a:prstGeom>
        </p:spPr>
        <p:txBody>
          <a:bodyPr horzOverflow="overflow" lIns="0" tIns="0" rIns="0" bIns="0">
            <a:spAutoFit/>
          </a:bodyPr>
          <a:lstStyle/>
          <a:p>
            <a:pPr algn="l"/>
            <a:r>
              <a:rPr lang="en-GB" sz="900">
                <a:solidFill>
                  <a:srgbClr val="000000">
                    <a:alpha val="50000"/>
                  </a:srgbClr>
                </a:solidFill>
                <a:latin typeface="Aptos" panose="020B0004020202020204" pitchFamily="34" charset="0"/>
              </a:rPr>
              <a:t>Internal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https://player.vimeo.com/video/1232310917?h=6ec2a9858d&amp;amp;app_id=122963" TargetMode="Externa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https://player.vimeo.com/video/1232314642?h=de3800c9e8&amp;amp;app_id=122963" TargetMode="External"/><Relationship Id="rId5" Type="http://schemas.openxmlformats.org/officeDocument/2006/relationships/image" Target="../media/image3.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ideo" Target="https://www.youtube.com/embed/m8UgYUJOkSY?start=4&amp;feature=oembed"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ideo" Target="https://player.vimeo.com/video/1232314643?h=5e4dc82031&amp;amp;app_id=122963" TargetMode="External"/><Relationship Id="rId5" Type="http://schemas.openxmlformats.org/officeDocument/2006/relationships/image" Target="../media/image7.jpe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ideo" Target="https://player.vimeo.com/video/1232319169?h=0b2410b54a&amp;amp;app_id=122963" TargetMode="Externa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5" Type="http://schemas.openxmlformats.org/officeDocument/2006/relationships/image" Target="../media/image29.png"/><Relationship Id="rId4"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ideo" Target="https://player.vimeo.com/video/1232310918?h=c064546448&amp;amp;app_id=122963" TargetMode="External"/><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8.sv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ideo" Target="https://player.vimeo.com/video/1232321667?h=b9133ed723&amp;amp;app_id=122963" TargetMode="External"/><Relationship Id="rId5" Type="http://schemas.openxmlformats.org/officeDocument/2006/relationships/image" Target="../media/image39.jpe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9.jpeg"/><Relationship Id="rId3" Type="http://schemas.openxmlformats.org/officeDocument/2006/relationships/image" Target="../media/image1.png"/><Relationship Id="rId7" Type="http://schemas.openxmlformats.org/officeDocument/2006/relationships/image" Target="../media/image43.jpeg"/><Relationship Id="rId12"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2.jpeg"/><Relationship Id="rId11" Type="http://schemas.openxmlformats.org/officeDocument/2006/relationships/image" Target="../media/image47.png"/><Relationship Id="rId5" Type="http://schemas.openxmlformats.org/officeDocument/2006/relationships/image" Target="../media/image41.jpe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jpe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AutoShape 2"/>
          <p:cNvSpPr/>
          <p:nvPr/>
        </p:nvSpPr>
        <p:spPr>
          <a:xfrm>
            <a:off x="1000125" y="8358504"/>
            <a:ext cx="16287750" cy="0"/>
          </a:xfrm>
          <a:prstGeom prst="line">
            <a:avLst/>
          </a:prstGeom>
          <a:ln w="19050" cap="flat">
            <a:solidFill>
              <a:srgbClr val="FED403"/>
            </a:solidFill>
            <a:prstDash val="solid"/>
            <a:headEnd type="none" w="sm" len="sm"/>
            <a:tailEnd type="none" w="sm" len="sm"/>
          </a:ln>
        </p:spPr>
        <p:txBody>
          <a:bodyPr/>
          <a:lstStyle/>
          <a:p>
            <a:endParaRPr lang="en-GB"/>
          </a:p>
        </p:txBody>
      </p:sp>
      <p:sp>
        <p:nvSpPr>
          <p:cNvPr id="3" name="Freeform 3"/>
          <p:cNvSpPr/>
          <p:nvPr/>
        </p:nvSpPr>
        <p:spPr>
          <a:xfrm>
            <a:off x="14659532" y="1028700"/>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4" name="TextBox 4"/>
          <p:cNvSpPr txBox="1"/>
          <p:nvPr/>
        </p:nvSpPr>
        <p:spPr>
          <a:xfrm>
            <a:off x="1028700" y="1123950"/>
            <a:ext cx="11653833" cy="1969162"/>
          </a:xfrm>
          <a:prstGeom prst="rect">
            <a:avLst/>
          </a:prstGeom>
        </p:spPr>
        <p:txBody>
          <a:bodyPr lIns="0" tIns="0" rIns="0" bIns="0" rtlCol="0" anchor="t">
            <a:spAutoFit/>
          </a:bodyPr>
          <a:lstStyle/>
          <a:p>
            <a:pPr algn="l">
              <a:lnSpc>
                <a:spcPts val="9999"/>
              </a:lnSpc>
            </a:pPr>
            <a:r>
              <a:rPr lang="en-US" sz="9999" b="1">
                <a:solidFill>
                  <a:srgbClr val="1A1A1A"/>
                </a:solidFill>
                <a:latin typeface="Poppins Bold"/>
                <a:ea typeface="Poppins Bold"/>
                <a:cs typeface="Poppins Bold"/>
                <a:sym typeface="Poppins Bold"/>
              </a:rPr>
              <a:t>SEE CARE SHARE</a:t>
            </a:r>
          </a:p>
          <a:p>
            <a:pPr algn="l">
              <a:lnSpc>
                <a:spcPts val="4800"/>
              </a:lnSpc>
            </a:pPr>
            <a:r>
              <a:rPr lang="en-US" sz="4800">
                <a:solidFill>
                  <a:srgbClr val="1A1A1A"/>
                </a:solidFill>
                <a:latin typeface="Poppins"/>
                <a:ea typeface="Poppins"/>
                <a:cs typeface="Poppins"/>
                <a:sym typeface="Poppins"/>
              </a:rPr>
              <a:t>Management Coaching</a:t>
            </a:r>
          </a:p>
        </p:txBody>
      </p:sp>
      <p:sp>
        <p:nvSpPr>
          <p:cNvPr id="5" name="TextBox 5"/>
          <p:cNvSpPr txBox="1"/>
          <p:nvPr/>
        </p:nvSpPr>
        <p:spPr>
          <a:xfrm>
            <a:off x="1028700" y="8748395"/>
            <a:ext cx="1773922" cy="509932"/>
          </a:xfrm>
          <a:prstGeom prst="rect">
            <a:avLst/>
          </a:prstGeom>
        </p:spPr>
        <p:txBody>
          <a:bodyPr lIns="0" tIns="0" rIns="0" bIns="0" rtlCol="0" anchor="t">
            <a:spAutoFit/>
          </a:bodyPr>
          <a:lstStyle/>
          <a:p>
            <a:pPr algn="l">
              <a:lnSpc>
                <a:spcPts val="3919"/>
              </a:lnSpc>
            </a:pPr>
            <a:r>
              <a:rPr lang="en-US" sz="2799">
                <a:solidFill>
                  <a:srgbClr val="1A1A1A"/>
                </a:solidFill>
                <a:latin typeface="Poppins"/>
                <a:ea typeface="Poppins"/>
                <a:cs typeface="Poppins"/>
                <a:sym typeface="Poppins"/>
              </a:rPr>
              <a:t>2026</a:t>
            </a:r>
          </a:p>
        </p:txBody>
      </p:sp>
      <p:sp>
        <p:nvSpPr>
          <p:cNvPr id="6" name="TextBox 6"/>
          <p:cNvSpPr txBox="1"/>
          <p:nvPr/>
        </p:nvSpPr>
        <p:spPr>
          <a:xfrm>
            <a:off x="7341409" y="8748395"/>
            <a:ext cx="9917891" cy="509932"/>
          </a:xfrm>
          <a:prstGeom prst="rect">
            <a:avLst/>
          </a:prstGeom>
        </p:spPr>
        <p:txBody>
          <a:bodyPr lIns="0" tIns="0" rIns="0" bIns="0" rtlCol="0" anchor="t">
            <a:spAutoFit/>
          </a:bodyPr>
          <a:lstStyle/>
          <a:p>
            <a:pPr algn="r">
              <a:lnSpc>
                <a:spcPts val="3919"/>
              </a:lnSpc>
            </a:pPr>
            <a:r>
              <a:rPr lang="en-US" sz="2799" b="1">
                <a:solidFill>
                  <a:srgbClr val="1A1A1A"/>
                </a:solidFill>
                <a:latin typeface="Poppins Medium"/>
                <a:ea typeface="Poppins Medium"/>
                <a:cs typeface="Poppins Medium"/>
                <a:sym typeface="Poppins Medium"/>
              </a:rPr>
              <a:t>Version-7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2660925" y="2596384"/>
            <a:ext cx="534158" cy="6395355"/>
          </a:xfrm>
          <a:prstGeom prst="rect">
            <a:avLst/>
          </a:prstGeom>
        </p:spPr>
        <p:txBody>
          <a:bodyPr lIns="0" tIns="0" rIns="0" bIns="0" rtlCol="0" anchor="t">
            <a:spAutoFit/>
          </a:bodyPr>
          <a:lstStyle/>
          <a:p>
            <a:pPr algn="ctr">
              <a:lnSpc>
                <a:spcPts val="5040"/>
              </a:lnSpc>
            </a:pPr>
            <a:r>
              <a:rPr lang="en-US" sz="3600">
                <a:solidFill>
                  <a:srgbClr val="1A1A1A"/>
                </a:solidFill>
                <a:latin typeface="Poppins"/>
                <a:ea typeface="Poppins"/>
                <a:cs typeface="Poppins"/>
                <a:sym typeface="Poppins"/>
              </a:rPr>
              <a:t>1</a:t>
            </a:r>
          </a:p>
          <a:p>
            <a:pPr algn="ctr">
              <a:lnSpc>
                <a:spcPts val="5040"/>
              </a:lnSpc>
            </a:pPr>
            <a:r>
              <a:rPr lang="en-US" sz="3600">
                <a:solidFill>
                  <a:srgbClr val="1A1A1A"/>
                </a:solidFill>
                <a:latin typeface="Poppins"/>
                <a:ea typeface="Poppins"/>
                <a:cs typeface="Poppins"/>
                <a:sym typeface="Poppins"/>
              </a:rPr>
              <a:t>2</a:t>
            </a:r>
          </a:p>
          <a:p>
            <a:pPr algn="ctr">
              <a:lnSpc>
                <a:spcPts val="5040"/>
              </a:lnSpc>
            </a:pPr>
            <a:r>
              <a:rPr lang="en-US" sz="3600">
                <a:solidFill>
                  <a:srgbClr val="1A1A1A"/>
                </a:solidFill>
                <a:latin typeface="Poppins"/>
                <a:ea typeface="Poppins"/>
                <a:cs typeface="Poppins"/>
                <a:sym typeface="Poppins"/>
              </a:rPr>
              <a:t>3</a:t>
            </a:r>
          </a:p>
          <a:p>
            <a:pPr algn="ctr">
              <a:lnSpc>
                <a:spcPts val="5040"/>
              </a:lnSpc>
            </a:pPr>
            <a:r>
              <a:rPr lang="en-US" sz="3600">
                <a:solidFill>
                  <a:srgbClr val="1A1A1A"/>
                </a:solidFill>
                <a:latin typeface="Poppins"/>
                <a:ea typeface="Poppins"/>
                <a:cs typeface="Poppins"/>
                <a:sym typeface="Poppins"/>
              </a:rPr>
              <a:t>4</a:t>
            </a:r>
          </a:p>
          <a:p>
            <a:pPr algn="ctr">
              <a:lnSpc>
                <a:spcPts val="5040"/>
              </a:lnSpc>
            </a:pPr>
            <a:r>
              <a:rPr lang="en-US" sz="3600">
                <a:solidFill>
                  <a:srgbClr val="1A1A1A"/>
                </a:solidFill>
                <a:latin typeface="Poppins"/>
                <a:ea typeface="Poppins"/>
                <a:cs typeface="Poppins"/>
                <a:sym typeface="Poppins"/>
              </a:rPr>
              <a:t>5</a:t>
            </a:r>
          </a:p>
          <a:p>
            <a:pPr algn="ctr">
              <a:lnSpc>
                <a:spcPts val="5040"/>
              </a:lnSpc>
            </a:pPr>
            <a:r>
              <a:rPr lang="en-US" sz="3600">
                <a:solidFill>
                  <a:srgbClr val="1A1A1A"/>
                </a:solidFill>
                <a:latin typeface="Poppins"/>
                <a:ea typeface="Poppins"/>
                <a:cs typeface="Poppins"/>
                <a:sym typeface="Poppins"/>
              </a:rPr>
              <a:t>6</a:t>
            </a:r>
          </a:p>
          <a:p>
            <a:pPr algn="ctr">
              <a:lnSpc>
                <a:spcPts val="5040"/>
              </a:lnSpc>
            </a:pPr>
            <a:r>
              <a:rPr lang="en-US" sz="3600">
                <a:solidFill>
                  <a:srgbClr val="1A1A1A"/>
                </a:solidFill>
                <a:latin typeface="Poppins"/>
                <a:ea typeface="Poppins"/>
                <a:cs typeface="Poppins"/>
                <a:sym typeface="Poppins"/>
              </a:rPr>
              <a:t>7</a:t>
            </a:r>
          </a:p>
          <a:p>
            <a:pPr algn="ctr">
              <a:lnSpc>
                <a:spcPts val="5040"/>
              </a:lnSpc>
            </a:pPr>
            <a:r>
              <a:rPr lang="en-US" sz="3600">
                <a:solidFill>
                  <a:srgbClr val="1A1A1A"/>
                </a:solidFill>
                <a:latin typeface="Poppins"/>
                <a:ea typeface="Poppins"/>
                <a:cs typeface="Poppins"/>
                <a:sym typeface="Poppins"/>
              </a:rPr>
              <a:t>8</a:t>
            </a:r>
          </a:p>
          <a:p>
            <a:pPr algn="ctr">
              <a:lnSpc>
                <a:spcPts val="5040"/>
              </a:lnSpc>
            </a:pPr>
            <a:r>
              <a:rPr lang="en-US" sz="3600">
                <a:solidFill>
                  <a:srgbClr val="1A1A1A"/>
                </a:solidFill>
                <a:latin typeface="Poppins"/>
                <a:ea typeface="Poppins"/>
                <a:cs typeface="Poppins"/>
                <a:sym typeface="Poppins"/>
              </a:rPr>
              <a:t>9</a:t>
            </a:r>
          </a:p>
          <a:p>
            <a:pPr algn="ctr">
              <a:lnSpc>
                <a:spcPts val="5040"/>
              </a:lnSpc>
            </a:pPr>
            <a:r>
              <a:rPr lang="en-US" sz="3600">
                <a:solidFill>
                  <a:srgbClr val="1A1A1A"/>
                </a:solidFill>
                <a:latin typeface="Poppins"/>
                <a:ea typeface="Poppins"/>
                <a:cs typeface="Poppins"/>
                <a:sym typeface="Poppins"/>
              </a:rPr>
              <a:t>10</a:t>
            </a:r>
          </a:p>
        </p:txBody>
      </p:sp>
      <p:sp>
        <p:nvSpPr>
          <p:cNvPr id="3" name="TextBox 3"/>
          <p:cNvSpPr txBox="1"/>
          <p:nvPr/>
        </p:nvSpPr>
        <p:spPr>
          <a:xfrm>
            <a:off x="3945879" y="2615434"/>
            <a:ext cx="5588000" cy="542870"/>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Understanding Why</a:t>
            </a:r>
          </a:p>
        </p:txBody>
      </p:sp>
      <p:sp>
        <p:nvSpPr>
          <p:cNvPr id="4" name="TextBox 4"/>
          <p:cNvSpPr txBox="1"/>
          <p:nvPr/>
        </p:nvSpPr>
        <p:spPr>
          <a:xfrm>
            <a:off x="1028700" y="902979"/>
            <a:ext cx="7877175" cy="1425547"/>
          </a:xfrm>
          <a:prstGeom prst="rect">
            <a:avLst/>
          </a:prstGeom>
        </p:spPr>
        <p:txBody>
          <a:bodyPr lIns="0" tIns="0" rIns="0" bIns="0" rtlCol="0" anchor="t">
            <a:spAutoFit/>
          </a:bodyPr>
          <a:lstStyle/>
          <a:p>
            <a:pPr algn="l">
              <a:lnSpc>
                <a:spcPts val="9999"/>
              </a:lnSpc>
            </a:pPr>
            <a:r>
              <a:rPr lang="en-US" sz="9999" b="1">
                <a:solidFill>
                  <a:srgbClr val="1A1A1A"/>
                </a:solidFill>
                <a:latin typeface="Poppins Semi-Bold"/>
                <a:ea typeface="Poppins Semi-Bold"/>
                <a:cs typeface="Poppins Semi-Bold"/>
                <a:sym typeface="Poppins Semi-Bold"/>
              </a:rPr>
              <a:t>AGENDA</a:t>
            </a:r>
          </a:p>
        </p:txBody>
      </p:sp>
      <p:sp>
        <p:nvSpPr>
          <p:cNvPr id="5" name="AutoShape 5"/>
          <p:cNvSpPr/>
          <p:nvPr/>
        </p:nvSpPr>
        <p:spPr>
          <a:xfrm flipV="1">
            <a:off x="3469629" y="2701159"/>
            <a:ext cx="9525" cy="6302693"/>
          </a:xfrm>
          <a:prstGeom prst="line">
            <a:avLst/>
          </a:prstGeom>
          <a:ln w="19050" cap="flat">
            <a:solidFill>
              <a:srgbClr val="FED403"/>
            </a:solidFill>
            <a:prstDash val="solid"/>
            <a:headEnd type="none" w="sm" len="sm"/>
            <a:tailEnd type="none" w="sm" len="sm"/>
          </a:ln>
        </p:spPr>
        <p:txBody>
          <a:bodyPr/>
          <a:lstStyle/>
          <a:p>
            <a:endParaRPr lang="en-GB"/>
          </a:p>
        </p:txBody>
      </p:sp>
      <p:sp>
        <p:nvSpPr>
          <p:cNvPr id="6" name="TextBox 6"/>
          <p:cNvSpPr txBox="1"/>
          <p:nvPr/>
        </p:nvSpPr>
        <p:spPr>
          <a:xfrm>
            <a:off x="3945879" y="3253609"/>
            <a:ext cx="5588000" cy="542870"/>
          </a:xfrm>
          <a:prstGeom prst="rect">
            <a:avLst/>
          </a:prstGeom>
        </p:spPr>
        <p:txBody>
          <a:bodyPr lIns="0" tIns="0" rIns="0" bIns="0" rtlCol="0" anchor="t">
            <a:spAutoFit/>
          </a:bodyPr>
          <a:lstStyle/>
          <a:p>
            <a:pPr algn="l">
              <a:lnSpc>
                <a:spcPts val="4200"/>
              </a:lnSpc>
            </a:pPr>
            <a:r>
              <a:rPr lang="en-US" sz="3000" dirty="0">
                <a:solidFill>
                  <a:srgbClr val="1A1A1A"/>
                </a:solidFill>
                <a:latin typeface="Poppins"/>
                <a:ea typeface="Poppins"/>
                <a:cs typeface="Poppins"/>
                <a:sym typeface="Poppins"/>
              </a:rPr>
              <a:t>What is Safety Culture</a:t>
            </a:r>
          </a:p>
        </p:txBody>
      </p:sp>
      <p:sp>
        <p:nvSpPr>
          <p:cNvPr id="7" name="TextBox 7"/>
          <p:cNvSpPr txBox="1"/>
          <p:nvPr/>
        </p:nvSpPr>
        <p:spPr>
          <a:xfrm>
            <a:off x="3945879" y="3891784"/>
            <a:ext cx="5588000" cy="542870"/>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How Can We Affect Change</a:t>
            </a:r>
          </a:p>
        </p:txBody>
      </p:sp>
      <p:sp>
        <p:nvSpPr>
          <p:cNvPr id="8" name="TextBox 8"/>
          <p:cNvSpPr txBox="1"/>
          <p:nvPr/>
        </p:nvSpPr>
        <p:spPr>
          <a:xfrm>
            <a:off x="3945879" y="4529959"/>
            <a:ext cx="5588000" cy="542870"/>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The Impact of a Good Leader</a:t>
            </a:r>
          </a:p>
        </p:txBody>
      </p:sp>
      <p:sp>
        <p:nvSpPr>
          <p:cNvPr id="9" name="TextBox 9"/>
          <p:cNvSpPr txBox="1"/>
          <p:nvPr/>
        </p:nvSpPr>
        <p:spPr>
          <a:xfrm>
            <a:off x="3945879" y="5168134"/>
            <a:ext cx="6569446" cy="542870"/>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Walking Past Sets The Standard</a:t>
            </a:r>
          </a:p>
        </p:txBody>
      </p:sp>
      <p:sp>
        <p:nvSpPr>
          <p:cNvPr id="10" name="TextBox 10"/>
          <p:cNvSpPr txBox="1"/>
          <p:nvPr/>
        </p:nvSpPr>
        <p:spPr>
          <a:xfrm>
            <a:off x="3945879" y="5806309"/>
            <a:ext cx="5588000" cy="542870"/>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Leaders Safety Behaviours</a:t>
            </a:r>
          </a:p>
        </p:txBody>
      </p:sp>
      <p:sp>
        <p:nvSpPr>
          <p:cNvPr id="11" name="TextBox 11"/>
          <p:cNvSpPr txBox="1"/>
          <p:nvPr/>
        </p:nvSpPr>
        <p:spPr>
          <a:xfrm>
            <a:off x="3945879" y="6444484"/>
            <a:ext cx="5588000" cy="542870"/>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Safety Walks</a:t>
            </a:r>
          </a:p>
        </p:txBody>
      </p:sp>
      <p:sp>
        <p:nvSpPr>
          <p:cNvPr id="12" name="Freeform 12"/>
          <p:cNvSpPr/>
          <p:nvPr/>
        </p:nvSpPr>
        <p:spPr>
          <a:xfrm>
            <a:off x="14659532" y="701551"/>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3" name="TextBox 13"/>
          <p:cNvSpPr txBox="1"/>
          <p:nvPr/>
        </p:nvSpPr>
        <p:spPr>
          <a:xfrm>
            <a:off x="3945879" y="7082658"/>
            <a:ext cx="5588000" cy="542870"/>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Your See Care Share Plan</a:t>
            </a:r>
          </a:p>
        </p:txBody>
      </p:sp>
      <p:sp>
        <p:nvSpPr>
          <p:cNvPr id="14" name="TextBox 14"/>
          <p:cNvSpPr txBox="1"/>
          <p:nvPr/>
        </p:nvSpPr>
        <p:spPr>
          <a:xfrm>
            <a:off x="3945879" y="7720833"/>
            <a:ext cx="5588000" cy="542870"/>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Your Role</a:t>
            </a:r>
          </a:p>
        </p:txBody>
      </p:sp>
      <p:sp>
        <p:nvSpPr>
          <p:cNvPr id="15" name="TextBox 15"/>
          <p:cNvSpPr txBox="1"/>
          <p:nvPr/>
        </p:nvSpPr>
        <p:spPr>
          <a:xfrm>
            <a:off x="3945879" y="8359007"/>
            <a:ext cx="5588000" cy="542870"/>
          </a:xfrm>
          <a:prstGeom prst="rect">
            <a:avLst/>
          </a:prstGeom>
        </p:spPr>
        <p:txBody>
          <a:bodyPr lIns="0" tIns="0" rIns="0" bIns="0" rtlCol="0" anchor="t">
            <a:spAutoFit/>
          </a:bodyPr>
          <a:lstStyle/>
          <a:p>
            <a:pPr algn="l">
              <a:lnSpc>
                <a:spcPts val="4200"/>
              </a:lnSpc>
            </a:pPr>
            <a:r>
              <a:rPr lang="en-US" sz="3000">
                <a:solidFill>
                  <a:srgbClr val="1A1A1A"/>
                </a:solidFill>
                <a:latin typeface="Poppins"/>
                <a:ea typeface="Poppins"/>
                <a:cs typeface="Poppins"/>
                <a:sym typeface="Poppins"/>
              </a:rPr>
              <a:t>What Next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pic>
        <p:nvPicPr>
          <p:cNvPr id="2" name="Online Media 1" title="Management Coaching Intro">
            <a:hlinkClick r:id="" action="ppaction://media"/>
            <a:extLst>
              <a:ext uri="{FF2B5EF4-FFF2-40B4-BE49-F238E27FC236}">
                <a16:creationId xmlns:a16="http://schemas.microsoft.com/office/drawing/2014/main" id="{94F5CAC2-7403-354E-D31A-71A572966792}"/>
              </a:ext>
            </a:extLst>
          </p:cNvPr>
          <p:cNvPicPr>
            <a:picLocks noRot="1" noChangeAspect="1"/>
          </p:cNvPicPr>
          <p:nvPr>
            <a:videoFile r:link="rId1"/>
          </p:nvPr>
        </p:nvPicPr>
        <p:blipFill>
          <a:blip r:embed="rId4"/>
          <a:stretch>
            <a:fillRect/>
          </a:stretch>
        </p:blipFill>
        <p:spPr>
          <a:xfrm>
            <a:off x="14288" y="0"/>
            <a:ext cx="18259425"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4659532" y="422302"/>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AutoShape 3"/>
          <p:cNvSpPr/>
          <p:nvPr/>
        </p:nvSpPr>
        <p:spPr>
          <a:xfrm>
            <a:off x="1028700" y="2081264"/>
            <a:ext cx="16230600" cy="0"/>
          </a:xfrm>
          <a:prstGeom prst="line">
            <a:avLst/>
          </a:prstGeom>
          <a:ln w="19050" cap="flat">
            <a:solidFill>
              <a:srgbClr val="FED403"/>
            </a:solidFill>
            <a:prstDash val="solid"/>
            <a:headEnd type="none" w="sm" len="sm"/>
            <a:tailEnd type="none" w="sm" len="sm"/>
          </a:ln>
        </p:spPr>
        <p:txBody>
          <a:bodyPr/>
          <a:lstStyle/>
          <a:p>
            <a:endParaRPr lang="en-GB"/>
          </a:p>
        </p:txBody>
      </p:sp>
      <p:sp>
        <p:nvSpPr>
          <p:cNvPr id="4" name="TextBox 4"/>
          <p:cNvSpPr txBox="1"/>
          <p:nvPr/>
        </p:nvSpPr>
        <p:spPr>
          <a:xfrm>
            <a:off x="1028700" y="749168"/>
            <a:ext cx="13630832" cy="1056700"/>
          </a:xfrm>
          <a:prstGeom prst="rect">
            <a:avLst/>
          </a:prstGeom>
        </p:spPr>
        <p:txBody>
          <a:bodyPr lIns="0" tIns="0" rIns="0" bIns="0" rtlCol="0" anchor="t">
            <a:spAutoFit/>
          </a:bodyPr>
          <a:lstStyle/>
          <a:p>
            <a:pPr algn="l">
              <a:lnSpc>
                <a:spcPts val="8000"/>
              </a:lnSpc>
            </a:pPr>
            <a:r>
              <a:rPr lang="en-US" sz="8000" b="1" dirty="0">
                <a:solidFill>
                  <a:srgbClr val="1A1A1A"/>
                </a:solidFill>
                <a:latin typeface="Poppins Semi-Bold"/>
                <a:ea typeface="Poppins Semi-Bold"/>
                <a:cs typeface="Poppins Semi-Bold"/>
                <a:sym typeface="Poppins Semi-Bold"/>
              </a:rPr>
              <a:t>UNDERSTANDING WHY</a:t>
            </a:r>
          </a:p>
        </p:txBody>
      </p:sp>
      <p:pic>
        <p:nvPicPr>
          <p:cNvPr id="5" name="Online Media 4" title="The Golden Circle of Safety">
            <a:hlinkClick r:id="" action="ppaction://media"/>
            <a:extLst>
              <a:ext uri="{FF2B5EF4-FFF2-40B4-BE49-F238E27FC236}">
                <a16:creationId xmlns:a16="http://schemas.microsoft.com/office/drawing/2014/main" id="{ECAFD3F7-8072-B7FA-09CF-19F998271977}"/>
              </a:ext>
            </a:extLst>
          </p:cNvPr>
          <p:cNvPicPr>
            <a:picLocks noRot="1" noChangeAspect="1"/>
          </p:cNvPicPr>
          <p:nvPr>
            <a:videoFile r:link="rId1"/>
          </p:nvPr>
        </p:nvPicPr>
        <p:blipFill>
          <a:blip r:embed="rId5"/>
          <a:stretch>
            <a:fillRect/>
          </a:stretch>
        </p:blipFill>
        <p:spPr>
          <a:xfrm>
            <a:off x="1028700" y="2238408"/>
            <a:ext cx="13630832" cy="7679342"/>
          </a:xfrm>
          <a:prstGeom prst="rect">
            <a:avLst/>
          </a:prstGeom>
        </p:spPr>
      </p:pic>
    </p:spTree>
    <p:extLst>
      <p:ext uri="{BB962C8B-B14F-4D97-AF65-F5344CB8AC3E}">
        <p14:creationId xmlns:p14="http://schemas.microsoft.com/office/powerpoint/2010/main" val="280651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4688107" y="768509"/>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3" name="Group 3"/>
          <p:cNvGrpSpPr/>
          <p:nvPr/>
        </p:nvGrpSpPr>
        <p:grpSpPr>
          <a:xfrm>
            <a:off x="15271675" y="4929384"/>
            <a:ext cx="3841548" cy="7206701"/>
            <a:chOff x="0" y="0"/>
            <a:chExt cx="5122064" cy="9608934"/>
          </a:xfrm>
        </p:grpSpPr>
        <p:grpSp>
          <p:nvGrpSpPr>
            <p:cNvPr id="4" name="Group 4"/>
            <p:cNvGrpSpPr/>
            <p:nvPr/>
          </p:nvGrpSpPr>
          <p:grpSpPr>
            <a:xfrm rot="1711857">
              <a:off x="2892404" y="2990014"/>
              <a:ext cx="622342" cy="6888571"/>
              <a:chOff x="0" y="0"/>
              <a:chExt cx="458389" cy="5073805"/>
            </a:xfrm>
          </p:grpSpPr>
          <p:sp>
            <p:nvSpPr>
              <p:cNvPr id="5" name="Freeform 5"/>
              <p:cNvSpPr/>
              <p:nvPr/>
            </p:nvSpPr>
            <p:spPr>
              <a:xfrm>
                <a:off x="0" y="0"/>
                <a:ext cx="458389" cy="5073805"/>
              </a:xfrm>
              <a:custGeom>
                <a:avLst/>
                <a:gdLst/>
                <a:ahLst/>
                <a:cxnLst/>
                <a:rect l="l" t="t" r="r" b="b"/>
                <a:pathLst>
                  <a:path w="458389" h="5073805">
                    <a:moveTo>
                      <a:pt x="0" y="0"/>
                    </a:moveTo>
                    <a:lnTo>
                      <a:pt x="458389" y="0"/>
                    </a:lnTo>
                    <a:lnTo>
                      <a:pt x="458389" y="5073805"/>
                    </a:lnTo>
                    <a:lnTo>
                      <a:pt x="0" y="5073805"/>
                    </a:lnTo>
                    <a:close/>
                  </a:path>
                </a:pathLst>
              </a:custGeom>
              <a:solidFill>
                <a:srgbClr val="FED403"/>
              </a:solidFill>
            </p:spPr>
            <p:txBody>
              <a:bodyPr/>
              <a:lstStyle/>
              <a:p>
                <a:endParaRPr lang="en-GB"/>
              </a:p>
            </p:txBody>
          </p:sp>
          <p:sp>
            <p:nvSpPr>
              <p:cNvPr id="6" name="TextBox 6"/>
              <p:cNvSpPr txBox="1"/>
              <p:nvPr/>
            </p:nvSpPr>
            <p:spPr>
              <a:xfrm>
                <a:off x="0" y="9525"/>
                <a:ext cx="458389" cy="5064280"/>
              </a:xfrm>
              <a:prstGeom prst="rect">
                <a:avLst/>
              </a:prstGeom>
            </p:spPr>
            <p:txBody>
              <a:bodyPr lIns="4866" tIns="4866" rIns="4866" bIns="4866" rtlCol="0" anchor="ctr"/>
              <a:lstStyle/>
              <a:p>
                <a:pPr algn="ctr">
                  <a:lnSpc>
                    <a:spcPts val="1206"/>
                  </a:lnSpc>
                </a:pPr>
                <a:endParaRPr/>
              </a:p>
            </p:txBody>
          </p:sp>
        </p:grpSp>
        <p:grpSp>
          <p:nvGrpSpPr>
            <p:cNvPr id="7" name="Group 7"/>
            <p:cNvGrpSpPr/>
            <p:nvPr/>
          </p:nvGrpSpPr>
          <p:grpSpPr>
            <a:xfrm rot="1711857">
              <a:off x="2377095" y="1854717"/>
              <a:ext cx="622342" cy="6888571"/>
              <a:chOff x="0" y="0"/>
              <a:chExt cx="458389" cy="5073805"/>
            </a:xfrm>
          </p:grpSpPr>
          <p:sp>
            <p:nvSpPr>
              <p:cNvPr id="8" name="Freeform 8"/>
              <p:cNvSpPr/>
              <p:nvPr/>
            </p:nvSpPr>
            <p:spPr>
              <a:xfrm>
                <a:off x="0" y="0"/>
                <a:ext cx="458389" cy="5073805"/>
              </a:xfrm>
              <a:custGeom>
                <a:avLst/>
                <a:gdLst/>
                <a:ahLst/>
                <a:cxnLst/>
                <a:rect l="l" t="t" r="r" b="b"/>
                <a:pathLst>
                  <a:path w="458389" h="5073805">
                    <a:moveTo>
                      <a:pt x="0" y="0"/>
                    </a:moveTo>
                    <a:lnTo>
                      <a:pt x="458389" y="0"/>
                    </a:lnTo>
                    <a:lnTo>
                      <a:pt x="458389" y="5073805"/>
                    </a:lnTo>
                    <a:lnTo>
                      <a:pt x="0" y="5073805"/>
                    </a:lnTo>
                    <a:close/>
                  </a:path>
                </a:pathLst>
              </a:custGeom>
              <a:solidFill>
                <a:srgbClr val="FED403"/>
              </a:solidFill>
            </p:spPr>
            <p:txBody>
              <a:bodyPr/>
              <a:lstStyle/>
              <a:p>
                <a:endParaRPr lang="en-GB"/>
              </a:p>
            </p:txBody>
          </p:sp>
          <p:sp>
            <p:nvSpPr>
              <p:cNvPr id="9" name="TextBox 9"/>
              <p:cNvSpPr txBox="1"/>
              <p:nvPr/>
            </p:nvSpPr>
            <p:spPr>
              <a:xfrm>
                <a:off x="0" y="9525"/>
                <a:ext cx="458389" cy="5064280"/>
              </a:xfrm>
              <a:prstGeom prst="rect">
                <a:avLst/>
              </a:prstGeom>
            </p:spPr>
            <p:txBody>
              <a:bodyPr lIns="4866" tIns="4866" rIns="4866" bIns="4866" rtlCol="0" anchor="ctr"/>
              <a:lstStyle/>
              <a:p>
                <a:pPr algn="ctr">
                  <a:lnSpc>
                    <a:spcPts val="1206"/>
                  </a:lnSpc>
                </a:pPr>
                <a:endParaRPr/>
              </a:p>
            </p:txBody>
          </p:sp>
        </p:grpSp>
        <p:grpSp>
          <p:nvGrpSpPr>
            <p:cNvPr id="10" name="Group 10"/>
            <p:cNvGrpSpPr/>
            <p:nvPr/>
          </p:nvGrpSpPr>
          <p:grpSpPr>
            <a:xfrm rot="1711857">
              <a:off x="1992206" y="-367511"/>
              <a:ext cx="622342" cy="8500220"/>
              <a:chOff x="0" y="0"/>
              <a:chExt cx="458389" cy="6260872"/>
            </a:xfrm>
          </p:grpSpPr>
          <p:sp>
            <p:nvSpPr>
              <p:cNvPr id="11" name="Freeform 11"/>
              <p:cNvSpPr/>
              <p:nvPr/>
            </p:nvSpPr>
            <p:spPr>
              <a:xfrm>
                <a:off x="0" y="0"/>
                <a:ext cx="458389" cy="6260872"/>
              </a:xfrm>
              <a:custGeom>
                <a:avLst/>
                <a:gdLst/>
                <a:ahLst/>
                <a:cxnLst/>
                <a:rect l="l" t="t" r="r" b="b"/>
                <a:pathLst>
                  <a:path w="458389" h="6260872">
                    <a:moveTo>
                      <a:pt x="0" y="0"/>
                    </a:moveTo>
                    <a:lnTo>
                      <a:pt x="458389" y="0"/>
                    </a:lnTo>
                    <a:lnTo>
                      <a:pt x="458389" y="6260872"/>
                    </a:lnTo>
                    <a:lnTo>
                      <a:pt x="0" y="6260872"/>
                    </a:lnTo>
                    <a:close/>
                  </a:path>
                </a:pathLst>
              </a:custGeom>
              <a:solidFill>
                <a:srgbClr val="FED403"/>
              </a:solidFill>
            </p:spPr>
            <p:txBody>
              <a:bodyPr/>
              <a:lstStyle/>
              <a:p>
                <a:endParaRPr lang="en-GB"/>
              </a:p>
            </p:txBody>
          </p:sp>
          <p:sp>
            <p:nvSpPr>
              <p:cNvPr id="12" name="TextBox 12"/>
              <p:cNvSpPr txBox="1"/>
              <p:nvPr/>
            </p:nvSpPr>
            <p:spPr>
              <a:xfrm>
                <a:off x="0" y="9525"/>
                <a:ext cx="458389" cy="6251347"/>
              </a:xfrm>
              <a:prstGeom prst="rect">
                <a:avLst/>
              </a:prstGeom>
            </p:spPr>
            <p:txBody>
              <a:bodyPr lIns="4866" tIns="4866" rIns="4866" bIns="4866" rtlCol="0" anchor="ctr"/>
              <a:lstStyle/>
              <a:p>
                <a:pPr algn="ctr">
                  <a:lnSpc>
                    <a:spcPts val="1206"/>
                  </a:lnSpc>
                </a:pPr>
                <a:endParaRPr/>
              </a:p>
            </p:txBody>
          </p:sp>
        </p:grpSp>
      </p:grpSp>
      <p:sp>
        <p:nvSpPr>
          <p:cNvPr id="13" name="Freeform 13"/>
          <p:cNvSpPr/>
          <p:nvPr/>
        </p:nvSpPr>
        <p:spPr>
          <a:xfrm>
            <a:off x="5525660" y="2501688"/>
            <a:ext cx="7108574" cy="7082973"/>
          </a:xfrm>
          <a:custGeom>
            <a:avLst/>
            <a:gdLst/>
            <a:ahLst/>
            <a:cxnLst/>
            <a:rect l="l" t="t" r="r" b="b"/>
            <a:pathLst>
              <a:path w="7108574" h="7082973">
                <a:moveTo>
                  <a:pt x="0" y="0"/>
                </a:moveTo>
                <a:lnTo>
                  <a:pt x="7108574" y="0"/>
                </a:lnTo>
                <a:lnTo>
                  <a:pt x="7108574" y="7082972"/>
                </a:lnTo>
                <a:lnTo>
                  <a:pt x="0" y="70829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4" name="TextBox 14"/>
          <p:cNvSpPr txBox="1"/>
          <p:nvPr/>
        </p:nvSpPr>
        <p:spPr>
          <a:xfrm>
            <a:off x="1028700" y="1095375"/>
            <a:ext cx="1394142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UNDERSTANDING WHY</a:t>
            </a:r>
          </a:p>
        </p:txBody>
      </p:sp>
      <p:sp>
        <p:nvSpPr>
          <p:cNvPr id="15" name="TextBox 15"/>
          <p:cNvSpPr txBox="1"/>
          <p:nvPr/>
        </p:nvSpPr>
        <p:spPr>
          <a:xfrm>
            <a:off x="8676623" y="5780783"/>
            <a:ext cx="806648" cy="458106"/>
          </a:xfrm>
          <a:prstGeom prst="rect">
            <a:avLst/>
          </a:prstGeom>
        </p:spPr>
        <p:txBody>
          <a:bodyPr lIns="0" tIns="0" rIns="0" bIns="0" rtlCol="0" anchor="t">
            <a:spAutoFit/>
          </a:bodyPr>
          <a:lstStyle/>
          <a:p>
            <a:pPr algn="ctr">
              <a:lnSpc>
                <a:spcPts val="3623"/>
              </a:lnSpc>
            </a:pPr>
            <a:r>
              <a:rPr lang="en-US" sz="2588" b="1">
                <a:solidFill>
                  <a:srgbClr val="1A1A1A"/>
                </a:solidFill>
                <a:latin typeface="Poppins Bold"/>
                <a:ea typeface="Poppins Bold"/>
                <a:cs typeface="Poppins Bold"/>
                <a:sym typeface="Poppins Bold"/>
              </a:rPr>
              <a:t>WHY</a:t>
            </a:r>
          </a:p>
        </p:txBody>
      </p:sp>
      <p:sp>
        <p:nvSpPr>
          <p:cNvPr id="16" name="TextBox 16"/>
          <p:cNvSpPr txBox="1"/>
          <p:nvPr/>
        </p:nvSpPr>
        <p:spPr>
          <a:xfrm>
            <a:off x="8589088" y="4046985"/>
            <a:ext cx="1169896" cy="679123"/>
          </a:xfrm>
          <a:prstGeom prst="rect">
            <a:avLst/>
          </a:prstGeom>
        </p:spPr>
        <p:txBody>
          <a:bodyPr lIns="0" tIns="0" rIns="0" bIns="0" rtlCol="0" anchor="t">
            <a:spAutoFit/>
          </a:bodyPr>
          <a:lstStyle/>
          <a:p>
            <a:pPr algn="ctr">
              <a:lnSpc>
                <a:spcPts val="4620"/>
              </a:lnSpc>
            </a:pPr>
            <a:r>
              <a:rPr lang="en-US" sz="3300" b="1">
                <a:solidFill>
                  <a:srgbClr val="1A1A1A"/>
                </a:solidFill>
                <a:latin typeface="Poppins Bold"/>
                <a:ea typeface="Poppins Bold"/>
                <a:cs typeface="Poppins Bold"/>
                <a:sym typeface="Poppins Bold"/>
              </a:rPr>
              <a:t>HOW</a:t>
            </a:r>
          </a:p>
        </p:txBody>
      </p:sp>
      <p:sp>
        <p:nvSpPr>
          <p:cNvPr id="17" name="TextBox 17"/>
          <p:cNvSpPr txBox="1"/>
          <p:nvPr/>
        </p:nvSpPr>
        <p:spPr>
          <a:xfrm>
            <a:off x="8452321" y="2542105"/>
            <a:ext cx="1443430" cy="741680"/>
          </a:xfrm>
          <a:prstGeom prst="rect">
            <a:avLst/>
          </a:prstGeom>
        </p:spPr>
        <p:txBody>
          <a:bodyPr lIns="0" tIns="0" rIns="0" bIns="0" rtlCol="0" anchor="t">
            <a:spAutoFit/>
          </a:bodyPr>
          <a:lstStyle/>
          <a:p>
            <a:pPr algn="ctr">
              <a:lnSpc>
                <a:spcPts val="4619"/>
              </a:lnSpc>
            </a:pPr>
            <a:r>
              <a:rPr lang="en-US" sz="3299" b="1" dirty="0">
                <a:solidFill>
                  <a:srgbClr val="1A1A1A"/>
                </a:solidFill>
                <a:latin typeface="Poppins Bold"/>
                <a:ea typeface="Poppins Bold"/>
                <a:cs typeface="Poppins Bold"/>
                <a:sym typeface="Poppins Bold"/>
              </a:rPr>
              <a:t>WHAT</a:t>
            </a:r>
          </a:p>
        </p:txBody>
      </p:sp>
      <p:sp>
        <p:nvSpPr>
          <p:cNvPr id="19" name="Freeform 18"/>
          <p:cNvSpPr/>
          <p:nvPr/>
        </p:nvSpPr>
        <p:spPr>
          <a:xfrm>
            <a:off x="1845582" y="2377474"/>
            <a:ext cx="14596835" cy="7207187"/>
          </a:xfrm>
          <a:custGeom>
            <a:avLst/>
            <a:gdLst/>
            <a:ahLst/>
            <a:cxnLst/>
            <a:rect l="l" t="t" r="r" b="b"/>
            <a:pathLst>
              <a:path w="14596835" h="7207187">
                <a:moveTo>
                  <a:pt x="0" y="0"/>
                </a:moveTo>
                <a:lnTo>
                  <a:pt x="14596835" y="0"/>
                </a:lnTo>
                <a:lnTo>
                  <a:pt x="14596835" y="7207188"/>
                </a:lnTo>
                <a:lnTo>
                  <a:pt x="0" y="7207188"/>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p:bldP spid="17" grpId="0"/>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D403"/>
        </a:solidFill>
        <a:effectLst/>
      </p:bgPr>
    </p:bg>
    <p:spTree>
      <p:nvGrpSpPr>
        <p:cNvPr id="1" name=""/>
        <p:cNvGrpSpPr/>
        <p:nvPr/>
      </p:nvGrpSpPr>
      <p:grpSpPr>
        <a:xfrm>
          <a:off x="0" y="0"/>
          <a:ext cx="0" cy="0"/>
          <a:chOff x="0" y="0"/>
          <a:chExt cx="0" cy="0"/>
        </a:xfrm>
      </p:grpSpPr>
      <p:sp>
        <p:nvSpPr>
          <p:cNvPr id="3" name="TextBox 3"/>
          <p:cNvSpPr txBox="1"/>
          <p:nvPr/>
        </p:nvSpPr>
        <p:spPr>
          <a:xfrm>
            <a:off x="1028700" y="1095375"/>
            <a:ext cx="1394142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WHY SHOULD WE BE SAFE?</a:t>
            </a:r>
          </a:p>
        </p:txBody>
      </p:sp>
      <p:pic>
        <p:nvPicPr>
          <p:cNvPr id="4" name="Online Media 8" title="Safety: Charlie Morecraft Story">
            <a:hlinkClick r:id="" action="ppaction://media"/>
            <a:extLst>
              <a:ext uri="{FF2B5EF4-FFF2-40B4-BE49-F238E27FC236}">
                <a16:creationId xmlns:a16="http://schemas.microsoft.com/office/drawing/2014/main" id="{4F21A875-BCF4-954D-6C6D-32799D216145}"/>
              </a:ext>
            </a:extLst>
          </p:cNvPr>
          <p:cNvPicPr>
            <a:picLocks noRot="1" noChangeAspect="1"/>
          </p:cNvPicPr>
          <p:nvPr>
            <a:videoFile r:link="rId1"/>
          </p:nvPr>
        </p:nvPicPr>
        <p:blipFill>
          <a:blip r:embed="rId4"/>
          <a:stretch>
            <a:fillRect/>
          </a:stretch>
        </p:blipFill>
        <p:spPr>
          <a:xfrm>
            <a:off x="1170858" y="2296802"/>
            <a:ext cx="12926142" cy="73032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BA3EBFAB-A97D-40CD-CC19-3C25C705EE3F}"/>
            </a:ext>
          </a:extLst>
        </p:cNvPr>
        <p:cNvGrpSpPr/>
        <p:nvPr/>
      </p:nvGrpSpPr>
      <p:grpSpPr>
        <a:xfrm>
          <a:off x="0" y="0"/>
          <a:ext cx="0" cy="0"/>
          <a:chOff x="0" y="0"/>
          <a:chExt cx="0" cy="0"/>
        </a:xfrm>
      </p:grpSpPr>
      <p:sp>
        <p:nvSpPr>
          <p:cNvPr id="3" name="AutoShape 3">
            <a:extLst>
              <a:ext uri="{FF2B5EF4-FFF2-40B4-BE49-F238E27FC236}">
                <a16:creationId xmlns:a16="http://schemas.microsoft.com/office/drawing/2014/main" id="{F08BAAC0-8C91-5349-DA16-C80D698EB97C}"/>
              </a:ext>
            </a:extLst>
          </p:cNvPr>
          <p:cNvSpPr/>
          <p:nvPr/>
        </p:nvSpPr>
        <p:spPr>
          <a:xfrm>
            <a:off x="1028700" y="2422666"/>
            <a:ext cx="16287750" cy="0"/>
          </a:xfrm>
          <a:prstGeom prst="line">
            <a:avLst/>
          </a:prstGeom>
          <a:ln w="19050" cap="flat">
            <a:solidFill>
              <a:srgbClr val="FED403"/>
            </a:solidFill>
            <a:prstDash val="solid"/>
            <a:headEnd type="none" w="sm" len="sm"/>
            <a:tailEnd type="none" w="sm" len="sm"/>
          </a:ln>
        </p:spPr>
        <p:txBody>
          <a:bodyPr/>
          <a:lstStyle/>
          <a:p>
            <a:endParaRPr lang="en-GB"/>
          </a:p>
        </p:txBody>
      </p:sp>
      <p:sp>
        <p:nvSpPr>
          <p:cNvPr id="4" name="TextBox 4">
            <a:extLst>
              <a:ext uri="{FF2B5EF4-FFF2-40B4-BE49-F238E27FC236}">
                <a16:creationId xmlns:a16="http://schemas.microsoft.com/office/drawing/2014/main" id="{EAA10BF2-B923-51A2-F06F-DA7AE602B8F2}"/>
              </a:ext>
            </a:extLst>
          </p:cNvPr>
          <p:cNvSpPr txBox="1"/>
          <p:nvPr/>
        </p:nvSpPr>
        <p:spPr>
          <a:xfrm>
            <a:off x="838200" y="1040073"/>
            <a:ext cx="16259175" cy="1056700"/>
          </a:xfrm>
          <a:prstGeom prst="rect">
            <a:avLst/>
          </a:prstGeom>
        </p:spPr>
        <p:txBody>
          <a:bodyPr lIns="0" tIns="0" rIns="0" bIns="0" rtlCol="0" anchor="t">
            <a:spAutoFit/>
          </a:bodyPr>
          <a:lstStyle/>
          <a:p>
            <a:pPr algn="l">
              <a:lnSpc>
                <a:spcPts val="8000"/>
              </a:lnSpc>
            </a:pPr>
            <a:r>
              <a:rPr lang="en-GB" sz="8000" b="1" dirty="0">
                <a:solidFill>
                  <a:srgbClr val="1A1A1A"/>
                </a:solidFill>
                <a:latin typeface="Poppins Semi-Bold"/>
                <a:ea typeface="Poppins Semi-Bold"/>
                <a:cs typeface="Poppins Semi-Bold"/>
                <a:sym typeface="Poppins Semi-Bold"/>
              </a:rPr>
              <a:t>The Du Point Bradely Curve </a:t>
            </a:r>
            <a:endParaRPr lang="en-US" sz="8000" b="1" dirty="0">
              <a:solidFill>
                <a:srgbClr val="1A1A1A"/>
              </a:solidFill>
              <a:latin typeface="Poppins Semi-Bold"/>
              <a:ea typeface="Poppins Semi-Bold"/>
              <a:cs typeface="Poppins Semi-Bold"/>
              <a:sym typeface="Poppins Semi-Bold"/>
            </a:endParaRPr>
          </a:p>
        </p:txBody>
      </p:sp>
      <p:sp>
        <p:nvSpPr>
          <p:cNvPr id="5" name="Freeform 5">
            <a:extLst>
              <a:ext uri="{FF2B5EF4-FFF2-40B4-BE49-F238E27FC236}">
                <a16:creationId xmlns:a16="http://schemas.microsoft.com/office/drawing/2014/main" id="{A1A5A4EB-CD4D-600A-4157-7E5ED3E493EB}"/>
              </a:ext>
            </a:extLst>
          </p:cNvPr>
          <p:cNvSpPr/>
          <p:nvPr/>
        </p:nvSpPr>
        <p:spPr>
          <a:xfrm>
            <a:off x="14659532" y="701834"/>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pic>
        <p:nvPicPr>
          <p:cNvPr id="7" name="Online Media 6" title="Mastering Safety Culture with the DuPont Bradley Curve (1)">
            <a:hlinkClick r:id="" action="ppaction://media"/>
            <a:extLst>
              <a:ext uri="{FF2B5EF4-FFF2-40B4-BE49-F238E27FC236}">
                <a16:creationId xmlns:a16="http://schemas.microsoft.com/office/drawing/2014/main" id="{52227A24-DCE8-00D0-D763-8FF8F1AAB233}"/>
              </a:ext>
            </a:extLst>
          </p:cNvPr>
          <p:cNvPicPr>
            <a:picLocks noRot="1" noChangeAspect="1"/>
          </p:cNvPicPr>
          <p:nvPr>
            <a:videoFile r:link="rId1"/>
          </p:nvPr>
        </p:nvPicPr>
        <p:blipFill>
          <a:blip r:embed="rId5"/>
          <a:stretch>
            <a:fillRect/>
          </a:stretch>
        </p:blipFill>
        <p:spPr>
          <a:xfrm>
            <a:off x="1028700" y="2592312"/>
            <a:ext cx="13220700" cy="7448282"/>
          </a:xfrm>
          <a:prstGeom prst="rect">
            <a:avLst/>
          </a:prstGeom>
        </p:spPr>
      </p:pic>
    </p:spTree>
    <p:extLst>
      <p:ext uri="{BB962C8B-B14F-4D97-AF65-F5344CB8AC3E}">
        <p14:creationId xmlns:p14="http://schemas.microsoft.com/office/powerpoint/2010/main" val="3557421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085850" y="2501688"/>
            <a:ext cx="16230600" cy="1005259"/>
          </a:xfrm>
          <a:prstGeom prst="rect">
            <a:avLst/>
          </a:prstGeom>
        </p:spPr>
        <p:txBody>
          <a:bodyPr lIns="0" tIns="0" rIns="0" bIns="0" rtlCol="0" anchor="t">
            <a:spAutoFit/>
          </a:bodyPr>
          <a:lstStyle/>
          <a:p>
            <a:pPr algn="l">
              <a:lnSpc>
                <a:spcPts val="3919"/>
              </a:lnSpc>
              <a:spcBef>
                <a:spcPct val="0"/>
              </a:spcBef>
            </a:pPr>
            <a:r>
              <a:rPr lang="en-US" sz="2799">
                <a:solidFill>
                  <a:srgbClr val="1A1A1A"/>
                </a:solidFill>
                <a:latin typeface="Poppins"/>
                <a:ea typeface="Poppins"/>
                <a:cs typeface="Poppins"/>
                <a:sym typeface="Poppins"/>
              </a:rPr>
              <a:t>Safety culture is often described as assumptions, values, attitudes and behaviours related to safety, which are shared by a group of people within a business or an organisation. </a:t>
            </a:r>
          </a:p>
        </p:txBody>
      </p:sp>
      <p:sp>
        <p:nvSpPr>
          <p:cNvPr id="3" name="AutoShape 3"/>
          <p:cNvSpPr/>
          <p:nvPr/>
        </p:nvSpPr>
        <p:spPr>
          <a:xfrm>
            <a:off x="1028700" y="2422666"/>
            <a:ext cx="16287750" cy="0"/>
          </a:xfrm>
          <a:prstGeom prst="line">
            <a:avLst/>
          </a:prstGeom>
          <a:ln w="19050" cap="flat">
            <a:solidFill>
              <a:srgbClr val="FED403"/>
            </a:solidFill>
            <a:prstDash val="solid"/>
            <a:headEnd type="none" w="sm" len="sm"/>
            <a:tailEnd type="none" w="sm" len="sm"/>
          </a:ln>
        </p:spPr>
        <p:txBody>
          <a:bodyPr/>
          <a:lstStyle/>
          <a:p>
            <a:endParaRPr lang="en-GB"/>
          </a:p>
        </p:txBody>
      </p:sp>
      <p:sp>
        <p:nvSpPr>
          <p:cNvPr id="4" name="TextBox 4"/>
          <p:cNvSpPr txBox="1"/>
          <p:nvPr/>
        </p:nvSpPr>
        <p:spPr>
          <a:xfrm>
            <a:off x="1028700" y="1095375"/>
            <a:ext cx="1625917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WHAT IS SAFETY CULTURE? </a:t>
            </a:r>
          </a:p>
        </p:txBody>
      </p:sp>
      <p:sp>
        <p:nvSpPr>
          <p:cNvPr id="5" name="Freeform 5"/>
          <p:cNvSpPr/>
          <p:nvPr/>
        </p:nvSpPr>
        <p:spPr>
          <a:xfrm>
            <a:off x="14659532" y="701834"/>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6" name="Freeform 6"/>
          <p:cNvSpPr/>
          <p:nvPr/>
        </p:nvSpPr>
        <p:spPr>
          <a:xfrm>
            <a:off x="1918943" y="3659347"/>
            <a:ext cx="14450114" cy="6484489"/>
          </a:xfrm>
          <a:custGeom>
            <a:avLst/>
            <a:gdLst/>
            <a:ahLst/>
            <a:cxnLst/>
            <a:rect l="l" t="t" r="r" b="b"/>
            <a:pathLst>
              <a:path w="14450114" h="6484489">
                <a:moveTo>
                  <a:pt x="0" y="0"/>
                </a:moveTo>
                <a:lnTo>
                  <a:pt x="14450114" y="0"/>
                </a:lnTo>
                <a:lnTo>
                  <a:pt x="14450114" y="6484488"/>
                </a:lnTo>
                <a:lnTo>
                  <a:pt x="0" y="648448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042988" y="3337966"/>
            <a:ext cx="16259175" cy="6395355"/>
          </a:xfrm>
          <a:prstGeom prst="rect">
            <a:avLst/>
          </a:prstGeom>
        </p:spPr>
        <p:txBody>
          <a:bodyPr lIns="0" tIns="0" rIns="0" bIns="0" rtlCol="0" anchor="t">
            <a:spAutoFit/>
          </a:bodyPr>
          <a:lstStyle/>
          <a:p>
            <a:pPr algn="l">
              <a:lnSpc>
                <a:spcPts val="5040"/>
              </a:lnSpc>
            </a:pPr>
            <a:r>
              <a:rPr lang="en-US" sz="3600" dirty="0">
                <a:solidFill>
                  <a:srgbClr val="1A1A1A"/>
                </a:solidFill>
                <a:latin typeface="Poppins"/>
                <a:ea typeface="Poppins"/>
                <a:cs typeface="Poppins"/>
                <a:sym typeface="Poppins"/>
              </a:rPr>
              <a:t>•From </a:t>
            </a:r>
            <a:r>
              <a:rPr lang="en-US" sz="3600" b="1" dirty="0">
                <a:solidFill>
                  <a:srgbClr val="1A1A1A"/>
                </a:solidFill>
                <a:latin typeface="Poppins Bold"/>
                <a:ea typeface="Poppins Bold"/>
                <a:cs typeface="Poppins Bold"/>
                <a:sym typeface="Poppins Bold"/>
              </a:rPr>
              <a:t>compliance</a:t>
            </a:r>
            <a:r>
              <a:rPr lang="en-US" sz="3600" dirty="0">
                <a:solidFill>
                  <a:srgbClr val="1A1A1A"/>
                </a:solidFill>
                <a:latin typeface="Poppins"/>
                <a:ea typeface="Poppins"/>
                <a:cs typeface="Poppins"/>
                <a:sym typeface="Poppins"/>
              </a:rPr>
              <a:t> to </a:t>
            </a:r>
            <a:r>
              <a:rPr lang="en-US" sz="3600" b="1" dirty="0">
                <a:solidFill>
                  <a:srgbClr val="1A1A1A"/>
                </a:solidFill>
                <a:latin typeface="Poppins Bold"/>
                <a:ea typeface="Poppins Bold"/>
                <a:cs typeface="Poppins Bold"/>
                <a:sym typeface="Poppins Bold"/>
              </a:rPr>
              <a:t>setting the standard</a:t>
            </a:r>
          </a:p>
          <a:p>
            <a:pPr algn="l">
              <a:lnSpc>
                <a:spcPts val="5040"/>
              </a:lnSpc>
            </a:pPr>
            <a:endParaRPr lang="en-US" sz="3600" b="1" dirty="0">
              <a:solidFill>
                <a:srgbClr val="1A1A1A"/>
              </a:solidFill>
              <a:latin typeface="Poppins Bold"/>
              <a:ea typeface="Poppins Bold"/>
              <a:cs typeface="Poppins Bold"/>
              <a:sym typeface="Poppins Bold"/>
            </a:endParaRPr>
          </a:p>
          <a:p>
            <a:pPr algn="l">
              <a:lnSpc>
                <a:spcPts val="5040"/>
              </a:lnSpc>
            </a:pPr>
            <a:r>
              <a:rPr lang="en-US" sz="3600" dirty="0">
                <a:solidFill>
                  <a:srgbClr val="1A1A1A"/>
                </a:solidFill>
                <a:latin typeface="Poppins"/>
                <a:ea typeface="Poppins"/>
                <a:cs typeface="Poppins"/>
                <a:sym typeface="Poppins"/>
              </a:rPr>
              <a:t>•From </a:t>
            </a:r>
            <a:r>
              <a:rPr lang="en-US" sz="3600" b="1" dirty="0">
                <a:solidFill>
                  <a:srgbClr val="1A1A1A"/>
                </a:solidFill>
                <a:latin typeface="Poppins Bold"/>
                <a:ea typeface="Poppins Bold"/>
                <a:cs typeface="Poppins Bold"/>
                <a:sym typeface="Poppins Bold"/>
              </a:rPr>
              <a:t>being in a comfort zone</a:t>
            </a:r>
            <a:r>
              <a:rPr lang="en-US" sz="3600" dirty="0">
                <a:solidFill>
                  <a:srgbClr val="1A1A1A"/>
                </a:solidFill>
                <a:latin typeface="Poppins"/>
                <a:ea typeface="Poppins"/>
                <a:cs typeface="Poppins"/>
                <a:sym typeface="Poppins"/>
              </a:rPr>
              <a:t> to </a:t>
            </a:r>
            <a:r>
              <a:rPr lang="en-US" sz="3600" b="1" dirty="0">
                <a:solidFill>
                  <a:srgbClr val="1A1A1A"/>
                </a:solidFill>
                <a:latin typeface="Poppins Bold"/>
                <a:ea typeface="Poppins Bold"/>
                <a:cs typeface="Poppins Bold"/>
                <a:sym typeface="Poppins Bold"/>
              </a:rPr>
              <a:t>question the status quo</a:t>
            </a:r>
          </a:p>
          <a:p>
            <a:pPr algn="l">
              <a:lnSpc>
                <a:spcPts val="5040"/>
              </a:lnSpc>
            </a:pPr>
            <a:endParaRPr lang="en-US" sz="3600" b="1" dirty="0">
              <a:solidFill>
                <a:srgbClr val="1A1A1A"/>
              </a:solidFill>
              <a:latin typeface="Poppins Bold"/>
              <a:ea typeface="Poppins Bold"/>
              <a:cs typeface="Poppins Bold"/>
              <a:sym typeface="Poppins Bold"/>
            </a:endParaRPr>
          </a:p>
          <a:p>
            <a:pPr algn="l">
              <a:lnSpc>
                <a:spcPts val="5040"/>
              </a:lnSpc>
            </a:pPr>
            <a:r>
              <a:rPr lang="en-US" sz="3600" dirty="0">
                <a:solidFill>
                  <a:srgbClr val="1A1A1A"/>
                </a:solidFill>
                <a:latin typeface="Poppins"/>
                <a:ea typeface="Poppins"/>
                <a:cs typeface="Poppins"/>
                <a:sym typeface="Poppins"/>
              </a:rPr>
              <a:t>•From </a:t>
            </a:r>
            <a:r>
              <a:rPr lang="en-US" sz="3600" b="1" dirty="0">
                <a:solidFill>
                  <a:srgbClr val="1A1A1A"/>
                </a:solidFill>
                <a:latin typeface="Poppins Bold"/>
                <a:ea typeface="Poppins Bold"/>
                <a:cs typeface="Poppins Bold"/>
                <a:sym typeface="Poppins Bold"/>
              </a:rPr>
              <a:t>training</a:t>
            </a:r>
            <a:r>
              <a:rPr lang="en-US" sz="3600" dirty="0">
                <a:solidFill>
                  <a:srgbClr val="1A1A1A"/>
                </a:solidFill>
                <a:latin typeface="Poppins"/>
                <a:ea typeface="Poppins"/>
                <a:cs typeface="Poppins"/>
                <a:sym typeface="Poppins"/>
              </a:rPr>
              <a:t> to </a:t>
            </a:r>
            <a:r>
              <a:rPr lang="en-US" sz="3600" b="1" dirty="0">
                <a:solidFill>
                  <a:srgbClr val="1A1A1A"/>
                </a:solidFill>
                <a:latin typeface="Poppins Bold"/>
                <a:ea typeface="Poppins Bold"/>
                <a:cs typeface="Poppins Bold"/>
                <a:sym typeface="Poppins Bold"/>
              </a:rPr>
              <a:t>coaching on the job</a:t>
            </a:r>
          </a:p>
          <a:p>
            <a:pPr algn="l">
              <a:lnSpc>
                <a:spcPts val="5040"/>
              </a:lnSpc>
            </a:pPr>
            <a:endParaRPr lang="en-US" sz="3600" b="1" dirty="0">
              <a:solidFill>
                <a:srgbClr val="1A1A1A"/>
              </a:solidFill>
              <a:latin typeface="Poppins Bold"/>
              <a:ea typeface="Poppins Bold"/>
              <a:cs typeface="Poppins Bold"/>
              <a:sym typeface="Poppins Bold"/>
            </a:endParaRPr>
          </a:p>
          <a:p>
            <a:pPr algn="l">
              <a:lnSpc>
                <a:spcPts val="5040"/>
              </a:lnSpc>
            </a:pPr>
            <a:r>
              <a:rPr lang="en-US" sz="3600" dirty="0">
                <a:solidFill>
                  <a:srgbClr val="1A1A1A"/>
                </a:solidFill>
                <a:latin typeface="Poppins"/>
                <a:ea typeface="Poppins"/>
                <a:cs typeface="Poppins"/>
                <a:sym typeface="Poppins"/>
              </a:rPr>
              <a:t>•From </a:t>
            </a:r>
            <a:r>
              <a:rPr lang="en-US" sz="3600" b="1" dirty="0">
                <a:solidFill>
                  <a:srgbClr val="1A1A1A"/>
                </a:solidFill>
                <a:latin typeface="Poppins Bold"/>
                <a:ea typeface="Poppins Bold"/>
                <a:cs typeface="Poppins Bold"/>
                <a:sym typeface="Poppins Bold"/>
              </a:rPr>
              <a:t>executing a task</a:t>
            </a:r>
            <a:r>
              <a:rPr lang="en-US" sz="3600" dirty="0">
                <a:solidFill>
                  <a:srgbClr val="1A1A1A"/>
                </a:solidFill>
                <a:latin typeface="Poppins"/>
                <a:ea typeface="Poppins"/>
                <a:cs typeface="Poppins"/>
                <a:sym typeface="Poppins"/>
              </a:rPr>
              <a:t> to </a:t>
            </a:r>
            <a:r>
              <a:rPr lang="en-US" sz="3600" b="1" dirty="0">
                <a:solidFill>
                  <a:srgbClr val="1A1A1A"/>
                </a:solidFill>
                <a:latin typeface="Poppins Bold"/>
                <a:ea typeface="Poppins Bold"/>
                <a:cs typeface="Poppins Bold"/>
                <a:sym typeface="Poppins Bold"/>
              </a:rPr>
              <a:t>being an example</a:t>
            </a:r>
          </a:p>
          <a:p>
            <a:pPr algn="l">
              <a:lnSpc>
                <a:spcPts val="5040"/>
              </a:lnSpc>
            </a:pPr>
            <a:endParaRPr lang="en-US" sz="3600" b="1" dirty="0">
              <a:solidFill>
                <a:srgbClr val="1A1A1A"/>
              </a:solidFill>
              <a:latin typeface="Poppins Bold"/>
              <a:ea typeface="Poppins Bold"/>
              <a:cs typeface="Poppins Bold"/>
              <a:sym typeface="Poppins Bold"/>
            </a:endParaRPr>
          </a:p>
          <a:p>
            <a:pPr algn="l">
              <a:lnSpc>
                <a:spcPts val="5040"/>
              </a:lnSpc>
            </a:pPr>
            <a:r>
              <a:rPr lang="en-US" sz="3600" dirty="0">
                <a:solidFill>
                  <a:srgbClr val="1A1A1A"/>
                </a:solidFill>
                <a:latin typeface="Poppins"/>
                <a:ea typeface="Poppins"/>
                <a:cs typeface="Poppins"/>
                <a:sym typeface="Poppins"/>
              </a:rPr>
              <a:t>•From </a:t>
            </a:r>
            <a:r>
              <a:rPr lang="en-US" sz="3600" b="1" dirty="0">
                <a:solidFill>
                  <a:srgbClr val="1A1A1A"/>
                </a:solidFill>
                <a:latin typeface="Poppins Bold"/>
                <a:ea typeface="Poppins Bold"/>
                <a:cs typeface="Poppins Bold"/>
                <a:sym typeface="Poppins Bold"/>
              </a:rPr>
              <a:t>negative</a:t>
            </a:r>
            <a:r>
              <a:rPr lang="en-US" sz="3600" dirty="0">
                <a:solidFill>
                  <a:srgbClr val="1A1A1A"/>
                </a:solidFill>
                <a:latin typeface="Poppins"/>
                <a:ea typeface="Poppins"/>
                <a:cs typeface="Poppins"/>
                <a:sym typeface="Poppins"/>
              </a:rPr>
              <a:t> to </a:t>
            </a:r>
            <a:r>
              <a:rPr lang="en-US" sz="3600" b="1" dirty="0">
                <a:solidFill>
                  <a:srgbClr val="1A1A1A"/>
                </a:solidFill>
                <a:latin typeface="Poppins Bold"/>
                <a:ea typeface="Poppins Bold"/>
                <a:cs typeface="Poppins Bold"/>
                <a:sym typeface="Poppins Bold"/>
              </a:rPr>
              <a:t>positive communication</a:t>
            </a:r>
          </a:p>
          <a:p>
            <a:pPr algn="l">
              <a:lnSpc>
                <a:spcPts val="5040"/>
              </a:lnSpc>
              <a:spcBef>
                <a:spcPct val="0"/>
              </a:spcBef>
            </a:pPr>
            <a:endParaRPr lang="en-US" sz="3600" b="1" dirty="0">
              <a:solidFill>
                <a:srgbClr val="1A1A1A"/>
              </a:solidFill>
              <a:latin typeface="Poppins Bold"/>
              <a:ea typeface="Poppins Bold"/>
              <a:cs typeface="Poppins Bold"/>
              <a:sym typeface="Poppins Bold"/>
            </a:endParaRPr>
          </a:p>
        </p:txBody>
      </p:sp>
      <p:sp>
        <p:nvSpPr>
          <p:cNvPr id="3" name="AutoShape 3"/>
          <p:cNvSpPr/>
          <p:nvPr/>
        </p:nvSpPr>
        <p:spPr>
          <a:xfrm>
            <a:off x="1014412" y="3062710"/>
            <a:ext cx="16287750" cy="0"/>
          </a:xfrm>
          <a:prstGeom prst="line">
            <a:avLst/>
          </a:prstGeom>
          <a:ln w="19050" cap="flat">
            <a:solidFill>
              <a:srgbClr val="FED403"/>
            </a:solidFill>
            <a:prstDash val="solid"/>
            <a:headEnd type="none" w="sm" len="sm"/>
            <a:tailEnd type="none" w="sm" len="sm"/>
          </a:ln>
        </p:spPr>
        <p:txBody>
          <a:bodyPr/>
          <a:lstStyle/>
          <a:p>
            <a:endParaRPr lang="en-GB"/>
          </a:p>
        </p:txBody>
      </p:sp>
      <p:sp>
        <p:nvSpPr>
          <p:cNvPr id="4" name="TextBox 4"/>
          <p:cNvSpPr txBox="1"/>
          <p:nvPr/>
        </p:nvSpPr>
        <p:spPr>
          <a:xfrm>
            <a:off x="1000125" y="1095375"/>
            <a:ext cx="16287750"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HOW CAN WE AFFECT CHANGE?</a:t>
            </a:r>
          </a:p>
        </p:txBody>
      </p:sp>
      <p:sp>
        <p:nvSpPr>
          <p:cNvPr id="5" name="TextBox 5"/>
          <p:cNvSpPr txBox="1"/>
          <p:nvPr/>
        </p:nvSpPr>
        <p:spPr>
          <a:xfrm>
            <a:off x="1042988" y="2220700"/>
            <a:ext cx="16259175" cy="651537"/>
          </a:xfrm>
          <a:prstGeom prst="rect">
            <a:avLst/>
          </a:prstGeom>
        </p:spPr>
        <p:txBody>
          <a:bodyPr lIns="0" tIns="0" rIns="0" bIns="0" rtlCol="0" anchor="t">
            <a:spAutoFit/>
          </a:bodyPr>
          <a:lstStyle/>
          <a:p>
            <a:pPr algn="l">
              <a:lnSpc>
                <a:spcPts val="5040"/>
              </a:lnSpc>
              <a:spcBef>
                <a:spcPct val="0"/>
              </a:spcBef>
            </a:pPr>
            <a:r>
              <a:rPr lang="en-US" sz="3600">
                <a:solidFill>
                  <a:srgbClr val="1A1A1A"/>
                </a:solidFill>
                <a:latin typeface="Poppins"/>
                <a:ea typeface="Poppins"/>
                <a:cs typeface="Poppins"/>
                <a:sym typeface="Poppins"/>
              </a:rPr>
              <a:t>If we want to have an impact, we need a shift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042988" y="3337966"/>
            <a:ext cx="16259175" cy="5757154"/>
          </a:xfrm>
          <a:prstGeom prst="rect">
            <a:avLst/>
          </a:prstGeom>
        </p:spPr>
        <p:txBody>
          <a:bodyPr lIns="0" tIns="0" rIns="0" bIns="0" rtlCol="0" anchor="t">
            <a:spAutoFit/>
          </a:bodyPr>
          <a:lstStyle/>
          <a:p>
            <a:pPr algn="l">
              <a:lnSpc>
                <a:spcPts val="5040"/>
              </a:lnSpc>
            </a:pPr>
            <a:r>
              <a:rPr lang="en-US" sz="3600" dirty="0">
                <a:solidFill>
                  <a:srgbClr val="1A1A1A"/>
                </a:solidFill>
                <a:latin typeface="Poppins"/>
                <a:ea typeface="Poppins"/>
                <a:cs typeface="Poppins"/>
                <a:sym typeface="Poppins"/>
              </a:rPr>
              <a:t>• Cultural change can be viral if we give the example and leverage positive communication</a:t>
            </a:r>
          </a:p>
          <a:p>
            <a:pPr algn="l">
              <a:lnSpc>
                <a:spcPts val="5040"/>
              </a:lnSpc>
            </a:pPr>
            <a:endParaRPr lang="en-US" sz="3600" dirty="0">
              <a:solidFill>
                <a:srgbClr val="1A1A1A"/>
              </a:solidFill>
              <a:latin typeface="Poppins"/>
              <a:ea typeface="Poppins"/>
              <a:cs typeface="Poppins"/>
              <a:sym typeface="Poppins"/>
            </a:endParaRPr>
          </a:p>
          <a:p>
            <a:pPr algn="l">
              <a:lnSpc>
                <a:spcPts val="5040"/>
              </a:lnSpc>
            </a:pPr>
            <a:r>
              <a:rPr lang="en-US" sz="3600" dirty="0">
                <a:solidFill>
                  <a:srgbClr val="1A1A1A"/>
                </a:solidFill>
                <a:latin typeface="Poppins"/>
                <a:ea typeface="Poppins"/>
                <a:cs typeface="Poppins"/>
                <a:sym typeface="Poppins"/>
              </a:rPr>
              <a:t>• Be a “Navigator” and avoid the “By-stander” effect</a:t>
            </a:r>
          </a:p>
          <a:p>
            <a:pPr algn="l">
              <a:lnSpc>
                <a:spcPts val="5040"/>
              </a:lnSpc>
            </a:pPr>
            <a:endParaRPr lang="en-US" sz="3600" dirty="0">
              <a:solidFill>
                <a:srgbClr val="1A1A1A"/>
              </a:solidFill>
              <a:latin typeface="Poppins"/>
              <a:ea typeface="Poppins"/>
              <a:cs typeface="Poppins"/>
              <a:sym typeface="Poppins"/>
            </a:endParaRPr>
          </a:p>
          <a:p>
            <a:pPr algn="l">
              <a:lnSpc>
                <a:spcPts val="5040"/>
              </a:lnSpc>
            </a:pPr>
            <a:r>
              <a:rPr lang="en-US" sz="3600" dirty="0">
                <a:solidFill>
                  <a:srgbClr val="1A1A1A"/>
                </a:solidFill>
                <a:latin typeface="Poppins"/>
                <a:ea typeface="Poppins"/>
                <a:cs typeface="Poppins"/>
                <a:sym typeface="Poppins"/>
              </a:rPr>
              <a:t>• Speak with/to the heart and generate emotions </a:t>
            </a:r>
          </a:p>
          <a:p>
            <a:pPr algn="l">
              <a:lnSpc>
                <a:spcPts val="5040"/>
              </a:lnSpc>
            </a:pPr>
            <a:r>
              <a:rPr lang="en-US" sz="3600" dirty="0">
                <a:solidFill>
                  <a:srgbClr val="1A1A1A"/>
                </a:solidFill>
                <a:latin typeface="Poppins"/>
                <a:ea typeface="Poppins"/>
                <a:cs typeface="Poppins"/>
                <a:sym typeface="Poppins"/>
              </a:rPr>
              <a:t>(e.g. use videos rather than words)</a:t>
            </a:r>
          </a:p>
          <a:p>
            <a:pPr algn="l">
              <a:lnSpc>
                <a:spcPts val="5040"/>
              </a:lnSpc>
            </a:pPr>
            <a:endParaRPr lang="en-US" sz="3600" dirty="0">
              <a:solidFill>
                <a:srgbClr val="1A1A1A"/>
              </a:solidFill>
              <a:latin typeface="Poppins"/>
              <a:ea typeface="Poppins"/>
              <a:cs typeface="Poppins"/>
              <a:sym typeface="Poppins"/>
            </a:endParaRPr>
          </a:p>
          <a:p>
            <a:pPr algn="l">
              <a:lnSpc>
                <a:spcPts val="5040"/>
              </a:lnSpc>
              <a:spcBef>
                <a:spcPct val="0"/>
              </a:spcBef>
            </a:pPr>
            <a:endParaRPr lang="en-US" sz="3600" dirty="0">
              <a:solidFill>
                <a:srgbClr val="1A1A1A"/>
              </a:solidFill>
              <a:latin typeface="Poppins"/>
              <a:ea typeface="Poppins"/>
              <a:cs typeface="Poppins"/>
              <a:sym typeface="Poppins"/>
            </a:endParaRPr>
          </a:p>
        </p:txBody>
      </p:sp>
      <p:sp>
        <p:nvSpPr>
          <p:cNvPr id="3" name="AutoShape 3"/>
          <p:cNvSpPr/>
          <p:nvPr/>
        </p:nvSpPr>
        <p:spPr>
          <a:xfrm>
            <a:off x="1014412" y="3062710"/>
            <a:ext cx="16287750" cy="0"/>
          </a:xfrm>
          <a:prstGeom prst="line">
            <a:avLst/>
          </a:prstGeom>
          <a:ln w="19050" cap="flat">
            <a:solidFill>
              <a:srgbClr val="FED403"/>
            </a:solidFill>
            <a:prstDash val="solid"/>
            <a:headEnd type="none" w="sm" len="sm"/>
            <a:tailEnd type="none" w="sm" len="sm"/>
          </a:ln>
        </p:spPr>
        <p:txBody>
          <a:bodyPr/>
          <a:lstStyle/>
          <a:p>
            <a:endParaRPr lang="en-GB"/>
          </a:p>
        </p:txBody>
      </p:sp>
      <p:sp>
        <p:nvSpPr>
          <p:cNvPr id="4" name="TextBox 4"/>
          <p:cNvSpPr txBox="1"/>
          <p:nvPr/>
        </p:nvSpPr>
        <p:spPr>
          <a:xfrm>
            <a:off x="1000125" y="1095375"/>
            <a:ext cx="16287750"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HOW CAN WE AFFECT CHANGE?</a:t>
            </a:r>
          </a:p>
        </p:txBody>
      </p:sp>
      <p:sp>
        <p:nvSpPr>
          <p:cNvPr id="5" name="TextBox 5"/>
          <p:cNvSpPr txBox="1"/>
          <p:nvPr/>
        </p:nvSpPr>
        <p:spPr>
          <a:xfrm>
            <a:off x="1042988" y="2220700"/>
            <a:ext cx="16259175" cy="651537"/>
          </a:xfrm>
          <a:prstGeom prst="rect">
            <a:avLst/>
          </a:prstGeom>
        </p:spPr>
        <p:txBody>
          <a:bodyPr lIns="0" tIns="0" rIns="0" bIns="0" rtlCol="0" anchor="t">
            <a:spAutoFit/>
          </a:bodyPr>
          <a:lstStyle/>
          <a:p>
            <a:pPr algn="l">
              <a:lnSpc>
                <a:spcPts val="5040"/>
              </a:lnSpc>
              <a:spcBef>
                <a:spcPct val="0"/>
              </a:spcBef>
            </a:pPr>
            <a:r>
              <a:rPr lang="en-US" sz="3600">
                <a:solidFill>
                  <a:srgbClr val="1A1A1A"/>
                </a:solidFill>
                <a:latin typeface="Poppins"/>
                <a:ea typeface="Poppins"/>
                <a:cs typeface="Poppins"/>
                <a:sym typeface="Poppins"/>
              </a:rPr>
              <a:t>Safety cultural change can become viral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4659532" y="682493"/>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3" name="Group 3"/>
          <p:cNvGrpSpPr/>
          <p:nvPr/>
        </p:nvGrpSpPr>
        <p:grpSpPr>
          <a:xfrm>
            <a:off x="5410200" y="3377367"/>
            <a:ext cx="3086100" cy="4722161"/>
            <a:chOff x="0" y="0"/>
            <a:chExt cx="4114800" cy="6296215"/>
          </a:xfrm>
        </p:grpSpPr>
        <p:grpSp>
          <p:nvGrpSpPr>
            <p:cNvPr id="4" name="Group 4"/>
            <p:cNvGrpSpPr/>
            <p:nvPr/>
          </p:nvGrpSpPr>
          <p:grpSpPr>
            <a:xfrm>
              <a:off x="0" y="0"/>
              <a:ext cx="4114800" cy="4178538"/>
              <a:chOff x="0" y="0"/>
              <a:chExt cx="812800" cy="825390"/>
            </a:xfrm>
          </p:grpSpPr>
          <p:sp>
            <p:nvSpPr>
              <p:cNvPr id="5" name="Freeform 5"/>
              <p:cNvSpPr/>
              <p:nvPr/>
            </p:nvSpPr>
            <p:spPr>
              <a:xfrm>
                <a:off x="0" y="0"/>
                <a:ext cx="812800" cy="825390"/>
              </a:xfrm>
              <a:custGeom>
                <a:avLst/>
                <a:gdLst/>
                <a:ahLst/>
                <a:cxnLst/>
                <a:rect l="l" t="t" r="r" b="b"/>
                <a:pathLst>
                  <a:path w="812800" h="825390">
                    <a:moveTo>
                      <a:pt x="0" y="0"/>
                    </a:moveTo>
                    <a:lnTo>
                      <a:pt x="812800" y="0"/>
                    </a:lnTo>
                    <a:lnTo>
                      <a:pt x="812800" y="825390"/>
                    </a:lnTo>
                    <a:lnTo>
                      <a:pt x="0" y="825390"/>
                    </a:lnTo>
                    <a:close/>
                  </a:path>
                </a:pathLst>
              </a:custGeom>
              <a:solidFill>
                <a:srgbClr val="3E8E7E"/>
              </a:solidFill>
            </p:spPr>
            <p:txBody>
              <a:bodyPr/>
              <a:lstStyle/>
              <a:p>
                <a:endParaRPr lang="en-GB"/>
              </a:p>
            </p:txBody>
          </p:sp>
          <p:sp>
            <p:nvSpPr>
              <p:cNvPr id="6" name="TextBox 6"/>
              <p:cNvSpPr txBox="1"/>
              <p:nvPr/>
            </p:nvSpPr>
            <p:spPr>
              <a:xfrm>
                <a:off x="0" y="-9525"/>
                <a:ext cx="812800" cy="834915"/>
              </a:xfrm>
              <a:prstGeom prst="rect">
                <a:avLst/>
              </a:prstGeom>
            </p:spPr>
            <p:txBody>
              <a:bodyPr lIns="50800" tIns="50800" rIns="50800" bIns="50800" rtlCol="0" anchor="ctr"/>
              <a:lstStyle/>
              <a:p>
                <a:pPr algn="ctr">
                  <a:lnSpc>
                    <a:spcPts val="1934"/>
                  </a:lnSpc>
                </a:pPr>
                <a:endParaRPr/>
              </a:p>
            </p:txBody>
          </p:sp>
        </p:grpSp>
        <p:grpSp>
          <p:nvGrpSpPr>
            <p:cNvPr id="7" name="Group 7"/>
            <p:cNvGrpSpPr/>
            <p:nvPr/>
          </p:nvGrpSpPr>
          <p:grpSpPr>
            <a:xfrm>
              <a:off x="0" y="4051062"/>
              <a:ext cx="4114800" cy="2245153"/>
              <a:chOff x="0" y="0"/>
              <a:chExt cx="812800" cy="443487"/>
            </a:xfrm>
          </p:grpSpPr>
          <p:sp>
            <p:nvSpPr>
              <p:cNvPr id="8" name="Freeform 8"/>
              <p:cNvSpPr/>
              <p:nvPr/>
            </p:nvSpPr>
            <p:spPr>
              <a:xfrm>
                <a:off x="0" y="0"/>
                <a:ext cx="812800" cy="443487"/>
              </a:xfrm>
              <a:custGeom>
                <a:avLst/>
                <a:gdLst/>
                <a:ahLst/>
                <a:cxnLst/>
                <a:rect l="l" t="t" r="r" b="b"/>
                <a:pathLst>
                  <a:path w="812800" h="443487">
                    <a:moveTo>
                      <a:pt x="0" y="0"/>
                    </a:moveTo>
                    <a:lnTo>
                      <a:pt x="812800" y="0"/>
                    </a:lnTo>
                    <a:lnTo>
                      <a:pt x="812800" y="443487"/>
                    </a:lnTo>
                    <a:lnTo>
                      <a:pt x="0" y="443487"/>
                    </a:lnTo>
                    <a:close/>
                  </a:path>
                </a:pathLst>
              </a:custGeom>
              <a:solidFill>
                <a:srgbClr val="3E8E7E">
                  <a:alpha val="29804"/>
                </a:srgbClr>
              </a:solidFill>
            </p:spPr>
            <p:txBody>
              <a:bodyPr/>
              <a:lstStyle/>
              <a:p>
                <a:endParaRPr lang="en-GB"/>
              </a:p>
            </p:txBody>
          </p:sp>
          <p:sp>
            <p:nvSpPr>
              <p:cNvPr id="9" name="TextBox 9"/>
              <p:cNvSpPr txBox="1"/>
              <p:nvPr/>
            </p:nvSpPr>
            <p:spPr>
              <a:xfrm>
                <a:off x="0" y="-9525"/>
                <a:ext cx="812800" cy="453012"/>
              </a:xfrm>
              <a:prstGeom prst="rect">
                <a:avLst/>
              </a:prstGeom>
            </p:spPr>
            <p:txBody>
              <a:bodyPr lIns="50800" tIns="50800" rIns="50800" bIns="50800" rtlCol="0" anchor="ctr"/>
              <a:lstStyle/>
              <a:p>
                <a:pPr algn="ctr">
                  <a:lnSpc>
                    <a:spcPts val="1934"/>
                  </a:lnSpc>
                </a:pPr>
                <a:endParaRPr/>
              </a:p>
            </p:txBody>
          </p:sp>
        </p:grpSp>
      </p:grpSp>
      <p:grpSp>
        <p:nvGrpSpPr>
          <p:cNvPr id="10" name="Group 10"/>
          <p:cNvGrpSpPr/>
          <p:nvPr/>
        </p:nvGrpSpPr>
        <p:grpSpPr>
          <a:xfrm>
            <a:off x="9791700" y="3377367"/>
            <a:ext cx="3086100" cy="4722161"/>
            <a:chOff x="0" y="0"/>
            <a:chExt cx="4114800" cy="6296215"/>
          </a:xfrm>
        </p:grpSpPr>
        <p:grpSp>
          <p:nvGrpSpPr>
            <p:cNvPr id="11" name="Group 11"/>
            <p:cNvGrpSpPr/>
            <p:nvPr/>
          </p:nvGrpSpPr>
          <p:grpSpPr>
            <a:xfrm>
              <a:off x="0" y="0"/>
              <a:ext cx="4114800" cy="4178538"/>
              <a:chOff x="0" y="0"/>
              <a:chExt cx="812800" cy="825390"/>
            </a:xfrm>
          </p:grpSpPr>
          <p:sp>
            <p:nvSpPr>
              <p:cNvPr id="12" name="Freeform 12"/>
              <p:cNvSpPr/>
              <p:nvPr/>
            </p:nvSpPr>
            <p:spPr>
              <a:xfrm>
                <a:off x="0" y="0"/>
                <a:ext cx="812800" cy="825390"/>
              </a:xfrm>
              <a:custGeom>
                <a:avLst/>
                <a:gdLst/>
                <a:ahLst/>
                <a:cxnLst/>
                <a:rect l="l" t="t" r="r" b="b"/>
                <a:pathLst>
                  <a:path w="812800" h="825390">
                    <a:moveTo>
                      <a:pt x="0" y="0"/>
                    </a:moveTo>
                    <a:lnTo>
                      <a:pt x="812800" y="0"/>
                    </a:lnTo>
                    <a:lnTo>
                      <a:pt x="812800" y="825390"/>
                    </a:lnTo>
                    <a:lnTo>
                      <a:pt x="0" y="825390"/>
                    </a:lnTo>
                    <a:close/>
                  </a:path>
                </a:pathLst>
              </a:custGeom>
              <a:solidFill>
                <a:srgbClr val="2F6FD6"/>
              </a:solidFill>
            </p:spPr>
            <p:txBody>
              <a:bodyPr/>
              <a:lstStyle/>
              <a:p>
                <a:endParaRPr lang="en-GB"/>
              </a:p>
            </p:txBody>
          </p:sp>
          <p:sp>
            <p:nvSpPr>
              <p:cNvPr id="13" name="TextBox 13"/>
              <p:cNvSpPr txBox="1"/>
              <p:nvPr/>
            </p:nvSpPr>
            <p:spPr>
              <a:xfrm>
                <a:off x="0" y="-9525"/>
                <a:ext cx="812800" cy="834915"/>
              </a:xfrm>
              <a:prstGeom prst="rect">
                <a:avLst/>
              </a:prstGeom>
            </p:spPr>
            <p:txBody>
              <a:bodyPr lIns="50800" tIns="50800" rIns="50800" bIns="50800" rtlCol="0" anchor="ctr"/>
              <a:lstStyle/>
              <a:p>
                <a:pPr algn="ctr">
                  <a:lnSpc>
                    <a:spcPts val="1934"/>
                  </a:lnSpc>
                </a:pPr>
                <a:endParaRPr/>
              </a:p>
            </p:txBody>
          </p:sp>
        </p:grpSp>
        <p:grpSp>
          <p:nvGrpSpPr>
            <p:cNvPr id="14" name="Group 14"/>
            <p:cNvGrpSpPr/>
            <p:nvPr/>
          </p:nvGrpSpPr>
          <p:grpSpPr>
            <a:xfrm>
              <a:off x="0" y="4051062"/>
              <a:ext cx="4114800" cy="2245153"/>
              <a:chOff x="0" y="0"/>
              <a:chExt cx="812800" cy="443487"/>
            </a:xfrm>
          </p:grpSpPr>
          <p:sp>
            <p:nvSpPr>
              <p:cNvPr id="15" name="Freeform 15"/>
              <p:cNvSpPr/>
              <p:nvPr/>
            </p:nvSpPr>
            <p:spPr>
              <a:xfrm>
                <a:off x="0" y="0"/>
                <a:ext cx="812800" cy="443487"/>
              </a:xfrm>
              <a:custGeom>
                <a:avLst/>
                <a:gdLst/>
                <a:ahLst/>
                <a:cxnLst/>
                <a:rect l="l" t="t" r="r" b="b"/>
                <a:pathLst>
                  <a:path w="812800" h="443487">
                    <a:moveTo>
                      <a:pt x="0" y="0"/>
                    </a:moveTo>
                    <a:lnTo>
                      <a:pt x="812800" y="0"/>
                    </a:lnTo>
                    <a:lnTo>
                      <a:pt x="812800" y="443487"/>
                    </a:lnTo>
                    <a:lnTo>
                      <a:pt x="0" y="443487"/>
                    </a:lnTo>
                    <a:close/>
                  </a:path>
                </a:pathLst>
              </a:custGeom>
              <a:solidFill>
                <a:srgbClr val="2F6FD6">
                  <a:alpha val="29804"/>
                </a:srgbClr>
              </a:solidFill>
            </p:spPr>
            <p:txBody>
              <a:bodyPr/>
              <a:lstStyle/>
              <a:p>
                <a:endParaRPr lang="en-GB"/>
              </a:p>
            </p:txBody>
          </p:sp>
          <p:sp>
            <p:nvSpPr>
              <p:cNvPr id="16" name="TextBox 16"/>
              <p:cNvSpPr txBox="1"/>
              <p:nvPr/>
            </p:nvSpPr>
            <p:spPr>
              <a:xfrm>
                <a:off x="0" y="-9525"/>
                <a:ext cx="812800" cy="453012"/>
              </a:xfrm>
              <a:prstGeom prst="rect">
                <a:avLst/>
              </a:prstGeom>
            </p:spPr>
            <p:txBody>
              <a:bodyPr lIns="50800" tIns="50800" rIns="50800" bIns="50800" rtlCol="0" anchor="ctr"/>
              <a:lstStyle/>
              <a:p>
                <a:pPr algn="ctr">
                  <a:lnSpc>
                    <a:spcPts val="1934"/>
                  </a:lnSpc>
                </a:pPr>
                <a:endParaRPr/>
              </a:p>
            </p:txBody>
          </p:sp>
        </p:grpSp>
      </p:grpSp>
      <p:grpSp>
        <p:nvGrpSpPr>
          <p:cNvPr id="17" name="Group 17"/>
          <p:cNvGrpSpPr/>
          <p:nvPr/>
        </p:nvGrpSpPr>
        <p:grpSpPr>
          <a:xfrm>
            <a:off x="14173200" y="3377367"/>
            <a:ext cx="3086100" cy="4722161"/>
            <a:chOff x="0" y="0"/>
            <a:chExt cx="4114800" cy="6296215"/>
          </a:xfrm>
        </p:grpSpPr>
        <p:grpSp>
          <p:nvGrpSpPr>
            <p:cNvPr id="18" name="Group 18"/>
            <p:cNvGrpSpPr/>
            <p:nvPr/>
          </p:nvGrpSpPr>
          <p:grpSpPr>
            <a:xfrm>
              <a:off x="0" y="0"/>
              <a:ext cx="4114800" cy="4178538"/>
              <a:chOff x="0" y="0"/>
              <a:chExt cx="812800" cy="825390"/>
            </a:xfrm>
          </p:grpSpPr>
          <p:sp>
            <p:nvSpPr>
              <p:cNvPr id="19" name="Freeform 19"/>
              <p:cNvSpPr/>
              <p:nvPr/>
            </p:nvSpPr>
            <p:spPr>
              <a:xfrm>
                <a:off x="0" y="0"/>
                <a:ext cx="812800" cy="825390"/>
              </a:xfrm>
              <a:custGeom>
                <a:avLst/>
                <a:gdLst/>
                <a:ahLst/>
                <a:cxnLst/>
                <a:rect l="l" t="t" r="r" b="b"/>
                <a:pathLst>
                  <a:path w="812800" h="825390">
                    <a:moveTo>
                      <a:pt x="0" y="0"/>
                    </a:moveTo>
                    <a:lnTo>
                      <a:pt x="812800" y="0"/>
                    </a:lnTo>
                    <a:lnTo>
                      <a:pt x="812800" y="825390"/>
                    </a:lnTo>
                    <a:lnTo>
                      <a:pt x="0" y="825390"/>
                    </a:lnTo>
                    <a:close/>
                  </a:path>
                </a:pathLst>
              </a:custGeom>
              <a:solidFill>
                <a:srgbClr val="6A5FA7"/>
              </a:solidFill>
            </p:spPr>
            <p:txBody>
              <a:bodyPr/>
              <a:lstStyle/>
              <a:p>
                <a:endParaRPr lang="en-GB"/>
              </a:p>
            </p:txBody>
          </p:sp>
          <p:sp>
            <p:nvSpPr>
              <p:cNvPr id="20" name="TextBox 20"/>
              <p:cNvSpPr txBox="1"/>
              <p:nvPr/>
            </p:nvSpPr>
            <p:spPr>
              <a:xfrm>
                <a:off x="0" y="-9525"/>
                <a:ext cx="812800" cy="834915"/>
              </a:xfrm>
              <a:prstGeom prst="rect">
                <a:avLst/>
              </a:prstGeom>
            </p:spPr>
            <p:txBody>
              <a:bodyPr lIns="50800" tIns="50800" rIns="50800" bIns="50800" rtlCol="0" anchor="ctr"/>
              <a:lstStyle/>
              <a:p>
                <a:pPr algn="ctr">
                  <a:lnSpc>
                    <a:spcPts val="1934"/>
                  </a:lnSpc>
                </a:pPr>
                <a:endParaRPr/>
              </a:p>
            </p:txBody>
          </p:sp>
        </p:grpSp>
        <p:grpSp>
          <p:nvGrpSpPr>
            <p:cNvPr id="21" name="Group 21"/>
            <p:cNvGrpSpPr/>
            <p:nvPr/>
          </p:nvGrpSpPr>
          <p:grpSpPr>
            <a:xfrm>
              <a:off x="0" y="4051062"/>
              <a:ext cx="4114800" cy="2245153"/>
              <a:chOff x="0" y="0"/>
              <a:chExt cx="812800" cy="443487"/>
            </a:xfrm>
          </p:grpSpPr>
          <p:sp>
            <p:nvSpPr>
              <p:cNvPr id="22" name="Freeform 22"/>
              <p:cNvSpPr/>
              <p:nvPr/>
            </p:nvSpPr>
            <p:spPr>
              <a:xfrm>
                <a:off x="0" y="0"/>
                <a:ext cx="812800" cy="443487"/>
              </a:xfrm>
              <a:custGeom>
                <a:avLst/>
                <a:gdLst/>
                <a:ahLst/>
                <a:cxnLst/>
                <a:rect l="l" t="t" r="r" b="b"/>
                <a:pathLst>
                  <a:path w="812800" h="443487">
                    <a:moveTo>
                      <a:pt x="0" y="0"/>
                    </a:moveTo>
                    <a:lnTo>
                      <a:pt x="812800" y="0"/>
                    </a:lnTo>
                    <a:lnTo>
                      <a:pt x="812800" y="443487"/>
                    </a:lnTo>
                    <a:lnTo>
                      <a:pt x="0" y="443487"/>
                    </a:lnTo>
                    <a:close/>
                  </a:path>
                </a:pathLst>
              </a:custGeom>
              <a:solidFill>
                <a:srgbClr val="6A5FA7">
                  <a:alpha val="29804"/>
                </a:srgbClr>
              </a:solidFill>
            </p:spPr>
            <p:txBody>
              <a:bodyPr/>
              <a:lstStyle/>
              <a:p>
                <a:endParaRPr lang="en-GB"/>
              </a:p>
            </p:txBody>
          </p:sp>
          <p:sp>
            <p:nvSpPr>
              <p:cNvPr id="23" name="TextBox 23"/>
              <p:cNvSpPr txBox="1"/>
              <p:nvPr/>
            </p:nvSpPr>
            <p:spPr>
              <a:xfrm>
                <a:off x="0" y="-9525"/>
                <a:ext cx="812800" cy="453012"/>
              </a:xfrm>
              <a:prstGeom prst="rect">
                <a:avLst/>
              </a:prstGeom>
            </p:spPr>
            <p:txBody>
              <a:bodyPr lIns="50800" tIns="50800" rIns="50800" bIns="50800" rtlCol="0" anchor="ctr"/>
              <a:lstStyle/>
              <a:p>
                <a:pPr algn="ctr">
                  <a:lnSpc>
                    <a:spcPts val="1934"/>
                  </a:lnSpc>
                </a:pPr>
                <a:endParaRPr/>
              </a:p>
            </p:txBody>
          </p:sp>
        </p:grpSp>
      </p:grpSp>
      <p:grpSp>
        <p:nvGrpSpPr>
          <p:cNvPr id="24" name="Group 24"/>
          <p:cNvGrpSpPr/>
          <p:nvPr/>
        </p:nvGrpSpPr>
        <p:grpSpPr>
          <a:xfrm>
            <a:off x="1028700" y="3377367"/>
            <a:ext cx="3086100" cy="4722161"/>
            <a:chOff x="0" y="0"/>
            <a:chExt cx="4114800" cy="6296215"/>
          </a:xfrm>
        </p:grpSpPr>
        <p:grpSp>
          <p:nvGrpSpPr>
            <p:cNvPr id="25" name="Group 25"/>
            <p:cNvGrpSpPr/>
            <p:nvPr/>
          </p:nvGrpSpPr>
          <p:grpSpPr>
            <a:xfrm>
              <a:off x="0" y="0"/>
              <a:ext cx="4114800" cy="4178538"/>
              <a:chOff x="0" y="0"/>
              <a:chExt cx="812800" cy="825390"/>
            </a:xfrm>
          </p:grpSpPr>
          <p:sp>
            <p:nvSpPr>
              <p:cNvPr id="26" name="Freeform 26"/>
              <p:cNvSpPr/>
              <p:nvPr/>
            </p:nvSpPr>
            <p:spPr>
              <a:xfrm>
                <a:off x="0" y="0"/>
                <a:ext cx="812800" cy="825390"/>
              </a:xfrm>
              <a:custGeom>
                <a:avLst/>
                <a:gdLst/>
                <a:ahLst/>
                <a:cxnLst/>
                <a:rect l="l" t="t" r="r" b="b"/>
                <a:pathLst>
                  <a:path w="812800" h="825390">
                    <a:moveTo>
                      <a:pt x="0" y="0"/>
                    </a:moveTo>
                    <a:lnTo>
                      <a:pt x="812800" y="0"/>
                    </a:lnTo>
                    <a:lnTo>
                      <a:pt x="812800" y="825390"/>
                    </a:lnTo>
                    <a:lnTo>
                      <a:pt x="0" y="825390"/>
                    </a:lnTo>
                    <a:close/>
                  </a:path>
                </a:pathLst>
              </a:custGeom>
              <a:solidFill>
                <a:srgbClr val="4FA3A5"/>
              </a:solidFill>
            </p:spPr>
            <p:txBody>
              <a:bodyPr/>
              <a:lstStyle/>
              <a:p>
                <a:endParaRPr lang="en-GB"/>
              </a:p>
            </p:txBody>
          </p:sp>
          <p:sp>
            <p:nvSpPr>
              <p:cNvPr id="27" name="TextBox 27"/>
              <p:cNvSpPr txBox="1"/>
              <p:nvPr/>
            </p:nvSpPr>
            <p:spPr>
              <a:xfrm>
                <a:off x="0" y="-9525"/>
                <a:ext cx="812800" cy="834915"/>
              </a:xfrm>
              <a:prstGeom prst="rect">
                <a:avLst/>
              </a:prstGeom>
            </p:spPr>
            <p:txBody>
              <a:bodyPr lIns="50800" tIns="50800" rIns="50800" bIns="50800" rtlCol="0" anchor="ctr"/>
              <a:lstStyle/>
              <a:p>
                <a:pPr algn="ctr">
                  <a:lnSpc>
                    <a:spcPts val="1934"/>
                  </a:lnSpc>
                </a:pPr>
                <a:endParaRPr/>
              </a:p>
            </p:txBody>
          </p:sp>
        </p:grpSp>
        <p:grpSp>
          <p:nvGrpSpPr>
            <p:cNvPr id="28" name="Group 28"/>
            <p:cNvGrpSpPr/>
            <p:nvPr/>
          </p:nvGrpSpPr>
          <p:grpSpPr>
            <a:xfrm>
              <a:off x="0" y="4051062"/>
              <a:ext cx="4114800" cy="2245153"/>
              <a:chOff x="0" y="0"/>
              <a:chExt cx="812800" cy="443487"/>
            </a:xfrm>
          </p:grpSpPr>
          <p:sp>
            <p:nvSpPr>
              <p:cNvPr id="29" name="Freeform 29"/>
              <p:cNvSpPr/>
              <p:nvPr/>
            </p:nvSpPr>
            <p:spPr>
              <a:xfrm>
                <a:off x="0" y="0"/>
                <a:ext cx="812800" cy="443487"/>
              </a:xfrm>
              <a:custGeom>
                <a:avLst/>
                <a:gdLst/>
                <a:ahLst/>
                <a:cxnLst/>
                <a:rect l="l" t="t" r="r" b="b"/>
                <a:pathLst>
                  <a:path w="812800" h="443487">
                    <a:moveTo>
                      <a:pt x="0" y="0"/>
                    </a:moveTo>
                    <a:lnTo>
                      <a:pt x="812800" y="0"/>
                    </a:lnTo>
                    <a:lnTo>
                      <a:pt x="812800" y="443487"/>
                    </a:lnTo>
                    <a:lnTo>
                      <a:pt x="0" y="443487"/>
                    </a:lnTo>
                    <a:close/>
                  </a:path>
                </a:pathLst>
              </a:custGeom>
              <a:solidFill>
                <a:srgbClr val="4FA3A5">
                  <a:alpha val="29804"/>
                </a:srgbClr>
              </a:solidFill>
            </p:spPr>
            <p:txBody>
              <a:bodyPr/>
              <a:lstStyle/>
              <a:p>
                <a:endParaRPr lang="en-GB"/>
              </a:p>
            </p:txBody>
          </p:sp>
          <p:sp>
            <p:nvSpPr>
              <p:cNvPr id="30" name="TextBox 30"/>
              <p:cNvSpPr txBox="1"/>
              <p:nvPr/>
            </p:nvSpPr>
            <p:spPr>
              <a:xfrm>
                <a:off x="0" y="-9525"/>
                <a:ext cx="812800" cy="453012"/>
              </a:xfrm>
              <a:prstGeom prst="rect">
                <a:avLst/>
              </a:prstGeom>
            </p:spPr>
            <p:txBody>
              <a:bodyPr lIns="50800" tIns="50800" rIns="50800" bIns="50800" rtlCol="0" anchor="ctr"/>
              <a:lstStyle/>
              <a:p>
                <a:pPr algn="ctr">
                  <a:lnSpc>
                    <a:spcPts val="1934"/>
                  </a:lnSpc>
                </a:pPr>
                <a:endParaRPr/>
              </a:p>
            </p:txBody>
          </p:sp>
        </p:grpSp>
      </p:grpSp>
      <p:sp>
        <p:nvSpPr>
          <p:cNvPr id="31" name="AutoShape 31"/>
          <p:cNvSpPr/>
          <p:nvPr/>
        </p:nvSpPr>
        <p:spPr>
          <a:xfrm>
            <a:off x="1028700" y="2081264"/>
            <a:ext cx="16196886" cy="0"/>
          </a:xfrm>
          <a:prstGeom prst="line">
            <a:avLst/>
          </a:prstGeom>
          <a:ln w="19050" cap="flat">
            <a:solidFill>
              <a:srgbClr val="FED403"/>
            </a:solidFill>
            <a:prstDash val="solid"/>
            <a:headEnd type="none" w="sm" len="sm"/>
            <a:tailEnd type="none" w="sm" len="sm"/>
          </a:ln>
        </p:spPr>
        <p:txBody>
          <a:bodyPr/>
          <a:lstStyle/>
          <a:p>
            <a:endParaRPr lang="en-GB"/>
          </a:p>
        </p:txBody>
      </p:sp>
      <p:sp>
        <p:nvSpPr>
          <p:cNvPr id="32" name="Freeform 32"/>
          <p:cNvSpPr/>
          <p:nvPr/>
        </p:nvSpPr>
        <p:spPr>
          <a:xfrm>
            <a:off x="1512676" y="3918358"/>
            <a:ext cx="2118148" cy="1922219"/>
          </a:xfrm>
          <a:custGeom>
            <a:avLst/>
            <a:gdLst/>
            <a:ahLst/>
            <a:cxnLst/>
            <a:rect l="l" t="t" r="r" b="b"/>
            <a:pathLst>
              <a:path w="2118148" h="1922219">
                <a:moveTo>
                  <a:pt x="0" y="0"/>
                </a:moveTo>
                <a:lnTo>
                  <a:pt x="2118148" y="0"/>
                </a:lnTo>
                <a:lnTo>
                  <a:pt x="2118148" y="1922219"/>
                </a:lnTo>
                <a:lnTo>
                  <a:pt x="0" y="19222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3" name="Freeform 33"/>
          <p:cNvSpPr/>
          <p:nvPr/>
        </p:nvSpPr>
        <p:spPr>
          <a:xfrm>
            <a:off x="5845140" y="3918358"/>
            <a:ext cx="2219218" cy="2057400"/>
          </a:xfrm>
          <a:custGeom>
            <a:avLst/>
            <a:gdLst/>
            <a:ahLst/>
            <a:cxnLst/>
            <a:rect l="l" t="t" r="r" b="b"/>
            <a:pathLst>
              <a:path w="2219218" h="2057400">
                <a:moveTo>
                  <a:pt x="0" y="0"/>
                </a:moveTo>
                <a:lnTo>
                  <a:pt x="2219218" y="0"/>
                </a:lnTo>
                <a:lnTo>
                  <a:pt x="2219218" y="2057400"/>
                </a:lnTo>
                <a:lnTo>
                  <a:pt x="0" y="20574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4" name="Freeform 34"/>
          <p:cNvSpPr/>
          <p:nvPr/>
        </p:nvSpPr>
        <p:spPr>
          <a:xfrm>
            <a:off x="10282014" y="3832121"/>
            <a:ext cx="2105473" cy="2251843"/>
          </a:xfrm>
          <a:custGeom>
            <a:avLst/>
            <a:gdLst/>
            <a:ahLst/>
            <a:cxnLst/>
            <a:rect l="l" t="t" r="r" b="b"/>
            <a:pathLst>
              <a:path w="2105473" h="2251843">
                <a:moveTo>
                  <a:pt x="0" y="0"/>
                </a:moveTo>
                <a:lnTo>
                  <a:pt x="2105472" y="0"/>
                </a:lnTo>
                <a:lnTo>
                  <a:pt x="2105472" y="2251842"/>
                </a:lnTo>
                <a:lnTo>
                  <a:pt x="0" y="22518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35" name="Freeform 35"/>
          <p:cNvSpPr/>
          <p:nvPr/>
        </p:nvSpPr>
        <p:spPr>
          <a:xfrm>
            <a:off x="14384249" y="3999382"/>
            <a:ext cx="2664002" cy="2084582"/>
          </a:xfrm>
          <a:custGeom>
            <a:avLst/>
            <a:gdLst/>
            <a:ahLst/>
            <a:cxnLst/>
            <a:rect l="l" t="t" r="r" b="b"/>
            <a:pathLst>
              <a:path w="2664002" h="2084582">
                <a:moveTo>
                  <a:pt x="0" y="0"/>
                </a:moveTo>
                <a:lnTo>
                  <a:pt x="2664002" y="0"/>
                </a:lnTo>
                <a:lnTo>
                  <a:pt x="2664002" y="2084581"/>
                </a:lnTo>
                <a:lnTo>
                  <a:pt x="0" y="20845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36" name="TextBox 36"/>
          <p:cNvSpPr txBox="1"/>
          <p:nvPr/>
        </p:nvSpPr>
        <p:spPr>
          <a:xfrm>
            <a:off x="1028700" y="749168"/>
            <a:ext cx="13630832"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PSYCHOLOGICAL SAFETY</a:t>
            </a:r>
          </a:p>
        </p:txBody>
      </p:sp>
      <p:sp>
        <p:nvSpPr>
          <p:cNvPr id="37" name="TextBox 37"/>
          <p:cNvSpPr txBox="1"/>
          <p:nvPr/>
        </p:nvSpPr>
        <p:spPr>
          <a:xfrm>
            <a:off x="1241248" y="6829548"/>
            <a:ext cx="2664002" cy="954324"/>
          </a:xfrm>
          <a:prstGeom prst="rect">
            <a:avLst/>
          </a:prstGeom>
        </p:spPr>
        <p:txBody>
          <a:bodyPr lIns="0" tIns="0" rIns="0" bIns="0" rtlCol="0" anchor="t">
            <a:spAutoFit/>
          </a:bodyPr>
          <a:lstStyle/>
          <a:p>
            <a:pPr algn="ctr">
              <a:lnSpc>
                <a:spcPts val="2520"/>
              </a:lnSpc>
            </a:pPr>
            <a:r>
              <a:rPr lang="en-US" sz="1800" b="1">
                <a:solidFill>
                  <a:srgbClr val="000000"/>
                </a:solidFill>
                <a:latin typeface="Poppins Bold"/>
                <a:ea typeface="Poppins Bold"/>
                <a:cs typeface="Poppins Bold"/>
                <a:sym typeface="Poppins Bold"/>
              </a:rPr>
              <a:t>Feeling Included</a:t>
            </a:r>
          </a:p>
          <a:p>
            <a:pPr algn="ctr">
              <a:lnSpc>
                <a:spcPts val="2520"/>
              </a:lnSpc>
            </a:pPr>
            <a:r>
              <a:rPr lang="en-US" sz="1800">
                <a:solidFill>
                  <a:srgbClr val="000000"/>
                </a:solidFill>
                <a:latin typeface="Poppins"/>
                <a:ea typeface="Poppins"/>
                <a:cs typeface="Poppins"/>
                <a:sym typeface="Poppins"/>
              </a:rPr>
              <a:t>Connection &amp; Belonging</a:t>
            </a:r>
          </a:p>
        </p:txBody>
      </p:sp>
      <p:sp>
        <p:nvSpPr>
          <p:cNvPr id="38" name="TextBox 38"/>
          <p:cNvSpPr txBox="1"/>
          <p:nvPr/>
        </p:nvSpPr>
        <p:spPr>
          <a:xfrm>
            <a:off x="5622748" y="6986697"/>
            <a:ext cx="2664002" cy="640026"/>
          </a:xfrm>
          <a:prstGeom prst="rect">
            <a:avLst/>
          </a:prstGeom>
        </p:spPr>
        <p:txBody>
          <a:bodyPr lIns="0" tIns="0" rIns="0" bIns="0" rtlCol="0" anchor="t">
            <a:spAutoFit/>
          </a:bodyPr>
          <a:lstStyle/>
          <a:p>
            <a:pPr algn="ctr">
              <a:lnSpc>
                <a:spcPts val="2520"/>
              </a:lnSpc>
            </a:pPr>
            <a:r>
              <a:rPr lang="en-US" sz="1800" b="1">
                <a:solidFill>
                  <a:srgbClr val="000000"/>
                </a:solidFill>
                <a:latin typeface="Poppins Bold"/>
                <a:ea typeface="Poppins Bold"/>
                <a:cs typeface="Poppins Bold"/>
                <a:sym typeface="Poppins Bold"/>
              </a:rPr>
              <a:t>Safe to Learn</a:t>
            </a:r>
          </a:p>
          <a:p>
            <a:pPr algn="ctr">
              <a:lnSpc>
                <a:spcPts val="2520"/>
              </a:lnSpc>
            </a:pPr>
            <a:r>
              <a:rPr lang="en-US" sz="1800">
                <a:solidFill>
                  <a:srgbClr val="000000"/>
                </a:solidFill>
                <a:latin typeface="Poppins"/>
                <a:ea typeface="Poppins"/>
                <a:cs typeface="Poppins"/>
                <a:sym typeface="Poppins"/>
              </a:rPr>
              <a:t>Learning &amp; Growing</a:t>
            </a:r>
          </a:p>
        </p:txBody>
      </p:sp>
      <p:sp>
        <p:nvSpPr>
          <p:cNvPr id="39" name="TextBox 39"/>
          <p:cNvSpPr txBox="1"/>
          <p:nvPr/>
        </p:nvSpPr>
        <p:spPr>
          <a:xfrm>
            <a:off x="10002749" y="6986697"/>
            <a:ext cx="2664002" cy="640026"/>
          </a:xfrm>
          <a:prstGeom prst="rect">
            <a:avLst/>
          </a:prstGeom>
        </p:spPr>
        <p:txBody>
          <a:bodyPr lIns="0" tIns="0" rIns="0" bIns="0" rtlCol="0" anchor="t">
            <a:spAutoFit/>
          </a:bodyPr>
          <a:lstStyle/>
          <a:p>
            <a:pPr algn="ctr">
              <a:lnSpc>
                <a:spcPts val="2520"/>
              </a:lnSpc>
            </a:pPr>
            <a:r>
              <a:rPr lang="en-US" sz="1800" b="1">
                <a:solidFill>
                  <a:srgbClr val="000000"/>
                </a:solidFill>
                <a:latin typeface="Poppins Bold"/>
                <a:ea typeface="Poppins Bold"/>
                <a:cs typeface="Poppins Bold"/>
                <a:sym typeface="Poppins Bold"/>
              </a:rPr>
              <a:t>Safe to Contribute</a:t>
            </a:r>
          </a:p>
          <a:p>
            <a:pPr algn="ctr">
              <a:lnSpc>
                <a:spcPts val="2520"/>
              </a:lnSpc>
            </a:pPr>
            <a:r>
              <a:rPr lang="en-US" sz="1800">
                <a:solidFill>
                  <a:srgbClr val="000000"/>
                </a:solidFill>
                <a:latin typeface="Poppins"/>
                <a:ea typeface="Poppins"/>
                <a:cs typeface="Poppins"/>
                <a:sym typeface="Poppins"/>
              </a:rPr>
              <a:t>Making a Difference</a:t>
            </a:r>
          </a:p>
        </p:txBody>
      </p:sp>
      <p:sp>
        <p:nvSpPr>
          <p:cNvPr id="40" name="TextBox 40"/>
          <p:cNvSpPr txBox="1"/>
          <p:nvPr/>
        </p:nvSpPr>
        <p:spPr>
          <a:xfrm>
            <a:off x="14392275" y="6986697"/>
            <a:ext cx="2664002" cy="640026"/>
          </a:xfrm>
          <a:prstGeom prst="rect">
            <a:avLst/>
          </a:prstGeom>
        </p:spPr>
        <p:txBody>
          <a:bodyPr lIns="0" tIns="0" rIns="0" bIns="0" rtlCol="0" anchor="t">
            <a:spAutoFit/>
          </a:bodyPr>
          <a:lstStyle/>
          <a:p>
            <a:pPr algn="ctr">
              <a:lnSpc>
                <a:spcPts val="2520"/>
              </a:lnSpc>
            </a:pPr>
            <a:r>
              <a:rPr lang="en-US" sz="1800" b="1">
                <a:solidFill>
                  <a:srgbClr val="000000"/>
                </a:solidFill>
                <a:latin typeface="Poppins Bold"/>
                <a:ea typeface="Poppins Bold"/>
                <a:cs typeface="Poppins Bold"/>
                <a:sym typeface="Poppins Bold"/>
              </a:rPr>
              <a:t>Safe to Challenge</a:t>
            </a:r>
          </a:p>
          <a:p>
            <a:pPr algn="ctr">
              <a:lnSpc>
                <a:spcPts val="2520"/>
              </a:lnSpc>
            </a:pPr>
            <a:r>
              <a:rPr lang="en-US" sz="1800">
                <a:solidFill>
                  <a:srgbClr val="000000"/>
                </a:solidFill>
                <a:latin typeface="Poppins"/>
                <a:ea typeface="Poppins"/>
                <a:cs typeface="Poppins"/>
                <a:sym typeface="Poppins"/>
              </a:rPr>
              <a:t>Make Things Better</a:t>
            </a:r>
          </a:p>
        </p:txBody>
      </p:sp>
      <p:sp>
        <p:nvSpPr>
          <p:cNvPr id="41" name="TextBox 41"/>
          <p:cNvSpPr txBox="1"/>
          <p:nvPr/>
        </p:nvSpPr>
        <p:spPr>
          <a:xfrm>
            <a:off x="1042988" y="2220700"/>
            <a:ext cx="16259175" cy="651537"/>
          </a:xfrm>
          <a:prstGeom prst="rect">
            <a:avLst/>
          </a:prstGeom>
        </p:spPr>
        <p:txBody>
          <a:bodyPr lIns="0" tIns="0" rIns="0" bIns="0" rtlCol="0" anchor="t">
            <a:spAutoFit/>
          </a:bodyPr>
          <a:lstStyle/>
          <a:p>
            <a:pPr algn="l">
              <a:lnSpc>
                <a:spcPts val="5040"/>
              </a:lnSpc>
              <a:spcBef>
                <a:spcPct val="0"/>
              </a:spcBef>
            </a:pPr>
            <a:r>
              <a:rPr lang="en-US" sz="3600">
                <a:solidFill>
                  <a:srgbClr val="1A1A1A"/>
                </a:solidFill>
                <a:latin typeface="Poppins"/>
                <a:ea typeface="Poppins"/>
                <a:cs typeface="Poppins"/>
                <a:sym typeface="Poppins"/>
              </a:rPr>
              <a:t>Four Stages of Psychological Safety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2" name="Group 2"/>
          <p:cNvGrpSpPr/>
          <p:nvPr/>
        </p:nvGrpSpPr>
        <p:grpSpPr>
          <a:xfrm>
            <a:off x="-2828543" y="-2381621"/>
            <a:ext cx="11351027" cy="13554414"/>
            <a:chOff x="0" y="0"/>
            <a:chExt cx="15134703" cy="18072552"/>
          </a:xfrm>
        </p:grpSpPr>
        <p:grpSp>
          <p:nvGrpSpPr>
            <p:cNvPr id="3" name="Group 3"/>
            <p:cNvGrpSpPr/>
            <p:nvPr/>
          </p:nvGrpSpPr>
          <p:grpSpPr>
            <a:xfrm rot="1711857">
              <a:off x="9079196" y="1185770"/>
              <a:ext cx="2005503" cy="17468531"/>
              <a:chOff x="0" y="0"/>
              <a:chExt cx="480924" cy="4188993"/>
            </a:xfrm>
          </p:grpSpPr>
          <p:sp>
            <p:nvSpPr>
              <p:cNvPr id="4" name="Freeform 4"/>
              <p:cNvSpPr/>
              <p:nvPr/>
            </p:nvSpPr>
            <p:spPr>
              <a:xfrm>
                <a:off x="0" y="0"/>
                <a:ext cx="480924" cy="4188993"/>
              </a:xfrm>
              <a:custGeom>
                <a:avLst/>
                <a:gdLst/>
                <a:ahLst/>
                <a:cxnLst/>
                <a:rect l="l" t="t" r="r" b="b"/>
                <a:pathLst>
                  <a:path w="480924" h="4188993">
                    <a:moveTo>
                      <a:pt x="0" y="0"/>
                    </a:moveTo>
                    <a:lnTo>
                      <a:pt x="480924" y="0"/>
                    </a:lnTo>
                    <a:lnTo>
                      <a:pt x="480924" y="4188993"/>
                    </a:lnTo>
                    <a:lnTo>
                      <a:pt x="0" y="4188993"/>
                    </a:lnTo>
                    <a:close/>
                  </a:path>
                </a:pathLst>
              </a:custGeom>
              <a:solidFill>
                <a:srgbClr val="FED403"/>
              </a:solidFill>
            </p:spPr>
            <p:txBody>
              <a:bodyPr/>
              <a:lstStyle/>
              <a:p>
                <a:endParaRPr lang="en-GB"/>
              </a:p>
            </p:txBody>
          </p:sp>
          <p:sp>
            <p:nvSpPr>
              <p:cNvPr id="5" name="TextBox 5"/>
              <p:cNvSpPr txBox="1"/>
              <p:nvPr/>
            </p:nvSpPr>
            <p:spPr>
              <a:xfrm>
                <a:off x="0" y="9525"/>
                <a:ext cx="480924" cy="4179468"/>
              </a:xfrm>
              <a:prstGeom prst="rect">
                <a:avLst/>
              </a:prstGeom>
            </p:spPr>
            <p:txBody>
              <a:bodyPr lIns="14947" tIns="14947" rIns="14947" bIns="14947" rtlCol="0" anchor="ctr"/>
              <a:lstStyle/>
              <a:p>
                <a:pPr algn="ctr">
                  <a:lnSpc>
                    <a:spcPts val="1206"/>
                  </a:lnSpc>
                </a:pPr>
                <a:endParaRPr/>
              </a:p>
            </p:txBody>
          </p:sp>
        </p:grpSp>
        <p:grpSp>
          <p:nvGrpSpPr>
            <p:cNvPr id="6" name="Group 6"/>
            <p:cNvGrpSpPr/>
            <p:nvPr/>
          </p:nvGrpSpPr>
          <p:grpSpPr>
            <a:xfrm rot="1711857">
              <a:off x="3346233" y="-402812"/>
              <a:ext cx="2005503" cy="14521623"/>
              <a:chOff x="0" y="0"/>
              <a:chExt cx="480924" cy="3482318"/>
            </a:xfrm>
          </p:grpSpPr>
          <p:sp>
            <p:nvSpPr>
              <p:cNvPr id="7" name="Freeform 7"/>
              <p:cNvSpPr/>
              <p:nvPr/>
            </p:nvSpPr>
            <p:spPr>
              <a:xfrm>
                <a:off x="0" y="0"/>
                <a:ext cx="480924" cy="3482318"/>
              </a:xfrm>
              <a:custGeom>
                <a:avLst/>
                <a:gdLst/>
                <a:ahLst/>
                <a:cxnLst/>
                <a:rect l="l" t="t" r="r" b="b"/>
                <a:pathLst>
                  <a:path w="480924" h="3482318">
                    <a:moveTo>
                      <a:pt x="0" y="0"/>
                    </a:moveTo>
                    <a:lnTo>
                      <a:pt x="480924" y="0"/>
                    </a:lnTo>
                    <a:lnTo>
                      <a:pt x="480924" y="3482318"/>
                    </a:lnTo>
                    <a:lnTo>
                      <a:pt x="0" y="3482318"/>
                    </a:lnTo>
                    <a:close/>
                  </a:path>
                </a:pathLst>
              </a:custGeom>
              <a:solidFill>
                <a:srgbClr val="FED403"/>
              </a:solidFill>
            </p:spPr>
            <p:txBody>
              <a:bodyPr/>
              <a:lstStyle/>
              <a:p>
                <a:endParaRPr lang="en-GB"/>
              </a:p>
            </p:txBody>
          </p:sp>
          <p:sp>
            <p:nvSpPr>
              <p:cNvPr id="8" name="TextBox 8"/>
              <p:cNvSpPr txBox="1"/>
              <p:nvPr/>
            </p:nvSpPr>
            <p:spPr>
              <a:xfrm>
                <a:off x="0" y="9525"/>
                <a:ext cx="480924" cy="3472793"/>
              </a:xfrm>
              <a:prstGeom prst="rect">
                <a:avLst/>
              </a:prstGeom>
            </p:spPr>
            <p:txBody>
              <a:bodyPr lIns="14947" tIns="14947" rIns="14947" bIns="14947" rtlCol="0" anchor="ctr"/>
              <a:lstStyle/>
              <a:p>
                <a:pPr algn="ctr">
                  <a:lnSpc>
                    <a:spcPts val="1206"/>
                  </a:lnSpc>
                </a:pPr>
                <a:endParaRPr/>
              </a:p>
            </p:txBody>
          </p:sp>
        </p:grpSp>
        <p:grpSp>
          <p:nvGrpSpPr>
            <p:cNvPr id="9" name="Group 9"/>
            <p:cNvGrpSpPr/>
            <p:nvPr/>
          </p:nvGrpSpPr>
          <p:grpSpPr>
            <a:xfrm rot="1711857">
              <a:off x="5478491" y="1275506"/>
              <a:ext cx="2005503" cy="16589741"/>
              <a:chOff x="0" y="0"/>
              <a:chExt cx="480924" cy="3978257"/>
            </a:xfrm>
          </p:grpSpPr>
          <p:sp>
            <p:nvSpPr>
              <p:cNvPr id="10" name="Freeform 10"/>
              <p:cNvSpPr/>
              <p:nvPr/>
            </p:nvSpPr>
            <p:spPr>
              <a:xfrm>
                <a:off x="0" y="0"/>
                <a:ext cx="480924" cy="3978257"/>
              </a:xfrm>
              <a:custGeom>
                <a:avLst/>
                <a:gdLst/>
                <a:ahLst/>
                <a:cxnLst/>
                <a:rect l="l" t="t" r="r" b="b"/>
                <a:pathLst>
                  <a:path w="480924" h="3978257">
                    <a:moveTo>
                      <a:pt x="0" y="0"/>
                    </a:moveTo>
                    <a:lnTo>
                      <a:pt x="480924" y="0"/>
                    </a:lnTo>
                    <a:lnTo>
                      <a:pt x="480924" y="3978257"/>
                    </a:lnTo>
                    <a:lnTo>
                      <a:pt x="0" y="3978257"/>
                    </a:lnTo>
                    <a:close/>
                  </a:path>
                </a:pathLst>
              </a:custGeom>
              <a:solidFill>
                <a:srgbClr val="FED403"/>
              </a:solidFill>
            </p:spPr>
            <p:txBody>
              <a:bodyPr/>
              <a:lstStyle/>
              <a:p>
                <a:endParaRPr lang="en-GB"/>
              </a:p>
            </p:txBody>
          </p:sp>
          <p:sp>
            <p:nvSpPr>
              <p:cNvPr id="11" name="TextBox 11"/>
              <p:cNvSpPr txBox="1"/>
              <p:nvPr/>
            </p:nvSpPr>
            <p:spPr>
              <a:xfrm>
                <a:off x="0" y="9525"/>
                <a:ext cx="480924" cy="3968732"/>
              </a:xfrm>
              <a:prstGeom prst="rect">
                <a:avLst/>
              </a:prstGeom>
            </p:spPr>
            <p:txBody>
              <a:bodyPr lIns="14947" tIns="14947" rIns="14947" bIns="14947" rtlCol="0" anchor="ctr"/>
              <a:lstStyle/>
              <a:p>
                <a:pPr algn="ctr">
                  <a:lnSpc>
                    <a:spcPts val="1206"/>
                  </a:lnSpc>
                </a:pPr>
                <a:endParaRPr/>
              </a:p>
            </p:txBody>
          </p:sp>
        </p:grpSp>
      </p:grpSp>
      <p:sp>
        <p:nvSpPr>
          <p:cNvPr id="12" name="TextBox 12"/>
          <p:cNvSpPr txBox="1"/>
          <p:nvPr/>
        </p:nvSpPr>
        <p:spPr>
          <a:xfrm>
            <a:off x="1028700" y="606162"/>
            <a:ext cx="13465175" cy="1882725"/>
          </a:xfrm>
          <a:prstGeom prst="rect">
            <a:avLst/>
          </a:prstGeom>
        </p:spPr>
        <p:txBody>
          <a:bodyPr lIns="0" tIns="0" rIns="0" bIns="0" rtlCol="0" anchor="t">
            <a:spAutoFit/>
          </a:bodyPr>
          <a:lstStyle/>
          <a:p>
            <a:pPr algn="l">
              <a:lnSpc>
                <a:spcPts val="7000"/>
              </a:lnSpc>
            </a:pPr>
            <a:r>
              <a:rPr lang="en-US" sz="7000" b="1">
                <a:solidFill>
                  <a:srgbClr val="1A1A1A"/>
                </a:solidFill>
                <a:latin typeface="Poppins Ultra-Bold"/>
                <a:ea typeface="Poppins Ultra-Bold"/>
                <a:cs typeface="Poppins Ultra-Bold"/>
                <a:sym typeface="Poppins Ultra-Bold"/>
              </a:rPr>
              <a:t>THE FOUNDATION FOR CREATION AND FACILITATION</a:t>
            </a:r>
          </a:p>
        </p:txBody>
      </p:sp>
      <p:sp>
        <p:nvSpPr>
          <p:cNvPr id="13" name="Freeform 13"/>
          <p:cNvSpPr/>
          <p:nvPr/>
        </p:nvSpPr>
        <p:spPr>
          <a:xfrm>
            <a:off x="14659532" y="1028700"/>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4" name="Freeform 14"/>
          <p:cNvSpPr/>
          <p:nvPr/>
        </p:nvSpPr>
        <p:spPr>
          <a:xfrm>
            <a:off x="2793724" y="2047111"/>
            <a:ext cx="11457521" cy="7920011"/>
          </a:xfrm>
          <a:custGeom>
            <a:avLst/>
            <a:gdLst/>
            <a:ahLst/>
            <a:cxnLst/>
            <a:rect l="l" t="t" r="r" b="b"/>
            <a:pathLst>
              <a:path w="11457521" h="7920011">
                <a:moveTo>
                  <a:pt x="0" y="0"/>
                </a:moveTo>
                <a:lnTo>
                  <a:pt x="11457521" y="0"/>
                </a:lnTo>
                <a:lnTo>
                  <a:pt x="11457521" y="7920011"/>
                </a:lnTo>
                <a:lnTo>
                  <a:pt x="0" y="792001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D403"/>
        </a:solidFill>
        <a:effectLst/>
      </p:bgPr>
    </p:bg>
    <p:spTree>
      <p:nvGrpSpPr>
        <p:cNvPr id="1" name=""/>
        <p:cNvGrpSpPr/>
        <p:nvPr/>
      </p:nvGrpSpPr>
      <p:grpSpPr>
        <a:xfrm>
          <a:off x="0" y="0"/>
          <a:ext cx="0" cy="0"/>
          <a:chOff x="0" y="0"/>
          <a:chExt cx="0" cy="0"/>
        </a:xfrm>
      </p:grpSpPr>
      <p:sp>
        <p:nvSpPr>
          <p:cNvPr id="2" name="TextBox 2"/>
          <p:cNvSpPr txBox="1"/>
          <p:nvPr/>
        </p:nvSpPr>
        <p:spPr>
          <a:xfrm>
            <a:off x="1057275" y="596877"/>
            <a:ext cx="16230600" cy="1425547"/>
          </a:xfrm>
          <a:prstGeom prst="rect">
            <a:avLst/>
          </a:prstGeom>
        </p:spPr>
        <p:txBody>
          <a:bodyPr lIns="0" tIns="0" rIns="0" bIns="0" rtlCol="0" anchor="t">
            <a:spAutoFit/>
          </a:bodyPr>
          <a:lstStyle/>
          <a:p>
            <a:pPr algn="l">
              <a:lnSpc>
                <a:spcPts val="9999"/>
              </a:lnSpc>
            </a:pPr>
            <a:r>
              <a:rPr lang="en-US" sz="9999" b="1">
                <a:solidFill>
                  <a:srgbClr val="1A1A1A"/>
                </a:solidFill>
                <a:latin typeface="Poppins Ultra-Bold"/>
                <a:ea typeface="Poppins Ultra-Bold"/>
                <a:cs typeface="Poppins Ultra-Bold"/>
                <a:sym typeface="Poppins Ultra-Bold"/>
              </a:rPr>
              <a:t>Psychological Safety</a:t>
            </a:r>
          </a:p>
        </p:txBody>
      </p:sp>
      <p:grpSp>
        <p:nvGrpSpPr>
          <p:cNvPr id="3" name="Group 3"/>
          <p:cNvGrpSpPr/>
          <p:nvPr/>
        </p:nvGrpSpPr>
        <p:grpSpPr>
          <a:xfrm>
            <a:off x="5886523" y="3260160"/>
            <a:ext cx="6038704" cy="5289384"/>
            <a:chOff x="0" y="0"/>
            <a:chExt cx="8051606" cy="7052512"/>
          </a:xfrm>
        </p:grpSpPr>
        <p:grpSp>
          <p:nvGrpSpPr>
            <p:cNvPr id="4" name="Group 4"/>
            <p:cNvGrpSpPr/>
            <p:nvPr/>
          </p:nvGrpSpPr>
          <p:grpSpPr>
            <a:xfrm rot="-10800000">
              <a:off x="5494403" y="2266404"/>
              <a:ext cx="2557203" cy="2525024"/>
              <a:chOff x="0" y="0"/>
              <a:chExt cx="540198" cy="533400"/>
            </a:xfrm>
          </p:grpSpPr>
          <p:sp>
            <p:nvSpPr>
              <p:cNvPr id="5" name="Freeform 5"/>
              <p:cNvSpPr/>
              <p:nvPr/>
            </p:nvSpPr>
            <p:spPr>
              <a:xfrm>
                <a:off x="0" y="0"/>
                <a:ext cx="540198" cy="533400"/>
              </a:xfrm>
              <a:custGeom>
                <a:avLst/>
                <a:gdLst/>
                <a:ahLst/>
                <a:cxnLst/>
                <a:rect l="l" t="t" r="r" b="b"/>
                <a:pathLst>
                  <a:path w="540198" h="533400">
                    <a:moveTo>
                      <a:pt x="239386" y="166418"/>
                    </a:moveTo>
                    <a:lnTo>
                      <a:pt x="540198" y="166418"/>
                    </a:lnTo>
                    <a:lnTo>
                      <a:pt x="540198" y="366942"/>
                    </a:lnTo>
                    <a:lnTo>
                      <a:pt x="239373" y="366942"/>
                    </a:lnTo>
                    <a:lnTo>
                      <a:pt x="302255" y="533400"/>
                    </a:lnTo>
                    <a:lnTo>
                      <a:pt x="0" y="266700"/>
                    </a:lnTo>
                    <a:lnTo>
                      <a:pt x="302255" y="0"/>
                    </a:lnTo>
                    <a:lnTo>
                      <a:pt x="239386" y="166418"/>
                    </a:lnTo>
                    <a:close/>
                  </a:path>
                </a:pathLst>
              </a:custGeom>
              <a:solidFill>
                <a:srgbClr val="2F6FD6"/>
              </a:solidFill>
            </p:spPr>
            <p:txBody>
              <a:bodyPr/>
              <a:lstStyle/>
              <a:p>
                <a:endParaRPr lang="en-GB"/>
              </a:p>
            </p:txBody>
          </p:sp>
          <p:sp>
            <p:nvSpPr>
              <p:cNvPr id="6" name="TextBox 6"/>
              <p:cNvSpPr txBox="1"/>
              <p:nvPr/>
            </p:nvSpPr>
            <p:spPr>
              <a:xfrm>
                <a:off x="120650" y="155575"/>
                <a:ext cx="419548" cy="212725"/>
              </a:xfrm>
              <a:prstGeom prst="rect">
                <a:avLst/>
              </a:prstGeom>
            </p:spPr>
            <p:txBody>
              <a:bodyPr lIns="50800" tIns="50800" rIns="50800" bIns="50800" rtlCol="0" anchor="ctr"/>
              <a:lstStyle/>
              <a:p>
                <a:pPr algn="ctr">
                  <a:lnSpc>
                    <a:spcPts val="1934"/>
                  </a:lnSpc>
                </a:pPr>
                <a:endParaRPr/>
              </a:p>
            </p:txBody>
          </p:sp>
        </p:grpSp>
        <p:grpSp>
          <p:nvGrpSpPr>
            <p:cNvPr id="7" name="Group 7"/>
            <p:cNvGrpSpPr/>
            <p:nvPr/>
          </p:nvGrpSpPr>
          <p:grpSpPr>
            <a:xfrm>
              <a:off x="0" y="2266404"/>
              <a:ext cx="2557203" cy="2525024"/>
              <a:chOff x="0" y="0"/>
              <a:chExt cx="540198" cy="533400"/>
            </a:xfrm>
          </p:grpSpPr>
          <p:sp>
            <p:nvSpPr>
              <p:cNvPr id="8" name="Freeform 8"/>
              <p:cNvSpPr/>
              <p:nvPr/>
            </p:nvSpPr>
            <p:spPr>
              <a:xfrm>
                <a:off x="0" y="0"/>
                <a:ext cx="540198" cy="533400"/>
              </a:xfrm>
              <a:custGeom>
                <a:avLst/>
                <a:gdLst/>
                <a:ahLst/>
                <a:cxnLst/>
                <a:rect l="l" t="t" r="r" b="b"/>
                <a:pathLst>
                  <a:path w="540198" h="533400">
                    <a:moveTo>
                      <a:pt x="239386" y="166418"/>
                    </a:moveTo>
                    <a:lnTo>
                      <a:pt x="540198" y="166418"/>
                    </a:lnTo>
                    <a:lnTo>
                      <a:pt x="540198" y="366942"/>
                    </a:lnTo>
                    <a:lnTo>
                      <a:pt x="239373" y="366942"/>
                    </a:lnTo>
                    <a:lnTo>
                      <a:pt x="302255" y="533400"/>
                    </a:lnTo>
                    <a:lnTo>
                      <a:pt x="0" y="266700"/>
                    </a:lnTo>
                    <a:lnTo>
                      <a:pt x="302255" y="0"/>
                    </a:lnTo>
                    <a:lnTo>
                      <a:pt x="239386" y="166418"/>
                    </a:lnTo>
                    <a:close/>
                  </a:path>
                </a:pathLst>
              </a:custGeom>
              <a:solidFill>
                <a:srgbClr val="2F6FD6"/>
              </a:solidFill>
            </p:spPr>
            <p:txBody>
              <a:bodyPr/>
              <a:lstStyle/>
              <a:p>
                <a:endParaRPr lang="en-GB"/>
              </a:p>
            </p:txBody>
          </p:sp>
          <p:sp>
            <p:nvSpPr>
              <p:cNvPr id="9" name="TextBox 9"/>
              <p:cNvSpPr txBox="1"/>
              <p:nvPr/>
            </p:nvSpPr>
            <p:spPr>
              <a:xfrm>
                <a:off x="120650" y="155575"/>
                <a:ext cx="419548" cy="212725"/>
              </a:xfrm>
              <a:prstGeom prst="rect">
                <a:avLst/>
              </a:prstGeom>
            </p:spPr>
            <p:txBody>
              <a:bodyPr lIns="50800" tIns="50800" rIns="50800" bIns="50800" rtlCol="0" anchor="ctr"/>
              <a:lstStyle/>
              <a:p>
                <a:pPr algn="ctr">
                  <a:lnSpc>
                    <a:spcPts val="1934"/>
                  </a:lnSpc>
                </a:pPr>
                <a:endParaRPr/>
              </a:p>
            </p:txBody>
          </p:sp>
        </p:grpSp>
        <p:grpSp>
          <p:nvGrpSpPr>
            <p:cNvPr id="10" name="Group 10"/>
            <p:cNvGrpSpPr/>
            <p:nvPr/>
          </p:nvGrpSpPr>
          <p:grpSpPr>
            <a:xfrm rot="-5400000">
              <a:off x="2892601" y="4656798"/>
              <a:ext cx="2266404" cy="2525024"/>
              <a:chOff x="0" y="0"/>
              <a:chExt cx="478768" cy="533400"/>
            </a:xfrm>
          </p:grpSpPr>
          <p:sp>
            <p:nvSpPr>
              <p:cNvPr id="11" name="Freeform 11"/>
              <p:cNvSpPr/>
              <p:nvPr/>
            </p:nvSpPr>
            <p:spPr>
              <a:xfrm>
                <a:off x="0" y="0"/>
                <a:ext cx="478768" cy="533400"/>
              </a:xfrm>
              <a:custGeom>
                <a:avLst/>
                <a:gdLst/>
                <a:ahLst/>
                <a:cxnLst/>
                <a:rect l="l" t="t" r="r" b="b"/>
                <a:pathLst>
                  <a:path w="478768" h="533400">
                    <a:moveTo>
                      <a:pt x="239386" y="166418"/>
                    </a:moveTo>
                    <a:lnTo>
                      <a:pt x="478768" y="166418"/>
                    </a:lnTo>
                    <a:lnTo>
                      <a:pt x="478768" y="366942"/>
                    </a:lnTo>
                    <a:lnTo>
                      <a:pt x="239373" y="366942"/>
                    </a:lnTo>
                    <a:lnTo>
                      <a:pt x="302255" y="533400"/>
                    </a:lnTo>
                    <a:lnTo>
                      <a:pt x="0" y="266700"/>
                    </a:lnTo>
                    <a:lnTo>
                      <a:pt x="302255" y="0"/>
                    </a:lnTo>
                    <a:lnTo>
                      <a:pt x="239386" y="166418"/>
                    </a:lnTo>
                    <a:close/>
                  </a:path>
                </a:pathLst>
              </a:custGeom>
              <a:solidFill>
                <a:srgbClr val="2F6FD6"/>
              </a:solidFill>
            </p:spPr>
            <p:txBody>
              <a:bodyPr/>
              <a:lstStyle/>
              <a:p>
                <a:endParaRPr lang="en-GB"/>
              </a:p>
            </p:txBody>
          </p:sp>
          <p:sp>
            <p:nvSpPr>
              <p:cNvPr id="12" name="TextBox 12"/>
              <p:cNvSpPr txBox="1"/>
              <p:nvPr/>
            </p:nvSpPr>
            <p:spPr>
              <a:xfrm>
                <a:off x="120650" y="155575"/>
                <a:ext cx="358118" cy="212725"/>
              </a:xfrm>
              <a:prstGeom prst="rect">
                <a:avLst/>
              </a:prstGeom>
            </p:spPr>
            <p:txBody>
              <a:bodyPr lIns="50800" tIns="50800" rIns="50800" bIns="50800" rtlCol="0" anchor="ctr"/>
              <a:lstStyle/>
              <a:p>
                <a:pPr algn="ctr">
                  <a:lnSpc>
                    <a:spcPts val="1934"/>
                  </a:lnSpc>
                </a:pPr>
                <a:endParaRPr/>
              </a:p>
            </p:txBody>
          </p:sp>
        </p:grpSp>
        <p:grpSp>
          <p:nvGrpSpPr>
            <p:cNvPr id="13" name="Group 13"/>
            <p:cNvGrpSpPr/>
            <p:nvPr/>
          </p:nvGrpSpPr>
          <p:grpSpPr>
            <a:xfrm rot="5400000">
              <a:off x="2906723" y="-129310"/>
              <a:ext cx="2266404" cy="2525024"/>
              <a:chOff x="0" y="0"/>
              <a:chExt cx="478768" cy="533400"/>
            </a:xfrm>
          </p:grpSpPr>
          <p:sp>
            <p:nvSpPr>
              <p:cNvPr id="14" name="Freeform 14"/>
              <p:cNvSpPr/>
              <p:nvPr/>
            </p:nvSpPr>
            <p:spPr>
              <a:xfrm>
                <a:off x="0" y="0"/>
                <a:ext cx="478768" cy="533400"/>
              </a:xfrm>
              <a:custGeom>
                <a:avLst/>
                <a:gdLst/>
                <a:ahLst/>
                <a:cxnLst/>
                <a:rect l="l" t="t" r="r" b="b"/>
                <a:pathLst>
                  <a:path w="478768" h="533400">
                    <a:moveTo>
                      <a:pt x="239386" y="166418"/>
                    </a:moveTo>
                    <a:lnTo>
                      <a:pt x="478768" y="166418"/>
                    </a:lnTo>
                    <a:lnTo>
                      <a:pt x="478768" y="366942"/>
                    </a:lnTo>
                    <a:lnTo>
                      <a:pt x="239373" y="366942"/>
                    </a:lnTo>
                    <a:lnTo>
                      <a:pt x="302255" y="533400"/>
                    </a:lnTo>
                    <a:lnTo>
                      <a:pt x="0" y="266700"/>
                    </a:lnTo>
                    <a:lnTo>
                      <a:pt x="302255" y="0"/>
                    </a:lnTo>
                    <a:lnTo>
                      <a:pt x="239386" y="166418"/>
                    </a:lnTo>
                    <a:close/>
                  </a:path>
                </a:pathLst>
              </a:custGeom>
              <a:solidFill>
                <a:srgbClr val="2F6FD6"/>
              </a:solidFill>
            </p:spPr>
            <p:txBody>
              <a:bodyPr/>
              <a:lstStyle/>
              <a:p>
                <a:endParaRPr lang="en-GB"/>
              </a:p>
            </p:txBody>
          </p:sp>
          <p:sp>
            <p:nvSpPr>
              <p:cNvPr id="15" name="TextBox 15"/>
              <p:cNvSpPr txBox="1"/>
              <p:nvPr/>
            </p:nvSpPr>
            <p:spPr>
              <a:xfrm>
                <a:off x="120650" y="155575"/>
                <a:ext cx="358118" cy="212725"/>
              </a:xfrm>
              <a:prstGeom prst="rect">
                <a:avLst/>
              </a:prstGeom>
            </p:spPr>
            <p:txBody>
              <a:bodyPr lIns="50800" tIns="50800" rIns="50800" bIns="50800" rtlCol="0" anchor="ctr"/>
              <a:lstStyle/>
              <a:p>
                <a:pPr algn="ctr">
                  <a:lnSpc>
                    <a:spcPts val="1934"/>
                  </a:lnSpc>
                </a:pPr>
                <a:endParaRPr/>
              </a:p>
            </p:txBody>
          </p:sp>
        </p:grpSp>
        <p:grpSp>
          <p:nvGrpSpPr>
            <p:cNvPr id="16" name="Group 16"/>
            <p:cNvGrpSpPr/>
            <p:nvPr/>
          </p:nvGrpSpPr>
          <p:grpSpPr>
            <a:xfrm>
              <a:off x="2324699" y="1810782"/>
              <a:ext cx="3436270" cy="343627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F6FD6"/>
              </a:solidFill>
            </p:spPr>
            <p:txBody>
              <a:bodyPr/>
              <a:lstStyle/>
              <a:p>
                <a:endParaRPr lang="en-GB"/>
              </a:p>
            </p:txBody>
          </p:sp>
          <p:sp>
            <p:nvSpPr>
              <p:cNvPr id="18" name="TextBox 18"/>
              <p:cNvSpPr txBox="1"/>
              <p:nvPr/>
            </p:nvSpPr>
            <p:spPr>
              <a:xfrm>
                <a:off x="76200" y="66675"/>
                <a:ext cx="660400" cy="669925"/>
              </a:xfrm>
              <a:prstGeom prst="rect">
                <a:avLst/>
              </a:prstGeom>
            </p:spPr>
            <p:txBody>
              <a:bodyPr lIns="50800" tIns="50800" rIns="50800" bIns="50800" rtlCol="0" anchor="ctr"/>
              <a:lstStyle/>
              <a:p>
                <a:pPr algn="ctr">
                  <a:lnSpc>
                    <a:spcPts val="1934"/>
                  </a:lnSpc>
                </a:pPr>
                <a:endParaRPr/>
              </a:p>
            </p:txBody>
          </p:sp>
        </p:grpSp>
        <p:sp>
          <p:nvSpPr>
            <p:cNvPr id="19" name="TextBox 19"/>
            <p:cNvSpPr txBox="1"/>
            <p:nvPr/>
          </p:nvSpPr>
          <p:spPr>
            <a:xfrm>
              <a:off x="3024917" y="2427300"/>
              <a:ext cx="2030016" cy="2117509"/>
            </a:xfrm>
            <a:prstGeom prst="rect">
              <a:avLst/>
            </a:prstGeom>
          </p:spPr>
          <p:txBody>
            <a:bodyPr lIns="0" tIns="0" rIns="0" bIns="0" rtlCol="0" anchor="t">
              <a:spAutoFit/>
            </a:bodyPr>
            <a:lstStyle/>
            <a:p>
              <a:pPr algn="ctr">
                <a:lnSpc>
                  <a:spcPts val="4200"/>
                </a:lnSpc>
              </a:pPr>
              <a:r>
                <a:rPr lang="en-US" sz="3000" b="1">
                  <a:solidFill>
                    <a:srgbClr val="F7F7F7"/>
                  </a:solidFill>
                  <a:latin typeface="Poppins Ultra-Bold"/>
                  <a:ea typeface="Poppins Ultra-Bold"/>
                  <a:cs typeface="Poppins Ultra-Bold"/>
                  <a:sym typeface="Poppins Ultra-Bold"/>
                </a:rPr>
                <a:t>IMPACT</a:t>
              </a:r>
            </a:p>
            <a:p>
              <a:pPr algn="ctr">
                <a:lnSpc>
                  <a:spcPts val="4200"/>
                </a:lnSpc>
              </a:pPr>
              <a:r>
                <a:rPr lang="en-US" sz="3000" b="1">
                  <a:solidFill>
                    <a:srgbClr val="F7F7F7"/>
                  </a:solidFill>
                  <a:latin typeface="Poppins Ultra-Bold"/>
                  <a:ea typeface="Poppins Ultra-Bold"/>
                  <a:cs typeface="Poppins Ultra-Bold"/>
                  <a:sym typeface="Poppins Ultra-Bold"/>
                </a:rPr>
                <a:t>AND</a:t>
              </a:r>
            </a:p>
            <a:p>
              <a:pPr algn="ctr">
                <a:lnSpc>
                  <a:spcPts val="4200"/>
                </a:lnSpc>
              </a:pPr>
              <a:r>
                <a:rPr lang="en-US" sz="3000" b="1">
                  <a:solidFill>
                    <a:srgbClr val="F7F7F7"/>
                  </a:solidFill>
                  <a:latin typeface="Poppins Ultra-Bold"/>
                  <a:ea typeface="Poppins Ultra-Bold"/>
                  <a:cs typeface="Poppins Ultra-Bold"/>
                  <a:sym typeface="Poppins Ultra-Bold"/>
                </a:rPr>
                <a:t>ACTION</a:t>
              </a:r>
            </a:p>
          </p:txBody>
        </p:sp>
      </p:grpSp>
      <p:sp>
        <p:nvSpPr>
          <p:cNvPr id="20" name="TextBox 20"/>
          <p:cNvSpPr txBox="1"/>
          <p:nvPr/>
        </p:nvSpPr>
        <p:spPr>
          <a:xfrm>
            <a:off x="5951238" y="2133443"/>
            <a:ext cx="5748637" cy="1687135"/>
          </a:xfrm>
          <a:prstGeom prst="rect">
            <a:avLst/>
          </a:prstGeom>
        </p:spPr>
        <p:txBody>
          <a:bodyPr lIns="0" tIns="0" rIns="0" bIns="0" rtlCol="0" anchor="t">
            <a:spAutoFit/>
          </a:bodyPr>
          <a:lstStyle/>
          <a:p>
            <a:pPr algn="ctr">
              <a:lnSpc>
                <a:spcPts val="4480"/>
              </a:lnSpc>
            </a:pPr>
            <a:r>
              <a:rPr lang="en-US" sz="3200" b="1">
                <a:solidFill>
                  <a:srgbClr val="000000"/>
                </a:solidFill>
                <a:latin typeface="Poppins Ultra-Bold"/>
                <a:ea typeface="Poppins Ultra-Bold"/>
                <a:cs typeface="Poppins Ultra-Bold"/>
                <a:sym typeface="Poppins Ultra-Bold"/>
              </a:rPr>
              <a:t>Performance and Innovation</a:t>
            </a:r>
          </a:p>
        </p:txBody>
      </p:sp>
      <p:sp>
        <p:nvSpPr>
          <p:cNvPr id="21" name="TextBox 21"/>
          <p:cNvSpPr txBox="1"/>
          <p:nvPr/>
        </p:nvSpPr>
        <p:spPr>
          <a:xfrm rot="5400000">
            <a:off x="9932860" y="5493590"/>
            <a:ext cx="4572254" cy="1226228"/>
          </a:xfrm>
          <a:prstGeom prst="rect">
            <a:avLst/>
          </a:prstGeom>
        </p:spPr>
        <p:txBody>
          <a:bodyPr lIns="0" tIns="0" rIns="0" bIns="0" rtlCol="0" anchor="t">
            <a:spAutoFit/>
          </a:bodyPr>
          <a:lstStyle/>
          <a:p>
            <a:pPr algn="ctr">
              <a:lnSpc>
                <a:spcPts val="4480"/>
              </a:lnSpc>
            </a:pPr>
            <a:r>
              <a:rPr lang="en-US" sz="3200" b="1">
                <a:solidFill>
                  <a:srgbClr val="000000"/>
                </a:solidFill>
                <a:latin typeface="Poppins Ultra-Bold"/>
                <a:ea typeface="Poppins Ultra-Bold"/>
                <a:cs typeface="Poppins Ultra-Bold"/>
                <a:sym typeface="Poppins Ultra-Bold"/>
              </a:rPr>
              <a:t>Retention and Morale</a:t>
            </a:r>
          </a:p>
          <a:p>
            <a:pPr algn="ctr">
              <a:lnSpc>
                <a:spcPts val="4480"/>
              </a:lnSpc>
            </a:pPr>
            <a:endParaRPr lang="en-US" sz="3200" b="1">
              <a:solidFill>
                <a:srgbClr val="000000"/>
              </a:solidFill>
              <a:latin typeface="Poppins Ultra-Bold"/>
              <a:ea typeface="Poppins Ultra-Bold"/>
              <a:cs typeface="Poppins Ultra-Bold"/>
              <a:sym typeface="Poppins Ultra-Bold"/>
            </a:endParaRPr>
          </a:p>
        </p:txBody>
      </p:sp>
      <p:sp>
        <p:nvSpPr>
          <p:cNvPr id="22" name="TextBox 22"/>
          <p:cNvSpPr txBox="1"/>
          <p:nvPr/>
        </p:nvSpPr>
        <p:spPr>
          <a:xfrm rot="-5400000">
            <a:off x="3194476" y="5488440"/>
            <a:ext cx="4598268" cy="1236529"/>
          </a:xfrm>
          <a:prstGeom prst="rect">
            <a:avLst/>
          </a:prstGeom>
        </p:spPr>
        <p:txBody>
          <a:bodyPr lIns="0" tIns="0" rIns="0" bIns="0" rtlCol="0" anchor="t">
            <a:spAutoFit/>
          </a:bodyPr>
          <a:lstStyle/>
          <a:p>
            <a:pPr algn="ctr">
              <a:lnSpc>
                <a:spcPts val="4480"/>
              </a:lnSpc>
            </a:pPr>
            <a:r>
              <a:rPr lang="en-US" sz="3200" b="1">
                <a:solidFill>
                  <a:srgbClr val="000000"/>
                </a:solidFill>
                <a:latin typeface="Poppins Ultra-Bold"/>
                <a:ea typeface="Poppins Ultra-Bold"/>
                <a:cs typeface="Poppins Ultra-Bold"/>
                <a:sym typeface="Poppins Ultra-Bold"/>
              </a:rPr>
              <a:t>Employee Well-being</a:t>
            </a:r>
          </a:p>
          <a:p>
            <a:pPr algn="ctr">
              <a:lnSpc>
                <a:spcPts val="4480"/>
              </a:lnSpc>
            </a:pPr>
            <a:endParaRPr lang="en-US" sz="3200" b="1">
              <a:solidFill>
                <a:srgbClr val="000000"/>
              </a:solidFill>
              <a:latin typeface="Poppins Ultra-Bold"/>
              <a:ea typeface="Poppins Ultra-Bold"/>
              <a:cs typeface="Poppins Ultra-Bold"/>
              <a:sym typeface="Poppins Ultra-Bold"/>
            </a:endParaRPr>
          </a:p>
        </p:txBody>
      </p:sp>
      <p:sp>
        <p:nvSpPr>
          <p:cNvPr id="23" name="TextBox 23"/>
          <p:cNvSpPr txBox="1"/>
          <p:nvPr/>
        </p:nvSpPr>
        <p:spPr>
          <a:xfrm>
            <a:off x="7546599" y="8663844"/>
            <a:ext cx="2718553" cy="791213"/>
          </a:xfrm>
          <a:prstGeom prst="rect">
            <a:avLst/>
          </a:prstGeom>
        </p:spPr>
        <p:txBody>
          <a:bodyPr lIns="0" tIns="0" rIns="0" bIns="0" rtlCol="0" anchor="t">
            <a:spAutoFit/>
          </a:bodyPr>
          <a:lstStyle/>
          <a:p>
            <a:pPr algn="ctr">
              <a:lnSpc>
                <a:spcPts val="4480"/>
              </a:lnSpc>
            </a:pPr>
            <a:r>
              <a:rPr lang="en-US" sz="3200" b="1">
                <a:solidFill>
                  <a:srgbClr val="000000"/>
                </a:solidFill>
                <a:latin typeface="Poppins Ultra-Bold"/>
                <a:ea typeface="Poppins Ultra-Bold"/>
                <a:cs typeface="Poppins Ultra-Bold"/>
                <a:sym typeface="Poppins Ultra-Bold"/>
              </a:rPr>
              <a:t>LEADERSHIP</a:t>
            </a:r>
          </a:p>
          <a:p>
            <a:pPr algn="ctr">
              <a:lnSpc>
                <a:spcPts val="3640"/>
              </a:lnSpc>
            </a:pPr>
            <a:endParaRPr lang="en-US" sz="3200" b="1">
              <a:solidFill>
                <a:srgbClr val="000000"/>
              </a:solidFill>
              <a:latin typeface="Poppins Ultra-Bold"/>
              <a:ea typeface="Poppins Ultra-Bold"/>
              <a:cs typeface="Poppins Ultra-Bold"/>
              <a:sym typeface="Poppins Ultra-Bold"/>
            </a:endParaRPr>
          </a:p>
          <a:p>
            <a:pPr algn="ctr">
              <a:lnSpc>
                <a:spcPts val="4480"/>
              </a:lnSpc>
            </a:pPr>
            <a:endParaRPr lang="en-US" sz="3200" b="1">
              <a:solidFill>
                <a:srgbClr val="000000"/>
              </a:solidFill>
              <a:latin typeface="Poppins Ultra-Bold"/>
              <a:ea typeface="Poppins Ultra-Bold"/>
              <a:cs typeface="Poppins Ultra-Bold"/>
              <a:sym typeface="Poppins Ultra-Bold"/>
            </a:endParaRPr>
          </a:p>
        </p:txBody>
      </p:sp>
      <p:sp>
        <p:nvSpPr>
          <p:cNvPr id="24" name="TextBox 24"/>
          <p:cNvSpPr txBox="1"/>
          <p:nvPr/>
        </p:nvSpPr>
        <p:spPr>
          <a:xfrm>
            <a:off x="5886523" y="9455057"/>
            <a:ext cx="6038704" cy="657144"/>
          </a:xfrm>
          <a:prstGeom prst="rect">
            <a:avLst/>
          </a:prstGeom>
        </p:spPr>
        <p:txBody>
          <a:bodyPr lIns="0" tIns="0" rIns="0" bIns="0" rtlCol="0" anchor="t">
            <a:spAutoFit/>
          </a:bodyPr>
          <a:lstStyle/>
          <a:p>
            <a:pPr algn="ctr">
              <a:lnSpc>
                <a:spcPts val="1799"/>
              </a:lnSpc>
            </a:pPr>
            <a:r>
              <a:rPr lang="en-US" sz="1499">
                <a:solidFill>
                  <a:srgbClr val="000000"/>
                </a:solidFill>
                <a:latin typeface="Inter"/>
                <a:ea typeface="Inter"/>
                <a:cs typeface="Inter"/>
                <a:sym typeface="Inter"/>
              </a:rPr>
              <a:t>Listen with Intent</a:t>
            </a:r>
          </a:p>
          <a:p>
            <a:pPr algn="ctr">
              <a:lnSpc>
                <a:spcPts val="1799"/>
              </a:lnSpc>
            </a:pPr>
            <a:r>
              <a:rPr lang="en-US" sz="1499">
                <a:solidFill>
                  <a:srgbClr val="000000"/>
                </a:solidFill>
                <a:latin typeface="Inter"/>
                <a:ea typeface="Inter"/>
                <a:cs typeface="Inter"/>
                <a:sym typeface="Inter"/>
              </a:rPr>
              <a:t>Actively Cultivate Safety</a:t>
            </a:r>
          </a:p>
          <a:p>
            <a:pPr algn="ctr">
              <a:lnSpc>
                <a:spcPts val="1799"/>
              </a:lnSpc>
            </a:pPr>
            <a:r>
              <a:rPr lang="en-US" sz="1499">
                <a:solidFill>
                  <a:srgbClr val="000000"/>
                </a:solidFill>
                <a:latin typeface="Inter"/>
                <a:ea typeface="Inter"/>
                <a:cs typeface="Inter"/>
                <a:sym typeface="Inter"/>
              </a:rPr>
              <a:t>Equitable Representation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D403"/>
        </a:solidFill>
        <a:effectLst/>
      </p:bgPr>
    </p:bg>
    <p:spTree>
      <p:nvGrpSpPr>
        <p:cNvPr id="1" name=""/>
        <p:cNvGrpSpPr/>
        <p:nvPr/>
      </p:nvGrpSpPr>
      <p:grpSpPr>
        <a:xfrm>
          <a:off x="0" y="0"/>
          <a:ext cx="0" cy="0"/>
          <a:chOff x="0" y="0"/>
          <a:chExt cx="0" cy="0"/>
        </a:xfrm>
      </p:grpSpPr>
      <p:sp>
        <p:nvSpPr>
          <p:cNvPr id="2" name="TextBox 2"/>
          <p:cNvSpPr txBox="1"/>
          <p:nvPr/>
        </p:nvSpPr>
        <p:spPr>
          <a:xfrm>
            <a:off x="1028700" y="1095375"/>
            <a:ext cx="15904317" cy="2155717"/>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THE IMPACT OF A GOOD LEADER</a:t>
            </a:r>
          </a:p>
          <a:p>
            <a:pPr algn="l">
              <a:lnSpc>
                <a:spcPts val="8000"/>
              </a:lnSpc>
            </a:pPr>
            <a:endParaRPr lang="en-US" sz="8000" b="1">
              <a:solidFill>
                <a:srgbClr val="1A1A1A"/>
              </a:solidFill>
              <a:latin typeface="Poppins Semi-Bold"/>
              <a:ea typeface="Poppins Semi-Bold"/>
              <a:cs typeface="Poppins Semi-Bold"/>
              <a:sym typeface="Poppins Semi-Bold"/>
            </a:endParaRPr>
          </a:p>
        </p:txBody>
      </p:sp>
      <p:pic>
        <p:nvPicPr>
          <p:cNvPr id="3" name="Online Media 2" title="Leadership - Simon">
            <a:hlinkClick r:id="" action="ppaction://media"/>
            <a:extLst>
              <a:ext uri="{FF2B5EF4-FFF2-40B4-BE49-F238E27FC236}">
                <a16:creationId xmlns:a16="http://schemas.microsoft.com/office/drawing/2014/main" id="{5EFBBBD9-59F4-0B56-051B-9E78D06B8D86}"/>
              </a:ext>
            </a:extLst>
          </p:cNvPr>
          <p:cNvPicPr>
            <a:picLocks noRot="1" noChangeAspect="1"/>
          </p:cNvPicPr>
          <p:nvPr>
            <a:videoFile r:link="rId1"/>
          </p:nvPr>
        </p:nvPicPr>
        <p:blipFill>
          <a:blip r:embed="rId4"/>
          <a:stretch>
            <a:fillRect/>
          </a:stretch>
        </p:blipFill>
        <p:spPr>
          <a:xfrm>
            <a:off x="842307" y="2552700"/>
            <a:ext cx="16277101" cy="68866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AutoShape 2"/>
          <p:cNvSpPr/>
          <p:nvPr/>
        </p:nvSpPr>
        <p:spPr>
          <a:xfrm>
            <a:off x="1000125" y="2670498"/>
            <a:ext cx="16287750" cy="0"/>
          </a:xfrm>
          <a:prstGeom prst="line">
            <a:avLst/>
          </a:prstGeom>
          <a:ln w="76200" cap="flat">
            <a:solidFill>
              <a:srgbClr val="FED403"/>
            </a:solidFill>
            <a:prstDash val="solid"/>
            <a:headEnd type="none" w="sm" len="sm"/>
            <a:tailEnd type="none" w="sm" len="sm"/>
          </a:ln>
        </p:spPr>
        <p:txBody>
          <a:bodyPr/>
          <a:lstStyle/>
          <a:p>
            <a:endParaRPr lang="en-GB"/>
          </a:p>
        </p:txBody>
      </p:sp>
      <p:sp>
        <p:nvSpPr>
          <p:cNvPr id="3" name="AutoShape 3"/>
          <p:cNvSpPr/>
          <p:nvPr/>
        </p:nvSpPr>
        <p:spPr>
          <a:xfrm>
            <a:off x="6303149" y="2670514"/>
            <a:ext cx="0" cy="6587786"/>
          </a:xfrm>
          <a:prstGeom prst="line">
            <a:avLst/>
          </a:prstGeom>
          <a:ln w="76200" cap="flat">
            <a:solidFill>
              <a:srgbClr val="FED403"/>
            </a:solidFill>
            <a:prstDash val="solid"/>
            <a:headEnd type="none" w="sm" len="sm"/>
            <a:tailEnd type="none" w="sm" len="sm"/>
          </a:ln>
        </p:spPr>
        <p:txBody>
          <a:bodyPr/>
          <a:lstStyle/>
          <a:p>
            <a:endParaRPr lang="en-GB"/>
          </a:p>
        </p:txBody>
      </p:sp>
      <p:sp>
        <p:nvSpPr>
          <p:cNvPr id="4" name="AutoShape 4"/>
          <p:cNvSpPr/>
          <p:nvPr/>
        </p:nvSpPr>
        <p:spPr>
          <a:xfrm>
            <a:off x="11980726" y="2670498"/>
            <a:ext cx="0" cy="6587802"/>
          </a:xfrm>
          <a:prstGeom prst="line">
            <a:avLst/>
          </a:prstGeom>
          <a:ln w="76200" cap="flat">
            <a:solidFill>
              <a:srgbClr val="FED403"/>
            </a:solidFill>
            <a:prstDash val="solid"/>
            <a:headEnd type="none" w="sm" len="sm"/>
            <a:tailEnd type="none" w="sm" len="sm"/>
          </a:ln>
        </p:spPr>
        <p:txBody>
          <a:bodyPr/>
          <a:lstStyle/>
          <a:p>
            <a:endParaRPr lang="en-GB"/>
          </a:p>
        </p:txBody>
      </p:sp>
      <p:sp>
        <p:nvSpPr>
          <p:cNvPr id="8" name="TextBox 8"/>
          <p:cNvSpPr txBox="1"/>
          <p:nvPr/>
        </p:nvSpPr>
        <p:spPr>
          <a:xfrm>
            <a:off x="1028700" y="1095375"/>
            <a:ext cx="15904317"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Ultra-Bold"/>
                <a:ea typeface="Poppins Ultra-Bold"/>
                <a:cs typeface="Poppins Ultra-Bold"/>
                <a:sym typeface="Poppins Ultra-Bold"/>
              </a:rPr>
              <a:t>NO COMPLACENCY</a:t>
            </a:r>
          </a:p>
        </p:txBody>
      </p:sp>
      <p:grpSp>
        <p:nvGrpSpPr>
          <p:cNvPr id="16" name="Group 15">
            <a:extLst>
              <a:ext uri="{FF2B5EF4-FFF2-40B4-BE49-F238E27FC236}">
                <a16:creationId xmlns:a16="http://schemas.microsoft.com/office/drawing/2014/main" id="{63760A8B-B3F4-6F60-25B4-2C7055B96EC3}"/>
              </a:ext>
            </a:extLst>
          </p:cNvPr>
          <p:cNvGrpSpPr/>
          <p:nvPr/>
        </p:nvGrpSpPr>
        <p:grpSpPr>
          <a:xfrm>
            <a:off x="869969" y="3975152"/>
            <a:ext cx="5241906" cy="3648773"/>
            <a:chOff x="869969" y="3975152"/>
            <a:chExt cx="5241906" cy="3648773"/>
          </a:xfrm>
        </p:grpSpPr>
        <p:sp>
          <p:nvSpPr>
            <p:cNvPr id="5" name="Freeform 5"/>
            <p:cNvSpPr/>
            <p:nvPr/>
          </p:nvSpPr>
          <p:spPr>
            <a:xfrm>
              <a:off x="869969" y="5530857"/>
              <a:ext cx="3069555" cy="502291"/>
            </a:xfrm>
            <a:custGeom>
              <a:avLst/>
              <a:gdLst/>
              <a:ahLst/>
              <a:cxnLst/>
              <a:rect l="l" t="t" r="r" b="b"/>
              <a:pathLst>
                <a:path w="3069555" h="502291">
                  <a:moveTo>
                    <a:pt x="0" y="0"/>
                  </a:moveTo>
                  <a:lnTo>
                    <a:pt x="3069555" y="0"/>
                  </a:lnTo>
                  <a:lnTo>
                    <a:pt x="3069555" y="502291"/>
                  </a:lnTo>
                  <a:lnTo>
                    <a:pt x="0" y="502291"/>
                  </a:lnTo>
                  <a:lnTo>
                    <a:pt x="0" y="0"/>
                  </a:lnTo>
                  <a:close/>
                </a:path>
              </a:pathLst>
            </a:custGeom>
            <a:blipFill>
              <a:blip>
                <a:alphaModFix amt="64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1028700" y="3975152"/>
              <a:ext cx="5083175" cy="1168348"/>
            </a:xfrm>
            <a:prstGeom prst="rect">
              <a:avLst/>
            </a:prstGeom>
          </p:spPr>
          <p:txBody>
            <a:bodyPr lIns="0" tIns="0" rIns="0" bIns="0" rtlCol="0" anchor="t">
              <a:spAutoFit/>
            </a:bodyPr>
            <a:lstStyle/>
            <a:p>
              <a:pPr algn="l">
                <a:lnSpc>
                  <a:spcPts val="9099"/>
                </a:lnSpc>
                <a:spcBef>
                  <a:spcPct val="0"/>
                </a:spcBef>
              </a:pPr>
              <a:r>
                <a:rPr lang="en-US" sz="6499" b="1">
                  <a:solidFill>
                    <a:srgbClr val="1A1A1A"/>
                  </a:solidFill>
                  <a:latin typeface="Poppins Ultra-Bold"/>
                  <a:ea typeface="Poppins Ultra-Bold"/>
                  <a:cs typeface="Poppins Ultra-Bold"/>
                  <a:sym typeface="Poppins Ultra-Bold"/>
                </a:rPr>
                <a:t>1.</a:t>
              </a:r>
            </a:p>
          </p:txBody>
        </p:sp>
        <p:sp>
          <p:nvSpPr>
            <p:cNvPr id="9" name="TextBox 9"/>
            <p:cNvSpPr txBox="1"/>
            <p:nvPr/>
          </p:nvSpPr>
          <p:spPr>
            <a:xfrm>
              <a:off x="1028700" y="5435607"/>
              <a:ext cx="5083175" cy="2188318"/>
            </a:xfrm>
            <a:prstGeom prst="rect">
              <a:avLst/>
            </a:prstGeom>
          </p:spPr>
          <p:txBody>
            <a:bodyPr lIns="0" tIns="0" rIns="0" bIns="0" rtlCol="0" anchor="t">
              <a:spAutoFit/>
            </a:bodyPr>
            <a:lstStyle/>
            <a:p>
              <a:pPr algn="l">
                <a:lnSpc>
                  <a:spcPts val="4340"/>
                </a:lnSpc>
                <a:spcBef>
                  <a:spcPct val="0"/>
                </a:spcBef>
              </a:pPr>
              <a:r>
                <a:rPr lang="en-US" sz="3100" dirty="0">
                  <a:solidFill>
                    <a:srgbClr val="1A1A1A"/>
                  </a:solidFill>
                  <a:latin typeface="Poppins"/>
                  <a:ea typeface="Poppins"/>
                  <a:cs typeface="Poppins"/>
                  <a:sym typeface="Poppins"/>
                </a:rPr>
                <a:t>Complacency is perhaps the biggest issues we face in completing our day-to-day tasks. </a:t>
              </a:r>
            </a:p>
          </p:txBody>
        </p:sp>
      </p:grpSp>
      <p:grpSp>
        <p:nvGrpSpPr>
          <p:cNvPr id="17" name="Group 16">
            <a:extLst>
              <a:ext uri="{FF2B5EF4-FFF2-40B4-BE49-F238E27FC236}">
                <a16:creationId xmlns:a16="http://schemas.microsoft.com/office/drawing/2014/main" id="{76DBFD84-8116-2DC2-BF81-B8889856BCA5}"/>
              </a:ext>
            </a:extLst>
          </p:cNvPr>
          <p:cNvGrpSpPr/>
          <p:nvPr/>
        </p:nvGrpSpPr>
        <p:grpSpPr>
          <a:xfrm>
            <a:off x="6503173" y="3975152"/>
            <a:ext cx="5083175" cy="4766420"/>
            <a:chOff x="6503173" y="3975152"/>
            <a:chExt cx="5083175" cy="4766420"/>
          </a:xfrm>
        </p:grpSpPr>
        <p:sp>
          <p:nvSpPr>
            <p:cNvPr id="6" name="Freeform 6"/>
            <p:cNvSpPr/>
            <p:nvPr/>
          </p:nvSpPr>
          <p:spPr>
            <a:xfrm>
              <a:off x="6503173" y="5388833"/>
              <a:ext cx="4686712" cy="766917"/>
            </a:xfrm>
            <a:custGeom>
              <a:avLst/>
              <a:gdLst/>
              <a:ahLst/>
              <a:cxnLst/>
              <a:rect l="l" t="t" r="r" b="b"/>
              <a:pathLst>
                <a:path w="4686712" h="766917">
                  <a:moveTo>
                    <a:pt x="0" y="0"/>
                  </a:moveTo>
                  <a:lnTo>
                    <a:pt x="4686712" y="0"/>
                  </a:lnTo>
                  <a:lnTo>
                    <a:pt x="4686712" y="766917"/>
                  </a:lnTo>
                  <a:lnTo>
                    <a:pt x="0" y="766917"/>
                  </a:lnTo>
                  <a:lnTo>
                    <a:pt x="0" y="0"/>
                  </a:lnTo>
                  <a:close/>
                </a:path>
              </a:pathLst>
            </a:custGeom>
            <a:blipFill>
              <a:blip>
                <a:alphaModFix amt="64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TextBox 10"/>
            <p:cNvSpPr txBox="1"/>
            <p:nvPr/>
          </p:nvSpPr>
          <p:spPr>
            <a:xfrm>
              <a:off x="6503173" y="3975152"/>
              <a:ext cx="5083175" cy="1168348"/>
            </a:xfrm>
            <a:prstGeom prst="rect">
              <a:avLst/>
            </a:prstGeom>
          </p:spPr>
          <p:txBody>
            <a:bodyPr lIns="0" tIns="0" rIns="0" bIns="0" rtlCol="0" anchor="t">
              <a:spAutoFit/>
            </a:bodyPr>
            <a:lstStyle/>
            <a:p>
              <a:pPr algn="l">
                <a:lnSpc>
                  <a:spcPts val="9099"/>
                </a:lnSpc>
                <a:spcBef>
                  <a:spcPct val="0"/>
                </a:spcBef>
              </a:pPr>
              <a:r>
                <a:rPr lang="en-US" sz="6499" b="1" dirty="0">
                  <a:solidFill>
                    <a:srgbClr val="1A1A1A"/>
                  </a:solidFill>
                  <a:latin typeface="Poppins Ultra-Bold"/>
                  <a:ea typeface="Poppins Ultra-Bold"/>
                  <a:cs typeface="Poppins Ultra-Bold"/>
                  <a:sym typeface="Poppins Ultra-Bold"/>
                </a:rPr>
                <a:t>2.</a:t>
              </a:r>
            </a:p>
          </p:txBody>
        </p:sp>
        <p:sp>
          <p:nvSpPr>
            <p:cNvPr id="13" name="TextBox 13"/>
            <p:cNvSpPr txBox="1"/>
            <p:nvPr/>
          </p:nvSpPr>
          <p:spPr>
            <a:xfrm>
              <a:off x="6503173" y="5467350"/>
              <a:ext cx="5083175" cy="3274222"/>
            </a:xfrm>
            <a:prstGeom prst="rect">
              <a:avLst/>
            </a:prstGeom>
          </p:spPr>
          <p:txBody>
            <a:bodyPr lIns="0" tIns="0" rIns="0" bIns="0" rtlCol="0" anchor="t">
              <a:spAutoFit/>
            </a:bodyPr>
            <a:lstStyle/>
            <a:p>
              <a:pPr algn="l">
                <a:lnSpc>
                  <a:spcPts val="4340"/>
                </a:lnSpc>
                <a:spcBef>
                  <a:spcPct val="0"/>
                </a:spcBef>
              </a:pPr>
              <a:r>
                <a:rPr lang="en-US" sz="3100">
                  <a:solidFill>
                    <a:srgbClr val="1A1A1A"/>
                  </a:solidFill>
                  <a:latin typeface="Poppins"/>
                  <a:ea typeface="Poppins"/>
                  <a:cs typeface="Poppins"/>
                  <a:sym typeface="Poppins"/>
                </a:rPr>
                <a:t>We are “used” to things being a certain way each time and this can affect many things such as productivity, quality and safety.</a:t>
              </a:r>
            </a:p>
          </p:txBody>
        </p:sp>
      </p:grpSp>
      <p:grpSp>
        <p:nvGrpSpPr>
          <p:cNvPr id="18" name="Group 17">
            <a:extLst>
              <a:ext uri="{FF2B5EF4-FFF2-40B4-BE49-F238E27FC236}">
                <a16:creationId xmlns:a16="http://schemas.microsoft.com/office/drawing/2014/main" id="{C607124D-A479-AD70-D24E-C6C376914D17}"/>
              </a:ext>
            </a:extLst>
          </p:cNvPr>
          <p:cNvGrpSpPr/>
          <p:nvPr/>
        </p:nvGrpSpPr>
        <p:grpSpPr>
          <a:xfrm>
            <a:off x="12150519" y="3975152"/>
            <a:ext cx="5137356" cy="2562869"/>
            <a:chOff x="12150519" y="3975152"/>
            <a:chExt cx="5137356" cy="2562869"/>
          </a:xfrm>
        </p:grpSpPr>
        <p:sp>
          <p:nvSpPr>
            <p:cNvPr id="11" name="Freeform 11"/>
            <p:cNvSpPr/>
            <p:nvPr/>
          </p:nvSpPr>
          <p:spPr>
            <a:xfrm>
              <a:off x="12150519" y="5388833"/>
              <a:ext cx="4686712" cy="766917"/>
            </a:xfrm>
            <a:custGeom>
              <a:avLst/>
              <a:gdLst/>
              <a:ahLst/>
              <a:cxnLst/>
              <a:rect l="l" t="t" r="r" b="b"/>
              <a:pathLst>
                <a:path w="4686712" h="766917">
                  <a:moveTo>
                    <a:pt x="0" y="0"/>
                  </a:moveTo>
                  <a:lnTo>
                    <a:pt x="4686712" y="0"/>
                  </a:lnTo>
                  <a:lnTo>
                    <a:pt x="4686712" y="766917"/>
                  </a:lnTo>
                  <a:lnTo>
                    <a:pt x="0" y="766917"/>
                  </a:lnTo>
                  <a:lnTo>
                    <a:pt x="0" y="0"/>
                  </a:lnTo>
                  <a:close/>
                </a:path>
              </a:pathLst>
            </a:custGeom>
            <a:blipFill>
              <a:blip>
                <a:alphaModFix amt="64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2" name="TextBox 12"/>
            <p:cNvSpPr txBox="1"/>
            <p:nvPr/>
          </p:nvSpPr>
          <p:spPr>
            <a:xfrm>
              <a:off x="12204700" y="3975152"/>
              <a:ext cx="5083175" cy="1168348"/>
            </a:xfrm>
            <a:prstGeom prst="rect">
              <a:avLst/>
            </a:prstGeom>
          </p:spPr>
          <p:txBody>
            <a:bodyPr lIns="0" tIns="0" rIns="0" bIns="0" rtlCol="0" anchor="t">
              <a:spAutoFit/>
            </a:bodyPr>
            <a:lstStyle/>
            <a:p>
              <a:pPr algn="l">
                <a:lnSpc>
                  <a:spcPts val="9099"/>
                </a:lnSpc>
                <a:spcBef>
                  <a:spcPct val="0"/>
                </a:spcBef>
              </a:pPr>
              <a:r>
                <a:rPr lang="en-US" sz="6499" b="1" dirty="0">
                  <a:solidFill>
                    <a:srgbClr val="1A1A1A"/>
                  </a:solidFill>
                  <a:latin typeface="Poppins Ultra-Bold"/>
                  <a:ea typeface="Poppins Ultra-Bold"/>
                  <a:cs typeface="Poppins Ultra-Bold"/>
                  <a:sym typeface="Poppins Ultra-Bold"/>
                </a:rPr>
                <a:t>3.</a:t>
              </a:r>
            </a:p>
          </p:txBody>
        </p:sp>
        <p:sp>
          <p:nvSpPr>
            <p:cNvPr id="14" name="TextBox 14"/>
            <p:cNvSpPr txBox="1"/>
            <p:nvPr/>
          </p:nvSpPr>
          <p:spPr>
            <a:xfrm>
              <a:off x="12204700" y="5435607"/>
              <a:ext cx="5083175" cy="1102414"/>
            </a:xfrm>
            <a:prstGeom prst="rect">
              <a:avLst/>
            </a:prstGeom>
          </p:spPr>
          <p:txBody>
            <a:bodyPr lIns="0" tIns="0" rIns="0" bIns="0" rtlCol="0" anchor="t">
              <a:spAutoFit/>
            </a:bodyPr>
            <a:lstStyle/>
            <a:p>
              <a:pPr algn="l">
                <a:lnSpc>
                  <a:spcPts val="4340"/>
                </a:lnSpc>
                <a:spcBef>
                  <a:spcPct val="0"/>
                </a:spcBef>
              </a:pPr>
              <a:r>
                <a:rPr lang="en-US" sz="3100">
                  <a:solidFill>
                    <a:srgbClr val="1A1A1A"/>
                  </a:solidFill>
                  <a:latin typeface="Poppins"/>
                  <a:ea typeface="Poppins"/>
                  <a:cs typeface="Poppins"/>
                  <a:sym typeface="Poppins"/>
                </a:rPr>
                <a:t>We no longer see risks associated with the job</a:t>
              </a:r>
            </a:p>
          </p:txBody>
        </p:sp>
      </p:grpSp>
      <p:sp>
        <p:nvSpPr>
          <p:cNvPr id="15" name="Freeform 15"/>
          <p:cNvSpPr/>
          <p:nvPr/>
        </p:nvSpPr>
        <p:spPr>
          <a:xfrm>
            <a:off x="14659532" y="1028700"/>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028700" y="850768"/>
            <a:ext cx="16259175" cy="2155717"/>
          </a:xfrm>
          <a:prstGeom prst="rect">
            <a:avLst/>
          </a:prstGeom>
        </p:spPr>
        <p:txBody>
          <a:bodyPr lIns="0" tIns="0" rIns="0" bIns="0" rtlCol="0" anchor="t">
            <a:spAutoFit/>
          </a:bodyPr>
          <a:lstStyle/>
          <a:p>
            <a:pPr algn="l">
              <a:lnSpc>
                <a:spcPts val="8000"/>
              </a:lnSpc>
            </a:pPr>
            <a:r>
              <a:rPr lang="en-US" sz="8000" b="1">
                <a:solidFill>
                  <a:srgbClr val="1A1A1A"/>
                </a:solidFill>
                <a:latin typeface="Poppins Ultra-Bold"/>
                <a:ea typeface="Poppins Ultra-Bold"/>
                <a:cs typeface="Poppins Ultra-Bold"/>
                <a:sym typeface="Poppins Ultra-Bold"/>
              </a:rPr>
              <a:t>WALKING PAST SETS </a:t>
            </a:r>
          </a:p>
          <a:p>
            <a:pPr algn="l">
              <a:lnSpc>
                <a:spcPts val="8000"/>
              </a:lnSpc>
            </a:pPr>
            <a:r>
              <a:rPr lang="en-US" sz="8000" b="1">
                <a:solidFill>
                  <a:srgbClr val="1A1A1A"/>
                </a:solidFill>
                <a:latin typeface="Poppins Ultra-Bold"/>
                <a:ea typeface="Poppins Ultra-Bold"/>
                <a:cs typeface="Poppins Ultra-Bold"/>
                <a:sym typeface="Poppins Ultra-Bold"/>
              </a:rPr>
              <a:t>THE STANDARD</a:t>
            </a:r>
          </a:p>
        </p:txBody>
      </p:sp>
      <p:sp>
        <p:nvSpPr>
          <p:cNvPr id="3" name="Freeform 3"/>
          <p:cNvSpPr/>
          <p:nvPr/>
        </p:nvSpPr>
        <p:spPr>
          <a:xfrm>
            <a:off x="14659532" y="1028700"/>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a:off x="685800" y="3628985"/>
            <a:ext cx="4055912" cy="4055912"/>
            <a:chOff x="0" y="0"/>
            <a:chExt cx="812800" cy="812800"/>
          </a:xfrm>
        </p:grpSpPr>
        <p:sp>
          <p:nvSpPr>
            <p:cNvPr id="5" name="Freeform 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6" name="Group 6"/>
          <p:cNvGrpSpPr/>
          <p:nvPr/>
        </p:nvGrpSpPr>
        <p:grpSpPr>
          <a:xfrm>
            <a:off x="4983313" y="3628985"/>
            <a:ext cx="4055912" cy="4055912"/>
            <a:chOff x="0" y="0"/>
            <a:chExt cx="812800" cy="812800"/>
          </a:xfrm>
        </p:grpSpPr>
        <p:sp>
          <p:nvSpPr>
            <p:cNvPr id="7" name="Freeform 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8" name="Group 8"/>
          <p:cNvGrpSpPr/>
          <p:nvPr/>
        </p:nvGrpSpPr>
        <p:grpSpPr>
          <a:xfrm>
            <a:off x="9280825" y="3628985"/>
            <a:ext cx="4055912" cy="4055912"/>
            <a:chOff x="0" y="0"/>
            <a:chExt cx="812800" cy="812800"/>
          </a:xfrm>
        </p:grpSpPr>
        <p:sp>
          <p:nvSpPr>
            <p:cNvPr id="9" name="Freeform 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10" name="Group 10"/>
          <p:cNvGrpSpPr/>
          <p:nvPr/>
        </p:nvGrpSpPr>
        <p:grpSpPr>
          <a:xfrm>
            <a:off x="13574863" y="3628985"/>
            <a:ext cx="4055912" cy="4055912"/>
            <a:chOff x="0" y="0"/>
            <a:chExt cx="812800" cy="812800"/>
          </a:xfrm>
        </p:grpSpPr>
        <p:sp>
          <p:nvSpPr>
            <p:cNvPr id="11" name="Freeform 11"/>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GB"/>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028700" y="850768"/>
            <a:ext cx="16259175" cy="2155717"/>
          </a:xfrm>
          <a:prstGeom prst="rect">
            <a:avLst/>
          </a:prstGeom>
        </p:spPr>
        <p:txBody>
          <a:bodyPr lIns="0" tIns="0" rIns="0" bIns="0" rtlCol="0" anchor="t">
            <a:spAutoFit/>
          </a:bodyPr>
          <a:lstStyle/>
          <a:p>
            <a:pPr algn="l">
              <a:lnSpc>
                <a:spcPts val="8000"/>
              </a:lnSpc>
            </a:pPr>
            <a:r>
              <a:rPr lang="en-US" sz="8000" b="1">
                <a:solidFill>
                  <a:srgbClr val="1A1A1A"/>
                </a:solidFill>
                <a:latin typeface="Poppins Ultra-Bold"/>
                <a:ea typeface="Poppins Ultra-Bold"/>
                <a:cs typeface="Poppins Ultra-Bold"/>
                <a:sym typeface="Poppins Ultra-Bold"/>
              </a:rPr>
              <a:t>AS LEADERS WE SET THE STANDARD</a:t>
            </a:r>
          </a:p>
        </p:txBody>
      </p:sp>
      <p:sp>
        <p:nvSpPr>
          <p:cNvPr id="3" name="Freeform 3"/>
          <p:cNvSpPr/>
          <p:nvPr/>
        </p:nvSpPr>
        <p:spPr>
          <a:xfrm>
            <a:off x="14659532" y="1028700"/>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a:off x="1882921" y="3355975"/>
            <a:ext cx="5902325" cy="5902325"/>
            <a:chOff x="0" y="0"/>
            <a:chExt cx="812800" cy="812800"/>
          </a:xfrm>
        </p:grpSpPr>
        <p:sp>
          <p:nvSpPr>
            <p:cNvPr id="5" name="Freeform 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6" name="Group 6"/>
          <p:cNvGrpSpPr/>
          <p:nvPr/>
        </p:nvGrpSpPr>
        <p:grpSpPr>
          <a:xfrm>
            <a:off x="10539103" y="3355975"/>
            <a:ext cx="5902325" cy="5902325"/>
            <a:chOff x="0" y="0"/>
            <a:chExt cx="812800" cy="812800"/>
          </a:xfrm>
        </p:grpSpPr>
        <p:sp>
          <p:nvSpPr>
            <p:cNvPr id="7" name="Freeform 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5" cstate="email">
                <a:extLst>
                  <a:ext uri="{28A0092B-C50C-407E-A947-70E740481C1C}">
                    <a14:useLocalDpi xmlns:a14="http://schemas.microsoft.com/office/drawing/2010/main"/>
                  </a:ext>
                </a:extLst>
              </a:blip>
              <a:stretch>
                <a:fillRect l="-33822" r="-23968"/>
              </a:stretch>
            </a:blipFill>
          </p:spPr>
          <p:txBody>
            <a:bodyPr/>
            <a:lstStyle/>
            <a:p>
              <a:endParaRPr lang="en-GB"/>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3" name="TextBox 3"/>
          <p:cNvSpPr txBox="1"/>
          <p:nvPr/>
        </p:nvSpPr>
        <p:spPr>
          <a:xfrm>
            <a:off x="491227" y="3658275"/>
            <a:ext cx="17305546" cy="2818050"/>
          </a:xfrm>
          <a:prstGeom prst="rect">
            <a:avLst/>
          </a:prstGeom>
        </p:spPr>
        <p:txBody>
          <a:bodyPr lIns="0" tIns="0" rIns="0" bIns="0" rtlCol="0" anchor="t">
            <a:spAutoFit/>
          </a:bodyPr>
          <a:lstStyle/>
          <a:p>
            <a:pPr algn="ctr">
              <a:lnSpc>
                <a:spcPts val="7419"/>
              </a:lnSpc>
            </a:pPr>
            <a:r>
              <a:rPr lang="en-US" sz="5299" b="1" dirty="0">
                <a:solidFill>
                  <a:srgbClr val="1A1A1A"/>
                </a:solidFill>
                <a:latin typeface="Poppins Ultra-Bold"/>
                <a:ea typeface="Poppins Ultra-Bold"/>
                <a:cs typeface="Poppins Ultra-Bold"/>
                <a:sym typeface="Poppins Ultra-Bold"/>
              </a:rPr>
              <a:t>THE LOWEST STANDARD THAT YOU DEMONSTRATE AS A LEADER, IS THE HIGHEST STANDARD THAT YOU CAN EXPECT FROM YOUR TEAM.</a:t>
            </a:r>
          </a:p>
        </p:txBody>
      </p:sp>
      <p:sp>
        <p:nvSpPr>
          <p:cNvPr id="2" name="AutoShape 2"/>
          <p:cNvSpPr/>
          <p:nvPr/>
        </p:nvSpPr>
        <p:spPr>
          <a:xfrm>
            <a:off x="10805262" y="4610108"/>
            <a:ext cx="6842751" cy="0"/>
          </a:xfrm>
          <a:prstGeom prst="line">
            <a:avLst/>
          </a:prstGeom>
          <a:ln w="38100" cap="flat">
            <a:solidFill>
              <a:srgbClr val="FED403"/>
            </a:solidFill>
            <a:prstDash val="solid"/>
            <a:headEnd type="none" w="sm" len="sm"/>
            <a:tailEnd type="none" w="sm" len="sm"/>
          </a:ln>
        </p:spPr>
        <p:txBody>
          <a:bodyPr/>
          <a:lstStyle/>
          <a:p>
            <a:endParaRPr lang="en-GB"/>
          </a:p>
        </p:txBody>
      </p:sp>
      <p:sp>
        <p:nvSpPr>
          <p:cNvPr id="4" name="Freeform 4"/>
          <p:cNvSpPr/>
          <p:nvPr/>
        </p:nvSpPr>
        <p:spPr>
          <a:xfrm>
            <a:off x="14659532" y="283528"/>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5" name="AutoShape 5"/>
          <p:cNvSpPr/>
          <p:nvPr/>
        </p:nvSpPr>
        <p:spPr>
          <a:xfrm>
            <a:off x="10321540" y="6476325"/>
            <a:ext cx="4172335" cy="0"/>
          </a:xfrm>
          <a:prstGeom prst="line">
            <a:avLst/>
          </a:prstGeom>
          <a:ln w="38100" cap="flat">
            <a:solidFill>
              <a:srgbClr val="FED403"/>
            </a:solidFill>
            <a:prstDash val="solid"/>
            <a:headEnd type="none" w="sm" len="sm"/>
            <a:tailEnd type="none" w="sm" len="sm"/>
          </a:ln>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1028700" y="850768"/>
            <a:ext cx="1625917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Ultra-Bold"/>
                <a:ea typeface="Poppins Ultra-Bold"/>
                <a:cs typeface="Poppins Ultra-Bold"/>
                <a:sym typeface="Poppins Ultra-Bold"/>
              </a:rPr>
              <a:t>OUR SAFETY BEHAVIOURS</a:t>
            </a:r>
          </a:p>
        </p:txBody>
      </p:sp>
      <p:sp>
        <p:nvSpPr>
          <p:cNvPr id="3" name="Freeform 3"/>
          <p:cNvSpPr/>
          <p:nvPr/>
        </p:nvSpPr>
        <p:spPr>
          <a:xfrm>
            <a:off x="14659532" y="451544"/>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a:off x="872167" y="2077768"/>
            <a:ext cx="16105408" cy="2660551"/>
            <a:chOff x="0" y="0"/>
            <a:chExt cx="21473878" cy="3547402"/>
          </a:xfrm>
        </p:grpSpPr>
        <p:sp>
          <p:nvSpPr>
            <p:cNvPr id="5" name="Freeform 5"/>
            <p:cNvSpPr/>
            <p:nvPr/>
          </p:nvSpPr>
          <p:spPr>
            <a:xfrm>
              <a:off x="0" y="0"/>
              <a:ext cx="3547402" cy="3547402"/>
            </a:xfrm>
            <a:custGeom>
              <a:avLst/>
              <a:gdLst/>
              <a:ahLst/>
              <a:cxnLst/>
              <a:rect l="l" t="t" r="r" b="b"/>
              <a:pathLst>
                <a:path w="3547402" h="3547402">
                  <a:moveTo>
                    <a:pt x="0" y="0"/>
                  </a:moveTo>
                  <a:lnTo>
                    <a:pt x="3547402" y="0"/>
                  </a:lnTo>
                  <a:lnTo>
                    <a:pt x="3547402" y="3547402"/>
                  </a:lnTo>
                  <a:lnTo>
                    <a:pt x="0" y="354740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6" name="TextBox 6"/>
            <p:cNvSpPr txBox="1"/>
            <p:nvPr/>
          </p:nvSpPr>
          <p:spPr>
            <a:xfrm>
              <a:off x="4195060" y="1697544"/>
              <a:ext cx="17278818" cy="651334"/>
            </a:xfrm>
            <a:prstGeom prst="rect">
              <a:avLst/>
            </a:prstGeom>
          </p:spPr>
          <p:txBody>
            <a:bodyPr lIns="0" tIns="0" rIns="0" bIns="0" rtlCol="0" anchor="t">
              <a:spAutoFit/>
            </a:bodyPr>
            <a:lstStyle/>
            <a:p>
              <a:pPr algn="l">
                <a:lnSpc>
                  <a:spcPts val="3919"/>
                </a:lnSpc>
                <a:spcBef>
                  <a:spcPct val="0"/>
                </a:spcBef>
              </a:pPr>
              <a:r>
                <a:rPr lang="en-US" sz="2799">
                  <a:solidFill>
                    <a:srgbClr val="1A1A1A"/>
                  </a:solidFill>
                  <a:latin typeface="Poppins"/>
                  <a:ea typeface="Poppins"/>
                  <a:cs typeface="Poppins"/>
                  <a:sym typeface="Poppins"/>
                </a:rPr>
                <a:t>This theme is all about encouraging positive two-way dialogue.</a:t>
              </a:r>
            </a:p>
          </p:txBody>
        </p:sp>
        <p:sp>
          <p:nvSpPr>
            <p:cNvPr id="7" name="TextBox 7"/>
            <p:cNvSpPr txBox="1"/>
            <p:nvPr/>
          </p:nvSpPr>
          <p:spPr>
            <a:xfrm>
              <a:off x="4195060" y="964143"/>
              <a:ext cx="13681934" cy="833791"/>
            </a:xfrm>
            <a:prstGeom prst="rect">
              <a:avLst/>
            </a:prstGeom>
          </p:spPr>
          <p:txBody>
            <a:bodyPr lIns="0" tIns="0" rIns="0" bIns="0" rtlCol="0" anchor="t">
              <a:spAutoFit/>
            </a:bodyPr>
            <a:lstStyle/>
            <a:p>
              <a:pPr algn="l">
                <a:lnSpc>
                  <a:spcPts val="5040"/>
                </a:lnSpc>
                <a:spcBef>
                  <a:spcPct val="0"/>
                </a:spcBef>
              </a:pPr>
              <a:r>
                <a:rPr lang="en-US" sz="3600" b="1">
                  <a:solidFill>
                    <a:srgbClr val="1A1A1A"/>
                  </a:solidFill>
                  <a:latin typeface="Poppins Bold"/>
                  <a:ea typeface="Poppins Bold"/>
                  <a:cs typeface="Poppins Bold"/>
                  <a:sym typeface="Poppins Bold"/>
                </a:rPr>
                <a:t>SPEAK OUT</a:t>
              </a:r>
            </a:p>
          </p:txBody>
        </p:sp>
        <p:sp>
          <p:nvSpPr>
            <p:cNvPr id="8" name="TextBox 8"/>
            <p:cNvSpPr txBox="1"/>
            <p:nvPr/>
          </p:nvSpPr>
          <p:spPr>
            <a:xfrm>
              <a:off x="4195060" y="475317"/>
              <a:ext cx="13643834" cy="651334"/>
            </a:xfrm>
            <a:prstGeom prst="rect">
              <a:avLst/>
            </a:prstGeom>
          </p:spPr>
          <p:txBody>
            <a:bodyPr lIns="0" tIns="0" rIns="0" bIns="0" rtlCol="0" anchor="t">
              <a:spAutoFit/>
            </a:bodyPr>
            <a:lstStyle/>
            <a:p>
              <a:pPr algn="l">
                <a:lnSpc>
                  <a:spcPts val="3919"/>
                </a:lnSpc>
                <a:spcBef>
                  <a:spcPct val="0"/>
                </a:spcBef>
              </a:pPr>
              <a:r>
                <a:rPr lang="en-US" sz="2799" b="1">
                  <a:solidFill>
                    <a:srgbClr val="FED403"/>
                  </a:solidFill>
                  <a:latin typeface="Poppins Ultra-Bold"/>
                  <a:ea typeface="Poppins Ultra-Bold"/>
                  <a:cs typeface="Poppins Ultra-Bold"/>
                  <a:sym typeface="Poppins Ultra-Bold"/>
                </a:rPr>
                <a:t>COMMUNICATION</a:t>
              </a:r>
            </a:p>
          </p:txBody>
        </p:sp>
      </p:grpSp>
      <p:grpSp>
        <p:nvGrpSpPr>
          <p:cNvPr id="9" name="Group 9"/>
          <p:cNvGrpSpPr/>
          <p:nvPr/>
        </p:nvGrpSpPr>
        <p:grpSpPr>
          <a:xfrm>
            <a:off x="847035" y="4418133"/>
            <a:ext cx="16087216" cy="2710816"/>
            <a:chOff x="0" y="0"/>
            <a:chExt cx="21449622" cy="3614421"/>
          </a:xfrm>
        </p:grpSpPr>
        <p:sp>
          <p:nvSpPr>
            <p:cNvPr id="10" name="Freeform 10"/>
            <p:cNvSpPr/>
            <p:nvPr/>
          </p:nvSpPr>
          <p:spPr>
            <a:xfrm>
              <a:off x="0" y="0"/>
              <a:ext cx="3614421" cy="3614421"/>
            </a:xfrm>
            <a:custGeom>
              <a:avLst/>
              <a:gdLst/>
              <a:ahLst/>
              <a:cxnLst/>
              <a:rect l="l" t="t" r="r" b="b"/>
              <a:pathLst>
                <a:path w="3614421" h="3614421">
                  <a:moveTo>
                    <a:pt x="0" y="0"/>
                  </a:moveTo>
                  <a:lnTo>
                    <a:pt x="3614421" y="0"/>
                  </a:lnTo>
                  <a:lnTo>
                    <a:pt x="3614421" y="3614421"/>
                  </a:lnTo>
                  <a:lnTo>
                    <a:pt x="0" y="361442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1" name="TextBox 11"/>
            <p:cNvSpPr txBox="1"/>
            <p:nvPr/>
          </p:nvSpPr>
          <p:spPr>
            <a:xfrm>
              <a:off x="4291969" y="1941828"/>
              <a:ext cx="17157652" cy="651334"/>
            </a:xfrm>
            <a:prstGeom prst="rect">
              <a:avLst/>
            </a:prstGeom>
          </p:spPr>
          <p:txBody>
            <a:bodyPr lIns="0" tIns="0" rIns="0" bIns="0" rtlCol="0" anchor="t">
              <a:spAutoFit/>
            </a:bodyPr>
            <a:lstStyle/>
            <a:p>
              <a:pPr algn="l">
                <a:lnSpc>
                  <a:spcPts val="3919"/>
                </a:lnSpc>
                <a:spcBef>
                  <a:spcPct val="0"/>
                </a:spcBef>
              </a:pPr>
              <a:r>
                <a:rPr lang="en-US" sz="2799">
                  <a:solidFill>
                    <a:srgbClr val="1A1A1A"/>
                  </a:solidFill>
                  <a:latin typeface="Poppins"/>
                  <a:ea typeface="Poppins"/>
                  <a:cs typeface="Poppins"/>
                  <a:sym typeface="Poppins"/>
                </a:rPr>
                <a:t>This theme focuses on worksite hazards and how we control them.</a:t>
              </a:r>
            </a:p>
          </p:txBody>
        </p:sp>
        <p:sp>
          <p:nvSpPr>
            <p:cNvPr id="12" name="TextBox 12"/>
            <p:cNvSpPr txBox="1"/>
            <p:nvPr/>
          </p:nvSpPr>
          <p:spPr>
            <a:xfrm>
              <a:off x="4253869" y="1204645"/>
              <a:ext cx="13681934" cy="833791"/>
            </a:xfrm>
            <a:prstGeom prst="rect">
              <a:avLst/>
            </a:prstGeom>
          </p:spPr>
          <p:txBody>
            <a:bodyPr lIns="0" tIns="0" rIns="0" bIns="0" rtlCol="0" anchor="t">
              <a:spAutoFit/>
            </a:bodyPr>
            <a:lstStyle/>
            <a:p>
              <a:pPr algn="l">
                <a:lnSpc>
                  <a:spcPts val="5040"/>
                </a:lnSpc>
                <a:spcBef>
                  <a:spcPct val="0"/>
                </a:spcBef>
              </a:pPr>
              <a:r>
                <a:rPr lang="en-US" sz="3600" b="1">
                  <a:solidFill>
                    <a:srgbClr val="1A1A1A"/>
                  </a:solidFill>
                  <a:latin typeface="Poppins Bold"/>
                  <a:ea typeface="Poppins Bold"/>
                  <a:cs typeface="Poppins Bold"/>
                  <a:sym typeface="Poppins Bold"/>
                </a:rPr>
                <a:t>BE MINDFUL</a:t>
              </a:r>
            </a:p>
          </p:txBody>
        </p:sp>
        <p:sp>
          <p:nvSpPr>
            <p:cNvPr id="13" name="TextBox 13"/>
            <p:cNvSpPr txBox="1"/>
            <p:nvPr/>
          </p:nvSpPr>
          <p:spPr>
            <a:xfrm>
              <a:off x="4253869" y="715819"/>
              <a:ext cx="13643834" cy="651334"/>
            </a:xfrm>
            <a:prstGeom prst="rect">
              <a:avLst/>
            </a:prstGeom>
          </p:spPr>
          <p:txBody>
            <a:bodyPr lIns="0" tIns="0" rIns="0" bIns="0" rtlCol="0" anchor="t">
              <a:spAutoFit/>
            </a:bodyPr>
            <a:lstStyle/>
            <a:p>
              <a:pPr algn="l">
                <a:lnSpc>
                  <a:spcPts val="3919"/>
                </a:lnSpc>
                <a:spcBef>
                  <a:spcPct val="0"/>
                </a:spcBef>
              </a:pPr>
              <a:r>
                <a:rPr lang="en-US" sz="2799" b="1">
                  <a:solidFill>
                    <a:srgbClr val="FED403"/>
                  </a:solidFill>
                  <a:latin typeface="Poppins Ultra-Bold"/>
                  <a:ea typeface="Poppins Ultra-Bold"/>
                  <a:cs typeface="Poppins Ultra-Bold"/>
                  <a:sym typeface="Poppins Ultra-Bold"/>
                </a:rPr>
                <a:t>RISK ASSESSMENT</a:t>
              </a:r>
            </a:p>
          </p:txBody>
        </p:sp>
      </p:grpSp>
      <p:grpSp>
        <p:nvGrpSpPr>
          <p:cNvPr id="14" name="Group 14"/>
          <p:cNvGrpSpPr/>
          <p:nvPr/>
        </p:nvGrpSpPr>
        <p:grpSpPr>
          <a:xfrm>
            <a:off x="405399" y="6382402"/>
            <a:ext cx="16783301" cy="3632038"/>
            <a:chOff x="0" y="0"/>
            <a:chExt cx="22377735" cy="4842717"/>
          </a:xfrm>
        </p:grpSpPr>
        <p:sp>
          <p:nvSpPr>
            <p:cNvPr id="15" name="Freeform 15"/>
            <p:cNvSpPr/>
            <p:nvPr/>
          </p:nvSpPr>
          <p:spPr>
            <a:xfrm>
              <a:off x="0" y="0"/>
              <a:ext cx="4842717" cy="4842717"/>
            </a:xfrm>
            <a:custGeom>
              <a:avLst/>
              <a:gdLst/>
              <a:ahLst/>
              <a:cxnLst/>
              <a:rect l="l" t="t" r="r" b="b"/>
              <a:pathLst>
                <a:path w="4842717" h="4842717">
                  <a:moveTo>
                    <a:pt x="0" y="0"/>
                  </a:moveTo>
                  <a:lnTo>
                    <a:pt x="4842717" y="0"/>
                  </a:lnTo>
                  <a:lnTo>
                    <a:pt x="4842717" y="4842717"/>
                  </a:lnTo>
                  <a:lnTo>
                    <a:pt x="0" y="484271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6" name="TextBox 16"/>
            <p:cNvSpPr txBox="1"/>
            <p:nvPr/>
          </p:nvSpPr>
          <p:spPr>
            <a:xfrm>
              <a:off x="4880817" y="2689259"/>
              <a:ext cx="17496917" cy="651334"/>
            </a:xfrm>
            <a:prstGeom prst="rect">
              <a:avLst/>
            </a:prstGeom>
          </p:spPr>
          <p:txBody>
            <a:bodyPr lIns="0" tIns="0" rIns="0" bIns="0" rtlCol="0" anchor="t">
              <a:spAutoFit/>
            </a:bodyPr>
            <a:lstStyle/>
            <a:p>
              <a:pPr algn="l">
                <a:lnSpc>
                  <a:spcPts val="3919"/>
                </a:lnSpc>
                <a:spcBef>
                  <a:spcPct val="0"/>
                </a:spcBef>
              </a:pPr>
              <a:r>
                <a:rPr lang="en-US" sz="2799">
                  <a:solidFill>
                    <a:srgbClr val="1A1A1A"/>
                  </a:solidFill>
                  <a:latin typeface="Poppins"/>
                  <a:ea typeface="Poppins"/>
                  <a:cs typeface="Poppins"/>
                  <a:sym typeface="Poppins"/>
                </a:rPr>
                <a:t>This theme is about being proactive to help keep safety front of mind.</a:t>
              </a:r>
            </a:p>
          </p:txBody>
        </p:sp>
        <p:sp>
          <p:nvSpPr>
            <p:cNvPr id="17" name="TextBox 17"/>
            <p:cNvSpPr txBox="1"/>
            <p:nvPr/>
          </p:nvSpPr>
          <p:spPr>
            <a:xfrm>
              <a:off x="4842717" y="1952076"/>
              <a:ext cx="13681934" cy="833791"/>
            </a:xfrm>
            <a:prstGeom prst="rect">
              <a:avLst/>
            </a:prstGeom>
          </p:spPr>
          <p:txBody>
            <a:bodyPr lIns="0" tIns="0" rIns="0" bIns="0" rtlCol="0" anchor="t">
              <a:spAutoFit/>
            </a:bodyPr>
            <a:lstStyle/>
            <a:p>
              <a:pPr algn="l">
                <a:lnSpc>
                  <a:spcPts val="5040"/>
                </a:lnSpc>
                <a:spcBef>
                  <a:spcPct val="0"/>
                </a:spcBef>
              </a:pPr>
              <a:r>
                <a:rPr lang="en-US" sz="3600" b="1">
                  <a:solidFill>
                    <a:srgbClr val="1A1A1A"/>
                  </a:solidFill>
                  <a:latin typeface="Poppins Bold"/>
                  <a:ea typeface="Poppins Bold"/>
                  <a:cs typeface="Poppins Bold"/>
                  <a:sym typeface="Poppins Bold"/>
                </a:rPr>
                <a:t>GET INVOLVED</a:t>
              </a:r>
            </a:p>
          </p:txBody>
        </p:sp>
        <p:sp>
          <p:nvSpPr>
            <p:cNvPr id="18" name="TextBox 18"/>
            <p:cNvSpPr txBox="1"/>
            <p:nvPr/>
          </p:nvSpPr>
          <p:spPr>
            <a:xfrm>
              <a:off x="4842717" y="1463250"/>
              <a:ext cx="13643834" cy="651334"/>
            </a:xfrm>
            <a:prstGeom prst="rect">
              <a:avLst/>
            </a:prstGeom>
          </p:spPr>
          <p:txBody>
            <a:bodyPr lIns="0" tIns="0" rIns="0" bIns="0" rtlCol="0" anchor="t">
              <a:spAutoFit/>
            </a:bodyPr>
            <a:lstStyle/>
            <a:p>
              <a:pPr algn="l">
                <a:lnSpc>
                  <a:spcPts val="3919"/>
                </a:lnSpc>
                <a:spcBef>
                  <a:spcPct val="0"/>
                </a:spcBef>
              </a:pPr>
              <a:r>
                <a:rPr lang="en-US" sz="2799" b="1">
                  <a:solidFill>
                    <a:srgbClr val="FED403"/>
                  </a:solidFill>
                  <a:latin typeface="Poppins Ultra-Bold"/>
                  <a:ea typeface="Poppins Ultra-Bold"/>
                  <a:cs typeface="Poppins Ultra-Bold"/>
                  <a:sym typeface="Poppins Ultra-Bold"/>
                </a:rPr>
                <a:t>INVOLVEMENT</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7170691" cy="10287000"/>
            <a:chOff x="0" y="0"/>
            <a:chExt cx="1888577" cy="2709333"/>
          </a:xfrm>
        </p:grpSpPr>
        <p:sp>
          <p:nvSpPr>
            <p:cNvPr id="3" name="Freeform 3"/>
            <p:cNvSpPr/>
            <p:nvPr/>
          </p:nvSpPr>
          <p:spPr>
            <a:xfrm>
              <a:off x="0" y="0"/>
              <a:ext cx="1888577" cy="2709333"/>
            </a:xfrm>
            <a:custGeom>
              <a:avLst/>
              <a:gdLst/>
              <a:ahLst/>
              <a:cxnLst/>
              <a:rect l="l" t="t" r="r" b="b"/>
              <a:pathLst>
                <a:path w="1888577" h="2709333">
                  <a:moveTo>
                    <a:pt x="0" y="0"/>
                  </a:moveTo>
                  <a:lnTo>
                    <a:pt x="1888577" y="0"/>
                  </a:lnTo>
                  <a:lnTo>
                    <a:pt x="1888577" y="2709333"/>
                  </a:lnTo>
                  <a:lnTo>
                    <a:pt x="0" y="2709333"/>
                  </a:lnTo>
                  <a:close/>
                </a:path>
              </a:pathLst>
            </a:custGeom>
            <a:solidFill>
              <a:srgbClr val="FED403"/>
            </a:solidFill>
          </p:spPr>
          <p:txBody>
            <a:bodyPr/>
            <a:lstStyle/>
            <a:p>
              <a:endParaRPr lang="en-GB"/>
            </a:p>
          </p:txBody>
        </p:sp>
        <p:sp>
          <p:nvSpPr>
            <p:cNvPr id="4" name="TextBox 4"/>
            <p:cNvSpPr txBox="1"/>
            <p:nvPr/>
          </p:nvSpPr>
          <p:spPr>
            <a:xfrm>
              <a:off x="0" y="-9525"/>
              <a:ext cx="1888577" cy="2718858"/>
            </a:xfrm>
            <a:prstGeom prst="rect">
              <a:avLst/>
            </a:prstGeom>
          </p:spPr>
          <p:txBody>
            <a:bodyPr lIns="50800" tIns="50800" rIns="50800" bIns="50800" rtlCol="0" anchor="ctr"/>
            <a:lstStyle/>
            <a:p>
              <a:pPr algn="ctr">
                <a:lnSpc>
                  <a:spcPts val="1934"/>
                </a:lnSpc>
              </a:pPr>
              <a:endParaRPr/>
            </a:p>
          </p:txBody>
        </p:sp>
      </p:grpSp>
      <p:grpSp>
        <p:nvGrpSpPr>
          <p:cNvPr id="5" name="Group 5"/>
          <p:cNvGrpSpPr/>
          <p:nvPr/>
        </p:nvGrpSpPr>
        <p:grpSpPr>
          <a:xfrm>
            <a:off x="1043758" y="1028700"/>
            <a:ext cx="5083175" cy="8229600"/>
            <a:chOff x="0" y="0"/>
            <a:chExt cx="488106" cy="790238"/>
          </a:xfrm>
        </p:grpSpPr>
        <p:sp>
          <p:nvSpPr>
            <p:cNvPr id="6" name="Freeform 6"/>
            <p:cNvSpPr/>
            <p:nvPr/>
          </p:nvSpPr>
          <p:spPr>
            <a:xfrm>
              <a:off x="0" y="0"/>
              <a:ext cx="488106" cy="790238"/>
            </a:xfrm>
            <a:custGeom>
              <a:avLst/>
              <a:gdLst/>
              <a:ahLst/>
              <a:cxnLst/>
              <a:rect l="l" t="t" r="r" b="b"/>
              <a:pathLst>
                <a:path w="488106" h="790238">
                  <a:moveTo>
                    <a:pt x="0" y="0"/>
                  </a:moveTo>
                  <a:lnTo>
                    <a:pt x="488106" y="0"/>
                  </a:lnTo>
                  <a:lnTo>
                    <a:pt x="488106" y="790238"/>
                  </a:lnTo>
                  <a:lnTo>
                    <a:pt x="0" y="790238"/>
                  </a:lnTo>
                  <a:close/>
                </a:path>
              </a:pathLst>
            </a:custGeom>
            <a:blipFill>
              <a:blip r:embed="rId3" cstate="email">
                <a:extLst>
                  <a:ext uri="{28A0092B-C50C-407E-A947-70E740481C1C}">
                    <a14:useLocalDpi xmlns:a14="http://schemas.microsoft.com/office/drawing/2010/main"/>
                  </a:ext>
                </a:extLst>
              </a:blip>
              <a:stretch>
                <a:fillRect/>
              </a:stretch>
            </a:blipFill>
            <a:ln w="76200" cap="sq">
              <a:solidFill>
                <a:srgbClr val="000000"/>
              </a:solidFill>
              <a:prstDash val="solid"/>
              <a:miter/>
            </a:ln>
          </p:spPr>
          <p:txBody>
            <a:bodyPr/>
            <a:lstStyle/>
            <a:p>
              <a:endParaRPr lang="en-GB"/>
            </a:p>
          </p:txBody>
        </p:sp>
      </p:grpSp>
      <p:sp>
        <p:nvSpPr>
          <p:cNvPr id="7" name="TextBox 7"/>
          <p:cNvSpPr txBox="1"/>
          <p:nvPr/>
        </p:nvSpPr>
        <p:spPr>
          <a:xfrm>
            <a:off x="7999412" y="2478521"/>
            <a:ext cx="9147084" cy="6534831"/>
          </a:xfrm>
          <a:prstGeom prst="rect">
            <a:avLst/>
          </a:prstGeom>
        </p:spPr>
        <p:txBody>
          <a:bodyPr lIns="0" tIns="0" rIns="0" bIns="0" rtlCol="0" anchor="t">
            <a:spAutoFit/>
          </a:bodyPr>
          <a:lstStyle/>
          <a:p>
            <a:pPr marL="567392" lvl="1" indent="-283696" algn="l">
              <a:lnSpc>
                <a:spcPts val="3679"/>
              </a:lnSpc>
              <a:buFont typeface="Arial"/>
              <a:buChar char="•"/>
            </a:pPr>
            <a:r>
              <a:rPr lang="en-US" sz="2628">
                <a:solidFill>
                  <a:srgbClr val="1A1A1A"/>
                </a:solidFill>
                <a:latin typeface="Poppins"/>
                <a:ea typeface="Poppins"/>
                <a:cs typeface="Poppins"/>
                <a:sym typeface="Poppins"/>
              </a:rPr>
              <a:t>I will recognise and reward positive safety behaviour and performance and be visible on site engaging with individuals</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use the fair and just culture model to align an individual’s performance with a safe operation</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act on safety concerns immediately, seeking senior leadership or client support where necessary</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consult and involve the team in safety initiatives and problem solving</a:t>
            </a:r>
          </a:p>
          <a:p>
            <a:pPr algn="l">
              <a:lnSpc>
                <a:spcPts val="3679"/>
              </a:lnSpc>
            </a:pPr>
            <a:endParaRPr lang="en-US" sz="2628">
              <a:solidFill>
                <a:srgbClr val="1A1A1A"/>
              </a:solidFill>
              <a:latin typeface="Poppins"/>
              <a:ea typeface="Poppins"/>
              <a:cs typeface="Poppins"/>
              <a:sym typeface="Poppins"/>
            </a:endParaRPr>
          </a:p>
        </p:txBody>
      </p:sp>
      <p:sp>
        <p:nvSpPr>
          <p:cNvPr id="8" name="TextBox 8"/>
          <p:cNvSpPr txBox="1"/>
          <p:nvPr/>
        </p:nvSpPr>
        <p:spPr>
          <a:xfrm>
            <a:off x="7999412" y="1095375"/>
            <a:ext cx="835342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SPEAK OUT</a:t>
            </a:r>
          </a:p>
        </p:txBody>
      </p:sp>
      <p:sp>
        <p:nvSpPr>
          <p:cNvPr id="9" name="Freeform 9"/>
          <p:cNvSpPr/>
          <p:nvPr/>
        </p:nvSpPr>
        <p:spPr>
          <a:xfrm>
            <a:off x="15295654" y="162111"/>
            <a:ext cx="2599768" cy="1733179"/>
          </a:xfrm>
          <a:custGeom>
            <a:avLst/>
            <a:gdLst/>
            <a:ahLst/>
            <a:cxnLst/>
            <a:rect l="l" t="t" r="r" b="b"/>
            <a:pathLst>
              <a:path w="2599768" h="1733179">
                <a:moveTo>
                  <a:pt x="0" y="0"/>
                </a:moveTo>
                <a:lnTo>
                  <a:pt x="2599768" y="0"/>
                </a:lnTo>
                <a:lnTo>
                  <a:pt x="2599768" y="1733178"/>
                </a:lnTo>
                <a:lnTo>
                  <a:pt x="0" y="173317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2" name="Group 2"/>
          <p:cNvGrpSpPr/>
          <p:nvPr/>
        </p:nvGrpSpPr>
        <p:grpSpPr>
          <a:xfrm>
            <a:off x="11117309" y="0"/>
            <a:ext cx="7170691" cy="10287000"/>
            <a:chOff x="0" y="0"/>
            <a:chExt cx="1888577" cy="2709333"/>
          </a:xfrm>
        </p:grpSpPr>
        <p:sp>
          <p:nvSpPr>
            <p:cNvPr id="3" name="Freeform 3"/>
            <p:cNvSpPr/>
            <p:nvPr/>
          </p:nvSpPr>
          <p:spPr>
            <a:xfrm>
              <a:off x="0" y="0"/>
              <a:ext cx="1888577" cy="2709333"/>
            </a:xfrm>
            <a:custGeom>
              <a:avLst/>
              <a:gdLst/>
              <a:ahLst/>
              <a:cxnLst/>
              <a:rect l="l" t="t" r="r" b="b"/>
              <a:pathLst>
                <a:path w="1888577" h="2709333">
                  <a:moveTo>
                    <a:pt x="0" y="0"/>
                  </a:moveTo>
                  <a:lnTo>
                    <a:pt x="1888577" y="0"/>
                  </a:lnTo>
                  <a:lnTo>
                    <a:pt x="1888577" y="2709333"/>
                  </a:lnTo>
                  <a:lnTo>
                    <a:pt x="0" y="2709333"/>
                  </a:lnTo>
                  <a:close/>
                </a:path>
              </a:pathLst>
            </a:custGeom>
            <a:solidFill>
              <a:srgbClr val="FED403"/>
            </a:solidFill>
          </p:spPr>
          <p:txBody>
            <a:bodyPr/>
            <a:lstStyle/>
            <a:p>
              <a:endParaRPr lang="en-GB"/>
            </a:p>
          </p:txBody>
        </p:sp>
        <p:sp>
          <p:nvSpPr>
            <p:cNvPr id="4" name="TextBox 4"/>
            <p:cNvSpPr txBox="1"/>
            <p:nvPr/>
          </p:nvSpPr>
          <p:spPr>
            <a:xfrm>
              <a:off x="0" y="-9525"/>
              <a:ext cx="1888577" cy="2718858"/>
            </a:xfrm>
            <a:prstGeom prst="rect">
              <a:avLst/>
            </a:prstGeom>
          </p:spPr>
          <p:txBody>
            <a:bodyPr lIns="50800" tIns="50800" rIns="50800" bIns="50800" rtlCol="0" anchor="ctr"/>
            <a:lstStyle/>
            <a:p>
              <a:pPr algn="ctr">
                <a:lnSpc>
                  <a:spcPts val="1934"/>
                </a:lnSpc>
              </a:pPr>
              <a:endParaRPr/>
            </a:p>
          </p:txBody>
        </p:sp>
      </p:grpSp>
      <p:grpSp>
        <p:nvGrpSpPr>
          <p:cNvPr id="5" name="Group 5"/>
          <p:cNvGrpSpPr/>
          <p:nvPr/>
        </p:nvGrpSpPr>
        <p:grpSpPr>
          <a:xfrm>
            <a:off x="12161067" y="888570"/>
            <a:ext cx="5083175" cy="8229600"/>
            <a:chOff x="0" y="0"/>
            <a:chExt cx="488106" cy="790238"/>
          </a:xfrm>
        </p:grpSpPr>
        <p:sp>
          <p:nvSpPr>
            <p:cNvPr id="6" name="Freeform 6"/>
            <p:cNvSpPr/>
            <p:nvPr/>
          </p:nvSpPr>
          <p:spPr>
            <a:xfrm>
              <a:off x="0" y="0"/>
              <a:ext cx="488106" cy="790238"/>
            </a:xfrm>
            <a:custGeom>
              <a:avLst/>
              <a:gdLst/>
              <a:ahLst/>
              <a:cxnLst/>
              <a:rect l="l" t="t" r="r" b="b"/>
              <a:pathLst>
                <a:path w="488106" h="790238">
                  <a:moveTo>
                    <a:pt x="0" y="0"/>
                  </a:moveTo>
                  <a:lnTo>
                    <a:pt x="488106" y="0"/>
                  </a:lnTo>
                  <a:lnTo>
                    <a:pt x="488106" y="790238"/>
                  </a:lnTo>
                  <a:lnTo>
                    <a:pt x="0" y="790238"/>
                  </a:lnTo>
                  <a:close/>
                </a:path>
              </a:pathLst>
            </a:custGeom>
            <a:blipFill>
              <a:blip r:embed="rId3" cstate="email">
                <a:extLst>
                  <a:ext uri="{28A0092B-C50C-407E-A947-70E740481C1C}">
                    <a14:useLocalDpi xmlns:a14="http://schemas.microsoft.com/office/drawing/2010/main"/>
                  </a:ext>
                </a:extLst>
              </a:blip>
              <a:stretch>
                <a:fillRect/>
              </a:stretch>
            </a:blipFill>
            <a:ln w="76200" cap="sq">
              <a:solidFill>
                <a:srgbClr val="000000"/>
              </a:solidFill>
              <a:prstDash val="solid"/>
              <a:miter/>
            </a:ln>
          </p:spPr>
          <p:txBody>
            <a:bodyPr/>
            <a:lstStyle/>
            <a:p>
              <a:endParaRPr lang="en-GB"/>
            </a:p>
          </p:txBody>
        </p:sp>
      </p:grpSp>
      <p:sp>
        <p:nvSpPr>
          <p:cNvPr id="7" name="TextBox 7"/>
          <p:cNvSpPr txBox="1"/>
          <p:nvPr/>
        </p:nvSpPr>
        <p:spPr>
          <a:xfrm>
            <a:off x="552450" y="697211"/>
            <a:ext cx="835342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BE MINDFUL</a:t>
            </a:r>
          </a:p>
        </p:txBody>
      </p:sp>
      <p:sp>
        <p:nvSpPr>
          <p:cNvPr id="8" name="TextBox 8"/>
          <p:cNvSpPr txBox="1"/>
          <p:nvPr/>
        </p:nvSpPr>
        <p:spPr>
          <a:xfrm>
            <a:off x="552450" y="2442172"/>
            <a:ext cx="9147084" cy="6534831"/>
          </a:xfrm>
          <a:prstGeom prst="rect">
            <a:avLst/>
          </a:prstGeom>
        </p:spPr>
        <p:txBody>
          <a:bodyPr lIns="0" tIns="0" rIns="0" bIns="0" rtlCol="0" anchor="t">
            <a:spAutoFit/>
          </a:bodyPr>
          <a:lstStyle/>
          <a:p>
            <a:pPr marL="567392" lvl="1" indent="-283696" algn="l">
              <a:lnSpc>
                <a:spcPts val="3679"/>
              </a:lnSpc>
              <a:buFont typeface="Arial"/>
              <a:buChar char="•"/>
            </a:pPr>
            <a:r>
              <a:rPr lang="en-US" sz="2628">
                <a:solidFill>
                  <a:srgbClr val="1A1A1A"/>
                </a:solidFill>
                <a:latin typeface="Poppins"/>
                <a:ea typeface="Poppins"/>
                <a:cs typeface="Poppins"/>
                <a:sym typeface="Poppins"/>
              </a:rPr>
              <a:t>I will ensure that hazards are identified, risk assessments are conducted, and controls are put in place</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act on significant safety issues with the appropriate urgency and allow people to stop the job if they have safety concerns</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create a planned and organised environment for the team to work in</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know my mindset impacts the way I behave, and will focus on having a zero-harm mindset </a:t>
            </a:r>
          </a:p>
          <a:p>
            <a:pPr algn="l">
              <a:lnSpc>
                <a:spcPts val="3679"/>
              </a:lnSpc>
            </a:pPr>
            <a:endParaRPr lang="en-US" sz="2628">
              <a:solidFill>
                <a:srgbClr val="1A1A1A"/>
              </a:solidFill>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7170691" cy="10287000"/>
            <a:chOff x="0" y="0"/>
            <a:chExt cx="1888577" cy="2709333"/>
          </a:xfrm>
        </p:grpSpPr>
        <p:sp>
          <p:nvSpPr>
            <p:cNvPr id="3" name="Freeform 3"/>
            <p:cNvSpPr/>
            <p:nvPr/>
          </p:nvSpPr>
          <p:spPr>
            <a:xfrm>
              <a:off x="0" y="0"/>
              <a:ext cx="1888577" cy="2709333"/>
            </a:xfrm>
            <a:custGeom>
              <a:avLst/>
              <a:gdLst/>
              <a:ahLst/>
              <a:cxnLst/>
              <a:rect l="l" t="t" r="r" b="b"/>
              <a:pathLst>
                <a:path w="1888577" h="2709333">
                  <a:moveTo>
                    <a:pt x="0" y="0"/>
                  </a:moveTo>
                  <a:lnTo>
                    <a:pt x="1888577" y="0"/>
                  </a:lnTo>
                  <a:lnTo>
                    <a:pt x="1888577" y="2709333"/>
                  </a:lnTo>
                  <a:lnTo>
                    <a:pt x="0" y="2709333"/>
                  </a:lnTo>
                  <a:close/>
                </a:path>
              </a:pathLst>
            </a:custGeom>
            <a:solidFill>
              <a:srgbClr val="FED403"/>
            </a:solidFill>
          </p:spPr>
          <p:txBody>
            <a:bodyPr/>
            <a:lstStyle/>
            <a:p>
              <a:endParaRPr lang="en-GB"/>
            </a:p>
          </p:txBody>
        </p:sp>
        <p:sp>
          <p:nvSpPr>
            <p:cNvPr id="4" name="TextBox 4"/>
            <p:cNvSpPr txBox="1"/>
            <p:nvPr/>
          </p:nvSpPr>
          <p:spPr>
            <a:xfrm>
              <a:off x="0" y="-9525"/>
              <a:ext cx="1888577" cy="2718858"/>
            </a:xfrm>
            <a:prstGeom prst="rect">
              <a:avLst/>
            </a:prstGeom>
          </p:spPr>
          <p:txBody>
            <a:bodyPr lIns="50800" tIns="50800" rIns="50800" bIns="50800" rtlCol="0" anchor="ctr"/>
            <a:lstStyle/>
            <a:p>
              <a:pPr algn="ctr">
                <a:lnSpc>
                  <a:spcPts val="1934"/>
                </a:lnSpc>
              </a:pPr>
              <a:endParaRPr/>
            </a:p>
          </p:txBody>
        </p:sp>
      </p:grpSp>
      <p:grpSp>
        <p:nvGrpSpPr>
          <p:cNvPr id="5" name="Group 5"/>
          <p:cNvGrpSpPr/>
          <p:nvPr/>
        </p:nvGrpSpPr>
        <p:grpSpPr>
          <a:xfrm>
            <a:off x="1043758" y="1028700"/>
            <a:ext cx="5083175" cy="8229600"/>
            <a:chOff x="0" y="0"/>
            <a:chExt cx="488106" cy="790238"/>
          </a:xfrm>
        </p:grpSpPr>
        <p:sp>
          <p:nvSpPr>
            <p:cNvPr id="6" name="Freeform 6"/>
            <p:cNvSpPr/>
            <p:nvPr/>
          </p:nvSpPr>
          <p:spPr>
            <a:xfrm>
              <a:off x="0" y="0"/>
              <a:ext cx="488106" cy="790238"/>
            </a:xfrm>
            <a:custGeom>
              <a:avLst/>
              <a:gdLst/>
              <a:ahLst/>
              <a:cxnLst/>
              <a:rect l="l" t="t" r="r" b="b"/>
              <a:pathLst>
                <a:path w="488106" h="790238">
                  <a:moveTo>
                    <a:pt x="0" y="0"/>
                  </a:moveTo>
                  <a:lnTo>
                    <a:pt x="488106" y="0"/>
                  </a:lnTo>
                  <a:lnTo>
                    <a:pt x="488106" y="790238"/>
                  </a:lnTo>
                  <a:lnTo>
                    <a:pt x="0" y="790238"/>
                  </a:lnTo>
                  <a:close/>
                </a:path>
              </a:pathLst>
            </a:custGeom>
            <a:blipFill>
              <a:blip r:embed="rId3" cstate="email">
                <a:extLst>
                  <a:ext uri="{28A0092B-C50C-407E-A947-70E740481C1C}">
                    <a14:useLocalDpi xmlns:a14="http://schemas.microsoft.com/office/drawing/2010/main"/>
                  </a:ext>
                </a:extLst>
              </a:blip>
              <a:stretch>
                <a:fillRect/>
              </a:stretch>
            </a:blipFill>
            <a:ln w="76200" cap="sq">
              <a:solidFill>
                <a:srgbClr val="000000"/>
              </a:solidFill>
              <a:prstDash val="solid"/>
              <a:miter/>
            </a:ln>
          </p:spPr>
          <p:txBody>
            <a:bodyPr/>
            <a:lstStyle/>
            <a:p>
              <a:endParaRPr lang="en-GB"/>
            </a:p>
          </p:txBody>
        </p:sp>
      </p:grpSp>
      <p:sp>
        <p:nvSpPr>
          <p:cNvPr id="7" name="TextBox 7"/>
          <p:cNvSpPr txBox="1"/>
          <p:nvPr/>
        </p:nvSpPr>
        <p:spPr>
          <a:xfrm>
            <a:off x="7999412" y="2478521"/>
            <a:ext cx="9147084" cy="7001610"/>
          </a:xfrm>
          <a:prstGeom prst="rect">
            <a:avLst/>
          </a:prstGeom>
        </p:spPr>
        <p:txBody>
          <a:bodyPr lIns="0" tIns="0" rIns="0" bIns="0" rtlCol="0" anchor="t">
            <a:spAutoFit/>
          </a:bodyPr>
          <a:lstStyle/>
          <a:p>
            <a:pPr marL="567392" lvl="1" indent="-283696" algn="l">
              <a:lnSpc>
                <a:spcPts val="3679"/>
              </a:lnSpc>
              <a:buFont typeface="Arial"/>
              <a:buChar char="•"/>
            </a:pPr>
            <a:r>
              <a:rPr lang="en-US" sz="2628">
                <a:solidFill>
                  <a:srgbClr val="1A1A1A"/>
                </a:solidFill>
                <a:latin typeface="Poppins"/>
                <a:ea typeface="Poppins"/>
                <a:cs typeface="Poppins"/>
                <a:sym typeface="Poppins"/>
              </a:rPr>
              <a:t>I will connect with individuals about why I believe safety is important and take the time to understand other’s beliefs about safety</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listen, act on, and provide timely, honest feedback on concerns raised</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demonstrate my commitment to safety through daily interactions and developing solutions, with the team, that improve the workplace</a:t>
            </a:r>
          </a:p>
          <a:p>
            <a:pPr algn="l">
              <a:lnSpc>
                <a:spcPts val="3679"/>
              </a:lnSpc>
            </a:pPr>
            <a:endParaRPr lang="en-US" sz="2628">
              <a:solidFill>
                <a:srgbClr val="1A1A1A"/>
              </a:solidFill>
              <a:latin typeface="Poppins"/>
              <a:ea typeface="Poppins"/>
              <a:cs typeface="Poppins"/>
              <a:sym typeface="Poppins"/>
            </a:endParaRPr>
          </a:p>
          <a:p>
            <a:pPr marL="567392" lvl="1" indent="-283696" algn="l">
              <a:lnSpc>
                <a:spcPts val="3679"/>
              </a:lnSpc>
              <a:buFont typeface="Arial"/>
              <a:buChar char="•"/>
            </a:pPr>
            <a:r>
              <a:rPr lang="en-US" sz="2628">
                <a:solidFill>
                  <a:srgbClr val="1A1A1A"/>
                </a:solidFill>
                <a:latin typeface="Poppins"/>
                <a:ea typeface="Poppins"/>
                <a:cs typeface="Poppins"/>
                <a:sym typeface="Poppins"/>
              </a:rPr>
              <a:t>I will coach and support team members to implement safety improvements together</a:t>
            </a:r>
          </a:p>
          <a:p>
            <a:pPr algn="l">
              <a:lnSpc>
                <a:spcPts val="3679"/>
              </a:lnSpc>
            </a:pPr>
            <a:endParaRPr lang="en-US" sz="2628">
              <a:solidFill>
                <a:srgbClr val="1A1A1A"/>
              </a:solidFill>
              <a:latin typeface="Poppins"/>
              <a:ea typeface="Poppins"/>
              <a:cs typeface="Poppins"/>
              <a:sym typeface="Poppins"/>
            </a:endParaRPr>
          </a:p>
        </p:txBody>
      </p:sp>
      <p:sp>
        <p:nvSpPr>
          <p:cNvPr id="8" name="TextBox 8"/>
          <p:cNvSpPr txBox="1"/>
          <p:nvPr/>
        </p:nvSpPr>
        <p:spPr>
          <a:xfrm>
            <a:off x="7999412" y="1095375"/>
            <a:ext cx="835342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GET INVOLVED</a:t>
            </a:r>
          </a:p>
        </p:txBody>
      </p:sp>
      <p:sp>
        <p:nvSpPr>
          <p:cNvPr id="9" name="Freeform 9"/>
          <p:cNvSpPr/>
          <p:nvPr/>
        </p:nvSpPr>
        <p:spPr>
          <a:xfrm>
            <a:off x="15204779" y="162111"/>
            <a:ext cx="2599768" cy="1733179"/>
          </a:xfrm>
          <a:custGeom>
            <a:avLst/>
            <a:gdLst/>
            <a:ahLst/>
            <a:cxnLst/>
            <a:rect l="l" t="t" r="r" b="b"/>
            <a:pathLst>
              <a:path w="2599768" h="1733179">
                <a:moveTo>
                  <a:pt x="0" y="0"/>
                </a:moveTo>
                <a:lnTo>
                  <a:pt x="2599769" y="0"/>
                </a:lnTo>
                <a:lnTo>
                  <a:pt x="2599769" y="1733178"/>
                </a:lnTo>
                <a:lnTo>
                  <a:pt x="0" y="173317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AutoShape 2"/>
          <p:cNvSpPr/>
          <p:nvPr/>
        </p:nvSpPr>
        <p:spPr>
          <a:xfrm>
            <a:off x="3080001" y="7353794"/>
            <a:ext cx="4625594" cy="1679360"/>
          </a:xfrm>
          <a:prstGeom prst="line">
            <a:avLst/>
          </a:prstGeom>
          <a:ln w="95250" cap="flat">
            <a:solidFill>
              <a:srgbClr val="000000"/>
            </a:solidFill>
            <a:prstDash val="sysDash"/>
            <a:headEnd type="none" w="sm" len="sm"/>
            <a:tailEnd type="none" w="sm" len="sm"/>
          </a:ln>
        </p:spPr>
        <p:txBody>
          <a:bodyPr/>
          <a:lstStyle/>
          <a:p>
            <a:endParaRPr lang="en-GB"/>
          </a:p>
        </p:txBody>
      </p:sp>
      <p:sp>
        <p:nvSpPr>
          <p:cNvPr id="3" name="TextBox 3"/>
          <p:cNvSpPr txBox="1"/>
          <p:nvPr/>
        </p:nvSpPr>
        <p:spPr>
          <a:xfrm>
            <a:off x="1028700" y="768226"/>
            <a:ext cx="835342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Ultra-Bold"/>
                <a:ea typeface="Poppins Ultra-Bold"/>
                <a:cs typeface="Poppins Ultra-Bold"/>
                <a:sym typeface="Poppins Ultra-Bold"/>
              </a:rPr>
              <a:t>SAFETY WALKS</a:t>
            </a:r>
          </a:p>
        </p:txBody>
      </p:sp>
      <p:sp>
        <p:nvSpPr>
          <p:cNvPr id="4" name="AutoShape 4"/>
          <p:cNvSpPr/>
          <p:nvPr/>
        </p:nvSpPr>
        <p:spPr>
          <a:xfrm flipV="1">
            <a:off x="10520546" y="8345920"/>
            <a:ext cx="1990612" cy="687234"/>
          </a:xfrm>
          <a:prstGeom prst="line">
            <a:avLst/>
          </a:prstGeom>
          <a:ln w="95250" cap="flat">
            <a:solidFill>
              <a:srgbClr val="000000"/>
            </a:solidFill>
            <a:prstDash val="sysDash"/>
            <a:headEnd type="none" w="sm" len="sm"/>
            <a:tailEnd type="none" w="sm" len="sm"/>
          </a:ln>
        </p:spPr>
        <p:txBody>
          <a:bodyPr/>
          <a:lstStyle/>
          <a:p>
            <a:endParaRPr lang="en-GB"/>
          </a:p>
        </p:txBody>
      </p:sp>
      <p:sp>
        <p:nvSpPr>
          <p:cNvPr id="5" name="TextBox 5"/>
          <p:cNvSpPr txBox="1"/>
          <p:nvPr/>
        </p:nvSpPr>
        <p:spPr>
          <a:xfrm>
            <a:off x="1162799" y="1914348"/>
            <a:ext cx="16096501" cy="723846"/>
          </a:xfrm>
          <a:prstGeom prst="rect">
            <a:avLst/>
          </a:prstGeom>
        </p:spPr>
        <p:txBody>
          <a:bodyPr lIns="0" tIns="0" rIns="0" bIns="0" rtlCol="0" anchor="t">
            <a:spAutoFit/>
          </a:bodyPr>
          <a:lstStyle/>
          <a:p>
            <a:pPr algn="l">
              <a:lnSpc>
                <a:spcPts val="2879"/>
              </a:lnSpc>
              <a:spcBef>
                <a:spcPct val="0"/>
              </a:spcBef>
            </a:pPr>
            <a:r>
              <a:rPr lang="en-US" sz="2400">
                <a:solidFill>
                  <a:srgbClr val="1A1A1A"/>
                </a:solidFill>
                <a:latin typeface="DM Sans"/>
                <a:ea typeface="DM Sans"/>
                <a:cs typeface="DM Sans"/>
                <a:sym typeface="DM Sans"/>
              </a:rPr>
              <a:t>A key part of our See Care Share is Safety Walks, which are to be conducted by you, the leaders within our business. Any walk can be a safety walk!</a:t>
            </a:r>
          </a:p>
        </p:txBody>
      </p:sp>
      <p:sp>
        <p:nvSpPr>
          <p:cNvPr id="6" name="Freeform 6"/>
          <p:cNvSpPr/>
          <p:nvPr/>
        </p:nvSpPr>
        <p:spPr>
          <a:xfrm>
            <a:off x="14659532" y="451544"/>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7" name="Group 7"/>
          <p:cNvGrpSpPr/>
          <p:nvPr/>
        </p:nvGrpSpPr>
        <p:grpSpPr>
          <a:xfrm>
            <a:off x="1537673" y="2882745"/>
            <a:ext cx="5268552" cy="4627129"/>
            <a:chOff x="0" y="0"/>
            <a:chExt cx="7024735" cy="6169505"/>
          </a:xfrm>
        </p:grpSpPr>
        <p:grpSp>
          <p:nvGrpSpPr>
            <p:cNvPr id="8" name="Group 8"/>
            <p:cNvGrpSpPr/>
            <p:nvPr/>
          </p:nvGrpSpPr>
          <p:grpSpPr>
            <a:xfrm>
              <a:off x="1619497" y="0"/>
              <a:ext cx="5405238" cy="2826712"/>
              <a:chOff x="0" y="0"/>
              <a:chExt cx="1000618" cy="523354"/>
            </a:xfrm>
          </p:grpSpPr>
          <p:sp>
            <p:nvSpPr>
              <p:cNvPr id="9" name="Freeform 9"/>
              <p:cNvSpPr/>
              <p:nvPr/>
            </p:nvSpPr>
            <p:spPr>
              <a:xfrm>
                <a:off x="0" y="0"/>
                <a:ext cx="1000618" cy="523354"/>
              </a:xfrm>
              <a:custGeom>
                <a:avLst/>
                <a:gdLst/>
                <a:ahLst/>
                <a:cxnLst/>
                <a:rect l="l" t="t" r="r" b="b"/>
                <a:pathLst>
                  <a:path w="1000618" h="523354">
                    <a:moveTo>
                      <a:pt x="1000618" y="34375"/>
                    </a:moveTo>
                    <a:lnTo>
                      <a:pt x="1000618" y="488979"/>
                    </a:lnTo>
                    <a:cubicBezTo>
                      <a:pt x="1000618" y="507964"/>
                      <a:pt x="985227" y="523354"/>
                      <a:pt x="966242" y="523354"/>
                    </a:cubicBezTo>
                    <a:lnTo>
                      <a:pt x="34375" y="523354"/>
                    </a:lnTo>
                    <a:cubicBezTo>
                      <a:pt x="15390" y="523354"/>
                      <a:pt x="0" y="507964"/>
                      <a:pt x="0" y="488979"/>
                    </a:cubicBezTo>
                    <a:lnTo>
                      <a:pt x="0" y="34375"/>
                    </a:lnTo>
                    <a:cubicBezTo>
                      <a:pt x="0" y="15390"/>
                      <a:pt x="15390" y="0"/>
                      <a:pt x="34375" y="0"/>
                    </a:cubicBezTo>
                    <a:lnTo>
                      <a:pt x="966242" y="0"/>
                    </a:lnTo>
                    <a:cubicBezTo>
                      <a:pt x="985227" y="0"/>
                      <a:pt x="1000618" y="15390"/>
                      <a:pt x="1000618" y="34375"/>
                    </a:cubicBezTo>
                    <a:close/>
                  </a:path>
                </a:pathLst>
              </a:custGeom>
              <a:solidFill>
                <a:srgbClr val="D9E6FA">
                  <a:alpha val="69804"/>
                </a:srgbClr>
              </a:solidFill>
            </p:spPr>
            <p:txBody>
              <a:bodyPr/>
              <a:lstStyle/>
              <a:p>
                <a:endParaRPr lang="en-GB"/>
              </a:p>
            </p:txBody>
          </p:sp>
          <p:sp>
            <p:nvSpPr>
              <p:cNvPr id="10" name="TextBox 10"/>
              <p:cNvSpPr txBox="1"/>
              <p:nvPr/>
            </p:nvSpPr>
            <p:spPr>
              <a:xfrm>
                <a:off x="0" y="-9525"/>
                <a:ext cx="1000618" cy="532879"/>
              </a:xfrm>
              <a:prstGeom prst="rect">
                <a:avLst/>
              </a:prstGeom>
            </p:spPr>
            <p:txBody>
              <a:bodyPr lIns="50800" tIns="50800" rIns="50800" bIns="50800" rtlCol="0" anchor="ctr"/>
              <a:lstStyle/>
              <a:p>
                <a:pPr algn="ctr">
                  <a:lnSpc>
                    <a:spcPts val="1934"/>
                  </a:lnSpc>
                </a:pPr>
                <a:endParaRPr/>
              </a:p>
            </p:txBody>
          </p:sp>
        </p:grpSp>
        <p:sp>
          <p:nvSpPr>
            <p:cNvPr id="11" name="TextBox 11"/>
            <p:cNvSpPr txBox="1"/>
            <p:nvPr/>
          </p:nvSpPr>
          <p:spPr>
            <a:xfrm>
              <a:off x="1813817" y="76474"/>
              <a:ext cx="3076503" cy="503271"/>
            </a:xfrm>
            <a:prstGeom prst="rect">
              <a:avLst/>
            </a:prstGeom>
          </p:spPr>
          <p:txBody>
            <a:bodyPr lIns="0" tIns="0" rIns="0" bIns="0" rtlCol="0" anchor="t">
              <a:spAutoFit/>
            </a:bodyPr>
            <a:lstStyle/>
            <a:p>
              <a:pPr algn="ctr">
                <a:lnSpc>
                  <a:spcPts val="3079"/>
                </a:lnSpc>
              </a:pPr>
              <a:r>
                <a:rPr lang="en-US" sz="2199" b="1">
                  <a:solidFill>
                    <a:srgbClr val="1A1A1A"/>
                  </a:solidFill>
                  <a:latin typeface="Poppins Bold"/>
                  <a:ea typeface="Poppins Bold"/>
                  <a:cs typeface="Poppins Bold"/>
                  <a:sym typeface="Poppins Bold"/>
                </a:rPr>
                <a:t>See - Be Present</a:t>
              </a:r>
            </a:p>
          </p:txBody>
        </p:sp>
        <p:sp>
          <p:nvSpPr>
            <p:cNvPr id="12" name="Freeform 12"/>
            <p:cNvSpPr/>
            <p:nvPr/>
          </p:nvSpPr>
          <p:spPr>
            <a:xfrm>
              <a:off x="0" y="2004566"/>
              <a:ext cx="2056439" cy="4164939"/>
            </a:xfrm>
            <a:custGeom>
              <a:avLst/>
              <a:gdLst/>
              <a:ahLst/>
              <a:cxnLst/>
              <a:rect l="l" t="t" r="r" b="b"/>
              <a:pathLst>
                <a:path w="2056439" h="4164939">
                  <a:moveTo>
                    <a:pt x="0" y="0"/>
                  </a:moveTo>
                  <a:lnTo>
                    <a:pt x="2056439" y="0"/>
                  </a:lnTo>
                  <a:lnTo>
                    <a:pt x="2056439" y="4164939"/>
                  </a:lnTo>
                  <a:lnTo>
                    <a:pt x="0" y="41649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3" name="TextBox 13"/>
            <p:cNvSpPr txBox="1"/>
            <p:nvPr/>
          </p:nvSpPr>
          <p:spPr>
            <a:xfrm>
              <a:off x="1813817" y="522596"/>
              <a:ext cx="4603196" cy="2091510"/>
            </a:xfrm>
            <a:prstGeom prst="rect">
              <a:avLst/>
            </a:prstGeom>
          </p:spPr>
          <p:txBody>
            <a:bodyPr lIns="0" tIns="0" rIns="0" bIns="0" rtlCol="0" anchor="t">
              <a:spAutoFit/>
            </a:bodyPr>
            <a:lstStyle/>
            <a:p>
              <a:pPr algn="l">
                <a:lnSpc>
                  <a:spcPts val="2520"/>
                </a:lnSpc>
              </a:pPr>
              <a:r>
                <a:rPr lang="en-US" sz="1800">
                  <a:solidFill>
                    <a:srgbClr val="1A1A1A"/>
                  </a:solidFill>
                  <a:latin typeface="Poppins"/>
                  <a:ea typeface="Poppins"/>
                  <a:cs typeface="Poppins"/>
                  <a:sym typeface="Poppins"/>
                </a:rPr>
                <a:t>Do we have everything we need to do the job?</a:t>
              </a:r>
            </a:p>
            <a:p>
              <a:pPr algn="l">
                <a:lnSpc>
                  <a:spcPts val="2520"/>
                </a:lnSpc>
              </a:pPr>
              <a:r>
                <a:rPr lang="en-US" sz="1800">
                  <a:solidFill>
                    <a:srgbClr val="1A1A1A"/>
                  </a:solidFill>
                  <a:latin typeface="Poppins"/>
                  <a:ea typeface="Poppins"/>
                  <a:cs typeface="Poppins"/>
                  <a:sym typeface="Poppins"/>
                </a:rPr>
                <a:t>Is anything different today?</a:t>
              </a:r>
            </a:p>
            <a:p>
              <a:pPr algn="l">
                <a:lnSpc>
                  <a:spcPts val="2520"/>
                </a:lnSpc>
              </a:pPr>
              <a:r>
                <a:rPr lang="en-US" sz="1800">
                  <a:solidFill>
                    <a:srgbClr val="1A1A1A"/>
                  </a:solidFill>
                  <a:latin typeface="Poppins"/>
                  <a:ea typeface="Poppins"/>
                  <a:cs typeface="Poppins"/>
                  <a:sym typeface="Poppins"/>
                </a:rPr>
                <a:t>Watch the behaviours of the team</a:t>
              </a:r>
            </a:p>
          </p:txBody>
        </p:sp>
      </p:grpSp>
      <p:grpSp>
        <p:nvGrpSpPr>
          <p:cNvPr id="14" name="Group 14"/>
          <p:cNvGrpSpPr/>
          <p:nvPr/>
        </p:nvGrpSpPr>
        <p:grpSpPr>
          <a:xfrm>
            <a:off x="4051724" y="5143500"/>
            <a:ext cx="6108117" cy="4114800"/>
            <a:chOff x="0" y="0"/>
            <a:chExt cx="8144156" cy="5486400"/>
          </a:xfrm>
        </p:grpSpPr>
        <p:sp>
          <p:nvSpPr>
            <p:cNvPr id="15" name="Freeform 15"/>
            <p:cNvSpPr/>
            <p:nvPr/>
          </p:nvSpPr>
          <p:spPr>
            <a:xfrm>
              <a:off x="5435246" y="0"/>
              <a:ext cx="2708910" cy="5486400"/>
            </a:xfrm>
            <a:custGeom>
              <a:avLst/>
              <a:gdLst/>
              <a:ahLst/>
              <a:cxnLst/>
              <a:rect l="l" t="t" r="r" b="b"/>
              <a:pathLst>
                <a:path w="2708910" h="5486400">
                  <a:moveTo>
                    <a:pt x="0" y="0"/>
                  </a:moveTo>
                  <a:lnTo>
                    <a:pt x="2708910" y="0"/>
                  </a:lnTo>
                  <a:lnTo>
                    <a:pt x="2708910" y="5486400"/>
                  </a:lnTo>
                  <a:lnTo>
                    <a:pt x="0" y="5486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6" name="Group 16"/>
            <p:cNvGrpSpPr/>
            <p:nvPr/>
          </p:nvGrpSpPr>
          <p:grpSpPr>
            <a:xfrm>
              <a:off x="0" y="714072"/>
              <a:ext cx="5405238" cy="2826712"/>
              <a:chOff x="0" y="0"/>
              <a:chExt cx="1000618" cy="523354"/>
            </a:xfrm>
          </p:grpSpPr>
          <p:sp>
            <p:nvSpPr>
              <p:cNvPr id="17" name="Freeform 17"/>
              <p:cNvSpPr/>
              <p:nvPr/>
            </p:nvSpPr>
            <p:spPr>
              <a:xfrm>
                <a:off x="0" y="0"/>
                <a:ext cx="1000618" cy="523354"/>
              </a:xfrm>
              <a:custGeom>
                <a:avLst/>
                <a:gdLst/>
                <a:ahLst/>
                <a:cxnLst/>
                <a:rect l="l" t="t" r="r" b="b"/>
                <a:pathLst>
                  <a:path w="1000618" h="523354">
                    <a:moveTo>
                      <a:pt x="1000618" y="34375"/>
                    </a:moveTo>
                    <a:lnTo>
                      <a:pt x="1000618" y="488979"/>
                    </a:lnTo>
                    <a:cubicBezTo>
                      <a:pt x="1000618" y="507964"/>
                      <a:pt x="985227" y="523354"/>
                      <a:pt x="966242" y="523354"/>
                    </a:cubicBezTo>
                    <a:lnTo>
                      <a:pt x="34375" y="523354"/>
                    </a:lnTo>
                    <a:cubicBezTo>
                      <a:pt x="15390" y="523354"/>
                      <a:pt x="0" y="507964"/>
                      <a:pt x="0" y="488979"/>
                    </a:cubicBezTo>
                    <a:lnTo>
                      <a:pt x="0" y="34375"/>
                    </a:lnTo>
                    <a:cubicBezTo>
                      <a:pt x="0" y="15390"/>
                      <a:pt x="15390" y="0"/>
                      <a:pt x="34375" y="0"/>
                    </a:cubicBezTo>
                    <a:lnTo>
                      <a:pt x="966242" y="0"/>
                    </a:lnTo>
                    <a:cubicBezTo>
                      <a:pt x="985227" y="0"/>
                      <a:pt x="1000618" y="15390"/>
                      <a:pt x="1000618" y="34375"/>
                    </a:cubicBezTo>
                    <a:close/>
                  </a:path>
                </a:pathLst>
              </a:custGeom>
              <a:solidFill>
                <a:srgbClr val="D9E6FA">
                  <a:alpha val="69804"/>
                </a:srgbClr>
              </a:solidFill>
            </p:spPr>
            <p:txBody>
              <a:bodyPr/>
              <a:lstStyle/>
              <a:p>
                <a:endParaRPr lang="en-GB"/>
              </a:p>
            </p:txBody>
          </p:sp>
          <p:sp>
            <p:nvSpPr>
              <p:cNvPr id="18" name="TextBox 18"/>
              <p:cNvSpPr txBox="1"/>
              <p:nvPr/>
            </p:nvSpPr>
            <p:spPr>
              <a:xfrm>
                <a:off x="0" y="-9525"/>
                <a:ext cx="1000618" cy="532879"/>
              </a:xfrm>
              <a:prstGeom prst="rect">
                <a:avLst/>
              </a:prstGeom>
            </p:spPr>
            <p:txBody>
              <a:bodyPr lIns="50800" tIns="50800" rIns="50800" bIns="50800" rtlCol="0" anchor="ctr"/>
              <a:lstStyle/>
              <a:p>
                <a:pPr algn="ctr">
                  <a:lnSpc>
                    <a:spcPts val="1934"/>
                  </a:lnSpc>
                </a:pPr>
                <a:endParaRPr/>
              </a:p>
            </p:txBody>
          </p:sp>
        </p:grpSp>
        <p:sp>
          <p:nvSpPr>
            <p:cNvPr id="19" name="TextBox 19"/>
            <p:cNvSpPr txBox="1"/>
            <p:nvPr/>
          </p:nvSpPr>
          <p:spPr>
            <a:xfrm>
              <a:off x="194320" y="790546"/>
              <a:ext cx="3827138" cy="503271"/>
            </a:xfrm>
            <a:prstGeom prst="rect">
              <a:avLst/>
            </a:prstGeom>
          </p:spPr>
          <p:txBody>
            <a:bodyPr lIns="0" tIns="0" rIns="0" bIns="0" rtlCol="0" anchor="t">
              <a:spAutoFit/>
            </a:bodyPr>
            <a:lstStyle/>
            <a:p>
              <a:pPr algn="ctr">
                <a:lnSpc>
                  <a:spcPts val="3079"/>
                </a:lnSpc>
              </a:pPr>
              <a:r>
                <a:rPr lang="en-US" sz="2199" b="1">
                  <a:solidFill>
                    <a:srgbClr val="1A1A1A"/>
                  </a:solidFill>
                  <a:latin typeface="Poppins Bold"/>
                  <a:ea typeface="Poppins Bold"/>
                  <a:cs typeface="Poppins Bold"/>
                  <a:sym typeface="Poppins Bold"/>
                </a:rPr>
                <a:t>Care - Be Authentic </a:t>
              </a:r>
            </a:p>
          </p:txBody>
        </p:sp>
        <p:sp>
          <p:nvSpPr>
            <p:cNvPr id="20" name="TextBox 20"/>
            <p:cNvSpPr txBox="1"/>
            <p:nvPr/>
          </p:nvSpPr>
          <p:spPr>
            <a:xfrm>
              <a:off x="194320" y="1236668"/>
              <a:ext cx="4603196" cy="2091510"/>
            </a:xfrm>
            <a:prstGeom prst="rect">
              <a:avLst/>
            </a:prstGeom>
          </p:spPr>
          <p:txBody>
            <a:bodyPr lIns="0" tIns="0" rIns="0" bIns="0" rtlCol="0" anchor="t">
              <a:spAutoFit/>
            </a:bodyPr>
            <a:lstStyle/>
            <a:p>
              <a:pPr algn="l">
                <a:lnSpc>
                  <a:spcPts val="2520"/>
                </a:lnSpc>
              </a:pPr>
              <a:r>
                <a:rPr lang="en-US" sz="1800">
                  <a:solidFill>
                    <a:srgbClr val="1A1A1A"/>
                  </a:solidFill>
                  <a:latin typeface="Poppins"/>
                  <a:ea typeface="Poppins"/>
                  <a:cs typeface="Poppins"/>
                  <a:sym typeface="Poppins"/>
                </a:rPr>
                <a:t>How are you feeling today?</a:t>
              </a:r>
            </a:p>
            <a:p>
              <a:pPr algn="l">
                <a:lnSpc>
                  <a:spcPts val="2520"/>
                </a:lnSpc>
              </a:pPr>
              <a:r>
                <a:rPr lang="en-US" sz="1800">
                  <a:solidFill>
                    <a:srgbClr val="1A1A1A"/>
                  </a:solidFill>
                  <a:latin typeface="Poppins"/>
                  <a:ea typeface="Poppins"/>
                  <a:cs typeface="Poppins"/>
                  <a:sym typeface="Poppins"/>
                </a:rPr>
                <a:t>What is going well?</a:t>
              </a:r>
            </a:p>
            <a:p>
              <a:pPr algn="l">
                <a:lnSpc>
                  <a:spcPts val="2520"/>
                </a:lnSpc>
              </a:pPr>
              <a:r>
                <a:rPr lang="en-US" sz="1800">
                  <a:solidFill>
                    <a:srgbClr val="1A1A1A"/>
                  </a:solidFill>
                  <a:latin typeface="Poppins"/>
                  <a:ea typeface="Poppins"/>
                  <a:cs typeface="Poppins"/>
                  <a:sym typeface="Poppins"/>
                </a:rPr>
                <a:t>What can be done better?</a:t>
              </a:r>
            </a:p>
            <a:p>
              <a:pPr algn="l">
                <a:lnSpc>
                  <a:spcPts val="2520"/>
                </a:lnSpc>
              </a:pPr>
              <a:r>
                <a:rPr lang="en-US" sz="1800">
                  <a:solidFill>
                    <a:srgbClr val="1A1A1A"/>
                  </a:solidFill>
                  <a:latin typeface="Poppins"/>
                  <a:ea typeface="Poppins"/>
                  <a:cs typeface="Poppins"/>
                  <a:sym typeface="Poppins"/>
                </a:rPr>
                <a:t>How can we make that happen?</a:t>
              </a:r>
            </a:p>
          </p:txBody>
        </p:sp>
      </p:grpSp>
      <p:grpSp>
        <p:nvGrpSpPr>
          <p:cNvPr id="21" name="Group 21"/>
          <p:cNvGrpSpPr/>
          <p:nvPr/>
        </p:nvGrpSpPr>
        <p:grpSpPr>
          <a:xfrm>
            <a:off x="10584156" y="2430199"/>
            <a:ext cx="5255977" cy="3750800"/>
            <a:chOff x="0" y="0"/>
            <a:chExt cx="7007969" cy="5001067"/>
          </a:xfrm>
        </p:grpSpPr>
        <p:grpSp>
          <p:nvGrpSpPr>
            <p:cNvPr id="22" name="Group 22"/>
            <p:cNvGrpSpPr/>
            <p:nvPr/>
          </p:nvGrpSpPr>
          <p:grpSpPr>
            <a:xfrm>
              <a:off x="0" y="0"/>
              <a:ext cx="5138672" cy="2366280"/>
              <a:chOff x="0" y="0"/>
              <a:chExt cx="951271" cy="438107"/>
            </a:xfrm>
          </p:grpSpPr>
          <p:sp>
            <p:nvSpPr>
              <p:cNvPr id="23" name="Freeform 23"/>
              <p:cNvSpPr/>
              <p:nvPr/>
            </p:nvSpPr>
            <p:spPr>
              <a:xfrm>
                <a:off x="0" y="0"/>
                <a:ext cx="951271" cy="438107"/>
              </a:xfrm>
              <a:custGeom>
                <a:avLst/>
                <a:gdLst/>
                <a:ahLst/>
                <a:cxnLst/>
                <a:rect l="l" t="t" r="r" b="b"/>
                <a:pathLst>
                  <a:path w="951271" h="438107">
                    <a:moveTo>
                      <a:pt x="951271" y="36158"/>
                    </a:moveTo>
                    <a:lnTo>
                      <a:pt x="951271" y="401949"/>
                    </a:lnTo>
                    <a:cubicBezTo>
                      <a:pt x="951271" y="421919"/>
                      <a:pt x="935082" y="438107"/>
                      <a:pt x="915113" y="438107"/>
                    </a:cubicBezTo>
                    <a:lnTo>
                      <a:pt x="36158" y="438107"/>
                    </a:lnTo>
                    <a:cubicBezTo>
                      <a:pt x="16189" y="438107"/>
                      <a:pt x="0" y="421919"/>
                      <a:pt x="0" y="401949"/>
                    </a:cubicBezTo>
                    <a:lnTo>
                      <a:pt x="0" y="36158"/>
                    </a:lnTo>
                    <a:cubicBezTo>
                      <a:pt x="0" y="16189"/>
                      <a:pt x="16189" y="0"/>
                      <a:pt x="36158" y="0"/>
                    </a:cubicBezTo>
                    <a:lnTo>
                      <a:pt x="915113" y="0"/>
                    </a:lnTo>
                    <a:cubicBezTo>
                      <a:pt x="935082" y="0"/>
                      <a:pt x="951271" y="16189"/>
                      <a:pt x="951271" y="36158"/>
                    </a:cubicBezTo>
                    <a:close/>
                  </a:path>
                </a:pathLst>
              </a:custGeom>
              <a:solidFill>
                <a:srgbClr val="D9E6FA">
                  <a:alpha val="69804"/>
                </a:srgbClr>
              </a:solidFill>
            </p:spPr>
            <p:txBody>
              <a:bodyPr/>
              <a:lstStyle/>
              <a:p>
                <a:endParaRPr lang="en-GB"/>
              </a:p>
            </p:txBody>
          </p:sp>
          <p:sp>
            <p:nvSpPr>
              <p:cNvPr id="24" name="TextBox 24"/>
              <p:cNvSpPr txBox="1"/>
              <p:nvPr/>
            </p:nvSpPr>
            <p:spPr>
              <a:xfrm>
                <a:off x="0" y="-9525"/>
                <a:ext cx="951271" cy="447632"/>
              </a:xfrm>
              <a:prstGeom prst="rect">
                <a:avLst/>
              </a:prstGeom>
            </p:spPr>
            <p:txBody>
              <a:bodyPr lIns="50800" tIns="50800" rIns="50800" bIns="50800" rtlCol="0" anchor="ctr"/>
              <a:lstStyle/>
              <a:p>
                <a:pPr algn="ctr">
                  <a:lnSpc>
                    <a:spcPts val="1934"/>
                  </a:lnSpc>
                </a:pPr>
                <a:endParaRPr/>
              </a:p>
            </p:txBody>
          </p:sp>
        </p:grpSp>
        <p:sp>
          <p:nvSpPr>
            <p:cNvPr id="25" name="Freeform 25"/>
            <p:cNvSpPr/>
            <p:nvPr/>
          </p:nvSpPr>
          <p:spPr>
            <a:xfrm>
              <a:off x="5138672" y="1215150"/>
              <a:ext cx="1869297" cy="3785917"/>
            </a:xfrm>
            <a:custGeom>
              <a:avLst/>
              <a:gdLst/>
              <a:ahLst/>
              <a:cxnLst/>
              <a:rect l="l" t="t" r="r" b="b"/>
              <a:pathLst>
                <a:path w="1869297" h="3785917">
                  <a:moveTo>
                    <a:pt x="0" y="0"/>
                  </a:moveTo>
                  <a:lnTo>
                    <a:pt x="1869297" y="0"/>
                  </a:lnTo>
                  <a:lnTo>
                    <a:pt x="1869297" y="3785917"/>
                  </a:lnTo>
                  <a:lnTo>
                    <a:pt x="0" y="378591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6" name="TextBox 26"/>
            <p:cNvSpPr txBox="1"/>
            <p:nvPr/>
          </p:nvSpPr>
          <p:spPr>
            <a:xfrm>
              <a:off x="194320" y="58330"/>
              <a:ext cx="2798329" cy="503271"/>
            </a:xfrm>
            <a:prstGeom prst="rect">
              <a:avLst/>
            </a:prstGeom>
          </p:spPr>
          <p:txBody>
            <a:bodyPr lIns="0" tIns="0" rIns="0" bIns="0" rtlCol="0" anchor="t">
              <a:spAutoFit/>
            </a:bodyPr>
            <a:lstStyle/>
            <a:p>
              <a:pPr algn="ctr">
                <a:lnSpc>
                  <a:spcPts val="3079"/>
                </a:lnSpc>
              </a:pPr>
              <a:r>
                <a:rPr lang="en-US" sz="2199" b="1">
                  <a:solidFill>
                    <a:srgbClr val="1A1A1A"/>
                  </a:solidFill>
                  <a:latin typeface="Poppins Bold"/>
                  <a:ea typeface="Poppins Bold"/>
                  <a:cs typeface="Poppins Bold"/>
                  <a:sym typeface="Poppins Bold"/>
                </a:rPr>
                <a:t>Share - Step In</a:t>
              </a:r>
            </a:p>
          </p:txBody>
        </p:sp>
        <p:sp>
          <p:nvSpPr>
            <p:cNvPr id="27" name="TextBox 27"/>
            <p:cNvSpPr txBox="1"/>
            <p:nvPr/>
          </p:nvSpPr>
          <p:spPr>
            <a:xfrm>
              <a:off x="194320" y="522596"/>
              <a:ext cx="4603196" cy="1672446"/>
            </a:xfrm>
            <a:prstGeom prst="rect">
              <a:avLst/>
            </a:prstGeom>
          </p:spPr>
          <p:txBody>
            <a:bodyPr lIns="0" tIns="0" rIns="0" bIns="0" rtlCol="0" anchor="t">
              <a:spAutoFit/>
            </a:bodyPr>
            <a:lstStyle/>
            <a:p>
              <a:pPr algn="l">
                <a:lnSpc>
                  <a:spcPts val="2520"/>
                </a:lnSpc>
              </a:pPr>
              <a:r>
                <a:rPr lang="en-US" sz="1800">
                  <a:solidFill>
                    <a:srgbClr val="1A1A1A"/>
                  </a:solidFill>
                  <a:latin typeface="Poppins"/>
                  <a:ea typeface="Poppins"/>
                  <a:cs typeface="Poppins"/>
                  <a:sym typeface="Poppins"/>
                </a:rPr>
                <a:t>Engage in Conversations</a:t>
              </a:r>
            </a:p>
            <a:p>
              <a:pPr algn="l">
                <a:lnSpc>
                  <a:spcPts val="2520"/>
                </a:lnSpc>
              </a:pPr>
              <a:r>
                <a:rPr lang="en-US" sz="1800">
                  <a:solidFill>
                    <a:srgbClr val="1A1A1A"/>
                  </a:solidFill>
                  <a:latin typeface="Poppins"/>
                  <a:ea typeface="Poppins"/>
                  <a:cs typeface="Poppins"/>
                  <a:sym typeface="Poppins"/>
                </a:rPr>
                <a:t>How are others today?</a:t>
              </a:r>
            </a:p>
            <a:p>
              <a:pPr algn="l">
                <a:lnSpc>
                  <a:spcPts val="2520"/>
                </a:lnSpc>
              </a:pPr>
              <a:r>
                <a:rPr lang="en-US" sz="1800">
                  <a:solidFill>
                    <a:srgbClr val="1A1A1A"/>
                  </a:solidFill>
                  <a:latin typeface="Poppins"/>
                  <a:ea typeface="Poppins"/>
                  <a:cs typeface="Poppins"/>
                  <a:sym typeface="Poppins"/>
                </a:rPr>
                <a:t>What will you do differently today?</a:t>
              </a:r>
            </a:p>
          </p:txBody>
        </p:sp>
      </p:grpSp>
      <p:sp>
        <p:nvSpPr>
          <p:cNvPr id="28" name="AutoShape 28"/>
          <p:cNvSpPr/>
          <p:nvPr/>
        </p:nvSpPr>
        <p:spPr>
          <a:xfrm flipH="1" flipV="1">
            <a:off x="12176125" y="7013896"/>
            <a:ext cx="477252" cy="1287007"/>
          </a:xfrm>
          <a:prstGeom prst="line">
            <a:avLst/>
          </a:prstGeom>
          <a:ln w="95250" cap="flat">
            <a:solidFill>
              <a:srgbClr val="000000"/>
            </a:solidFill>
            <a:prstDash val="sysDash"/>
            <a:headEnd type="none" w="sm" len="sm"/>
            <a:tailEnd type="none" w="sm" len="sm"/>
          </a:ln>
        </p:spPr>
        <p:txBody>
          <a:bodyPr/>
          <a:lstStyle/>
          <a:p>
            <a:endParaRPr lang="en-GB"/>
          </a:p>
        </p:txBody>
      </p:sp>
      <p:sp>
        <p:nvSpPr>
          <p:cNvPr id="29" name="AutoShape 29"/>
          <p:cNvSpPr/>
          <p:nvPr/>
        </p:nvSpPr>
        <p:spPr>
          <a:xfrm flipV="1">
            <a:off x="12191667" y="6180999"/>
            <a:ext cx="1990612" cy="687234"/>
          </a:xfrm>
          <a:prstGeom prst="line">
            <a:avLst/>
          </a:prstGeom>
          <a:ln w="95250" cap="flat">
            <a:solidFill>
              <a:srgbClr val="000000"/>
            </a:solidFill>
            <a:prstDash val="sysDash"/>
            <a:headEnd type="none" w="sm" len="sm"/>
            <a:tailEnd type="none" w="sm" len="sm"/>
          </a:ln>
        </p:spPr>
        <p:txBody>
          <a:bodyPr/>
          <a:lstStyle/>
          <a:p>
            <a:endParaRPr lang="en-GB"/>
          </a:p>
        </p:txBody>
      </p:sp>
      <p:grpSp>
        <p:nvGrpSpPr>
          <p:cNvPr id="30" name="Group 30"/>
          <p:cNvGrpSpPr/>
          <p:nvPr/>
        </p:nvGrpSpPr>
        <p:grpSpPr>
          <a:xfrm>
            <a:off x="13040931" y="7200900"/>
            <a:ext cx="4731773" cy="2734284"/>
            <a:chOff x="0" y="0"/>
            <a:chExt cx="6309030" cy="3645712"/>
          </a:xfrm>
        </p:grpSpPr>
        <p:grpSp>
          <p:nvGrpSpPr>
            <p:cNvPr id="31" name="Group 31"/>
            <p:cNvGrpSpPr/>
            <p:nvPr/>
          </p:nvGrpSpPr>
          <p:grpSpPr>
            <a:xfrm>
              <a:off x="0" y="0"/>
              <a:ext cx="6309030" cy="3645712"/>
              <a:chOff x="0" y="0"/>
              <a:chExt cx="1167928" cy="674989"/>
            </a:xfrm>
          </p:grpSpPr>
          <p:sp>
            <p:nvSpPr>
              <p:cNvPr id="32" name="Freeform 32"/>
              <p:cNvSpPr/>
              <p:nvPr/>
            </p:nvSpPr>
            <p:spPr>
              <a:xfrm>
                <a:off x="0" y="0"/>
                <a:ext cx="1167928" cy="674989"/>
              </a:xfrm>
              <a:custGeom>
                <a:avLst/>
                <a:gdLst/>
                <a:ahLst/>
                <a:cxnLst/>
                <a:rect l="l" t="t" r="r" b="b"/>
                <a:pathLst>
                  <a:path w="1167928" h="674989">
                    <a:moveTo>
                      <a:pt x="1167928" y="29451"/>
                    </a:moveTo>
                    <a:lnTo>
                      <a:pt x="1167928" y="645538"/>
                    </a:lnTo>
                    <a:cubicBezTo>
                      <a:pt x="1167928" y="653349"/>
                      <a:pt x="1164825" y="660840"/>
                      <a:pt x="1159302" y="666363"/>
                    </a:cubicBezTo>
                    <a:cubicBezTo>
                      <a:pt x="1153779" y="671886"/>
                      <a:pt x="1146288" y="674989"/>
                      <a:pt x="1138477" y="674989"/>
                    </a:cubicBezTo>
                    <a:lnTo>
                      <a:pt x="29451" y="674989"/>
                    </a:lnTo>
                    <a:cubicBezTo>
                      <a:pt x="21640" y="674989"/>
                      <a:pt x="14149" y="671886"/>
                      <a:pt x="8626" y="666363"/>
                    </a:cubicBezTo>
                    <a:cubicBezTo>
                      <a:pt x="3103" y="660840"/>
                      <a:pt x="0" y="653349"/>
                      <a:pt x="0" y="645538"/>
                    </a:cubicBezTo>
                    <a:lnTo>
                      <a:pt x="0" y="29451"/>
                    </a:lnTo>
                    <a:cubicBezTo>
                      <a:pt x="0" y="21640"/>
                      <a:pt x="3103" y="14149"/>
                      <a:pt x="8626" y="8626"/>
                    </a:cubicBezTo>
                    <a:cubicBezTo>
                      <a:pt x="14149" y="3103"/>
                      <a:pt x="21640" y="0"/>
                      <a:pt x="29451" y="0"/>
                    </a:cubicBezTo>
                    <a:lnTo>
                      <a:pt x="1138477" y="0"/>
                    </a:lnTo>
                    <a:cubicBezTo>
                      <a:pt x="1146288" y="0"/>
                      <a:pt x="1153779" y="3103"/>
                      <a:pt x="1159302" y="8626"/>
                    </a:cubicBezTo>
                    <a:cubicBezTo>
                      <a:pt x="1164825" y="14149"/>
                      <a:pt x="1167928" y="21640"/>
                      <a:pt x="1167928" y="29451"/>
                    </a:cubicBezTo>
                    <a:close/>
                  </a:path>
                </a:pathLst>
              </a:custGeom>
              <a:solidFill>
                <a:srgbClr val="FED403">
                  <a:alpha val="49804"/>
                </a:srgbClr>
              </a:solidFill>
            </p:spPr>
            <p:txBody>
              <a:bodyPr/>
              <a:lstStyle/>
              <a:p>
                <a:endParaRPr lang="en-GB"/>
              </a:p>
            </p:txBody>
          </p:sp>
          <p:sp>
            <p:nvSpPr>
              <p:cNvPr id="33" name="TextBox 33"/>
              <p:cNvSpPr txBox="1"/>
              <p:nvPr/>
            </p:nvSpPr>
            <p:spPr>
              <a:xfrm>
                <a:off x="0" y="-9525"/>
                <a:ext cx="1167928" cy="684514"/>
              </a:xfrm>
              <a:prstGeom prst="rect">
                <a:avLst/>
              </a:prstGeom>
            </p:spPr>
            <p:txBody>
              <a:bodyPr lIns="50800" tIns="50800" rIns="50800" bIns="50800" rtlCol="0" anchor="ctr"/>
              <a:lstStyle/>
              <a:p>
                <a:pPr algn="ctr">
                  <a:lnSpc>
                    <a:spcPts val="1934"/>
                  </a:lnSpc>
                </a:pPr>
                <a:endParaRPr/>
              </a:p>
            </p:txBody>
          </p:sp>
        </p:grpSp>
        <p:sp>
          <p:nvSpPr>
            <p:cNvPr id="34" name="TextBox 34"/>
            <p:cNvSpPr txBox="1"/>
            <p:nvPr/>
          </p:nvSpPr>
          <p:spPr>
            <a:xfrm>
              <a:off x="301356" y="131754"/>
              <a:ext cx="5657851" cy="503271"/>
            </a:xfrm>
            <a:prstGeom prst="rect">
              <a:avLst/>
            </a:prstGeom>
          </p:spPr>
          <p:txBody>
            <a:bodyPr lIns="0" tIns="0" rIns="0" bIns="0" rtlCol="0" anchor="t">
              <a:spAutoFit/>
            </a:bodyPr>
            <a:lstStyle/>
            <a:p>
              <a:pPr algn="ctr">
                <a:lnSpc>
                  <a:spcPts val="3079"/>
                </a:lnSpc>
              </a:pPr>
              <a:r>
                <a:rPr lang="en-US" sz="2199" b="1">
                  <a:solidFill>
                    <a:srgbClr val="1A1A1A"/>
                  </a:solidFill>
                  <a:latin typeface="Poppins Bold"/>
                  <a:ea typeface="Poppins Bold"/>
                  <a:cs typeface="Poppins Bold"/>
                  <a:sym typeface="Poppins Bold"/>
                </a:rPr>
                <a:t>SAFETY WALKS ARE ABOUT</a:t>
              </a:r>
            </a:p>
          </p:txBody>
        </p:sp>
        <p:sp>
          <p:nvSpPr>
            <p:cNvPr id="35" name="TextBox 35"/>
            <p:cNvSpPr txBox="1"/>
            <p:nvPr/>
          </p:nvSpPr>
          <p:spPr>
            <a:xfrm>
              <a:off x="301356" y="713410"/>
              <a:ext cx="5657851" cy="2613840"/>
            </a:xfrm>
            <a:prstGeom prst="rect">
              <a:avLst/>
            </a:prstGeom>
          </p:spPr>
          <p:txBody>
            <a:bodyPr lIns="0" tIns="0" rIns="0" bIns="0" rtlCol="0" anchor="t">
              <a:spAutoFit/>
            </a:bodyPr>
            <a:lstStyle/>
            <a:p>
              <a:pPr algn="ctr">
                <a:lnSpc>
                  <a:spcPts val="3150"/>
                </a:lnSpc>
              </a:pPr>
              <a:r>
                <a:rPr lang="en-US" sz="1800">
                  <a:solidFill>
                    <a:srgbClr val="1A1A1A"/>
                  </a:solidFill>
                  <a:latin typeface="Poppins"/>
                  <a:ea typeface="Poppins"/>
                  <a:cs typeface="Poppins"/>
                  <a:sym typeface="Poppins"/>
                </a:rPr>
                <a:t>Having Courageous Conversations</a:t>
              </a:r>
            </a:p>
            <a:p>
              <a:pPr algn="ctr">
                <a:lnSpc>
                  <a:spcPts val="3150"/>
                </a:lnSpc>
              </a:pPr>
              <a:r>
                <a:rPr lang="en-US" sz="1800">
                  <a:solidFill>
                    <a:srgbClr val="1A1A1A"/>
                  </a:solidFill>
                  <a:latin typeface="Poppins"/>
                  <a:ea typeface="Poppins"/>
                  <a:cs typeface="Poppins"/>
                  <a:sym typeface="Poppins"/>
                </a:rPr>
                <a:t>Informal Safety Interactions</a:t>
              </a:r>
            </a:p>
            <a:p>
              <a:pPr algn="ctr">
                <a:lnSpc>
                  <a:spcPts val="3150"/>
                </a:lnSpc>
              </a:pPr>
              <a:r>
                <a:rPr lang="en-US" sz="1800">
                  <a:solidFill>
                    <a:srgbClr val="1A1A1A"/>
                  </a:solidFill>
                  <a:latin typeface="Poppins"/>
                  <a:ea typeface="Poppins"/>
                  <a:cs typeface="Poppins"/>
                  <a:sym typeface="Poppins"/>
                </a:rPr>
                <a:t>Being People Focused</a:t>
              </a:r>
            </a:p>
            <a:p>
              <a:pPr algn="ctr">
                <a:lnSpc>
                  <a:spcPts val="3150"/>
                </a:lnSpc>
              </a:pPr>
              <a:r>
                <a:rPr lang="en-US" sz="1800">
                  <a:solidFill>
                    <a:srgbClr val="1A1A1A"/>
                  </a:solidFill>
                  <a:latin typeface="Poppins"/>
                  <a:ea typeface="Poppins"/>
                  <a:cs typeface="Poppins"/>
                  <a:sym typeface="Poppins"/>
                </a:rPr>
                <a:t>Using Personal Stories</a:t>
              </a:r>
            </a:p>
            <a:p>
              <a:pPr algn="ctr">
                <a:lnSpc>
                  <a:spcPts val="3150"/>
                </a:lnSpc>
              </a:pPr>
              <a:r>
                <a:rPr lang="en-US" sz="1800">
                  <a:solidFill>
                    <a:srgbClr val="1A1A1A"/>
                  </a:solidFill>
                  <a:latin typeface="Poppins"/>
                  <a:ea typeface="Poppins"/>
                  <a:cs typeface="Poppins"/>
                  <a:sym typeface="Poppins"/>
                </a:rPr>
                <a:t>Using Prompters</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pic>
        <p:nvPicPr>
          <p:cNvPr id="6" name="5min Zen Music">
            <a:hlinkClick r:id="" action="ppaction://media"/>
            <a:extLst>
              <a:ext uri="{FF2B5EF4-FFF2-40B4-BE49-F238E27FC236}">
                <a16:creationId xmlns:a16="http://schemas.microsoft.com/office/drawing/2014/main" id="{FE762C9F-7081-97D1-8FC0-02F7AE307DF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8288000" cy="10287000"/>
          </a:xfrm>
          <a:prstGeom prst="rect">
            <a:avLst/>
          </a:prstGeom>
        </p:spPr>
      </p:pic>
      <p:sp>
        <p:nvSpPr>
          <p:cNvPr id="3" name="TextBox 3"/>
          <p:cNvSpPr txBox="1"/>
          <p:nvPr/>
        </p:nvSpPr>
        <p:spPr>
          <a:xfrm>
            <a:off x="0" y="979777"/>
            <a:ext cx="18288000" cy="1364476"/>
          </a:xfrm>
          <a:prstGeom prst="rect">
            <a:avLst/>
          </a:prstGeom>
        </p:spPr>
        <p:txBody>
          <a:bodyPr lIns="0" tIns="0" rIns="0" bIns="0" rtlCol="0" anchor="t">
            <a:spAutoFit/>
          </a:bodyPr>
          <a:lstStyle/>
          <a:p>
            <a:pPr algn="ctr">
              <a:lnSpc>
                <a:spcPts val="11200"/>
              </a:lnSpc>
            </a:pPr>
            <a:r>
              <a:rPr lang="en-US" sz="8000" b="1" dirty="0">
                <a:solidFill>
                  <a:srgbClr val="FFFFFF"/>
                </a:solidFill>
                <a:effectLst>
                  <a:outerShdw blurRad="38100" dist="38100" dir="2700000" algn="tl">
                    <a:srgbClr val="000000">
                      <a:alpha val="43137"/>
                    </a:srgbClr>
                  </a:outerShdw>
                </a:effectLst>
                <a:latin typeface="Poppins Ultra-Bold"/>
                <a:ea typeface="Poppins Ultra-Bold"/>
                <a:cs typeface="Poppins Ultra-Bold"/>
                <a:sym typeface="Poppins Ultra-Bold"/>
              </a:rPr>
              <a:t>TIME TO REFLECT</a:t>
            </a:r>
          </a:p>
        </p:txBody>
      </p:sp>
      <p:sp>
        <p:nvSpPr>
          <p:cNvPr id="4" name="Freeform 4"/>
          <p:cNvSpPr/>
          <p:nvPr/>
        </p:nvSpPr>
        <p:spPr>
          <a:xfrm>
            <a:off x="14659532" y="283528"/>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sp>
        <p:nvSpPr>
          <p:cNvPr id="5" name="TextBox 5"/>
          <p:cNvSpPr txBox="1"/>
          <p:nvPr/>
        </p:nvSpPr>
        <p:spPr>
          <a:xfrm>
            <a:off x="763962" y="3593521"/>
            <a:ext cx="16760076" cy="3802925"/>
          </a:xfrm>
          <a:prstGeom prst="rect">
            <a:avLst/>
          </a:prstGeom>
        </p:spPr>
        <p:txBody>
          <a:bodyPr lIns="0" tIns="0" rIns="0" bIns="0" rtlCol="0" anchor="t">
            <a:spAutoFit/>
          </a:bodyPr>
          <a:lstStyle/>
          <a:p>
            <a:pPr algn="ctr">
              <a:lnSpc>
                <a:spcPts val="7644"/>
              </a:lnSpc>
            </a:pPr>
            <a:r>
              <a:rPr lang="en-US" sz="4200" b="1" dirty="0">
                <a:solidFill>
                  <a:srgbClr val="FFFFFF"/>
                </a:solidFill>
                <a:effectLst>
                  <a:outerShdw blurRad="38100" dist="38100" dir="2700000" algn="tl">
                    <a:srgbClr val="000000">
                      <a:alpha val="43137"/>
                    </a:srgbClr>
                  </a:outerShdw>
                </a:effectLst>
                <a:latin typeface="Poppins Bold"/>
                <a:ea typeface="Poppins Bold"/>
                <a:cs typeface="Poppins Bold"/>
                <a:sym typeface="Poppins Bold"/>
              </a:rPr>
              <a:t>What are you going to change today?</a:t>
            </a:r>
          </a:p>
          <a:p>
            <a:pPr algn="ctr">
              <a:lnSpc>
                <a:spcPts val="7644"/>
              </a:lnSpc>
            </a:pPr>
            <a:r>
              <a:rPr lang="en-US" sz="4200" b="1" dirty="0">
                <a:solidFill>
                  <a:srgbClr val="FFFFFF"/>
                </a:solidFill>
                <a:effectLst>
                  <a:outerShdw blurRad="38100" dist="38100" dir="2700000" algn="tl">
                    <a:srgbClr val="000000">
                      <a:alpha val="43137"/>
                    </a:srgbClr>
                  </a:outerShdw>
                </a:effectLst>
                <a:latin typeface="Poppins Bold"/>
                <a:ea typeface="Poppins Bold"/>
                <a:cs typeface="Poppins Bold"/>
                <a:sym typeface="Poppins Bold"/>
              </a:rPr>
              <a:t>What can you change in a week or a month?</a:t>
            </a:r>
          </a:p>
          <a:p>
            <a:pPr algn="ctr">
              <a:lnSpc>
                <a:spcPts val="7644"/>
              </a:lnSpc>
            </a:pPr>
            <a:r>
              <a:rPr lang="en-US" sz="4200" b="1" dirty="0">
                <a:solidFill>
                  <a:srgbClr val="FFFFFF"/>
                </a:solidFill>
                <a:effectLst>
                  <a:outerShdw blurRad="38100" dist="38100" dir="2700000" algn="tl">
                    <a:srgbClr val="000000">
                      <a:alpha val="43137"/>
                    </a:srgbClr>
                  </a:outerShdw>
                </a:effectLst>
                <a:latin typeface="Poppins Bold"/>
                <a:ea typeface="Poppins Bold"/>
                <a:cs typeface="Poppins Bold"/>
                <a:sym typeface="Poppins Bold"/>
              </a:rPr>
              <a:t>How would this benefit your team? </a:t>
            </a:r>
          </a:p>
          <a:p>
            <a:pPr algn="ctr">
              <a:lnSpc>
                <a:spcPts val="7644"/>
              </a:lnSpc>
            </a:pPr>
            <a:r>
              <a:rPr lang="en-US" sz="4200" b="1" dirty="0">
                <a:solidFill>
                  <a:srgbClr val="FFFFFF"/>
                </a:solidFill>
                <a:effectLst>
                  <a:outerShdw blurRad="38100" dist="38100" dir="2700000" algn="tl">
                    <a:srgbClr val="000000">
                      <a:alpha val="43137"/>
                    </a:srgbClr>
                  </a:outerShdw>
                </a:effectLst>
                <a:latin typeface="Poppins Bold"/>
                <a:ea typeface="Poppins Bold"/>
                <a:cs typeface="Poppins Bold"/>
                <a:sym typeface="Poppins Bold"/>
              </a:rPr>
              <a:t>How are you going to implement See Care Share in your unit?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30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extBox 2"/>
          <p:cNvSpPr txBox="1"/>
          <p:nvPr/>
        </p:nvSpPr>
        <p:spPr>
          <a:xfrm>
            <a:off x="685800" y="737619"/>
            <a:ext cx="16259175"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Bold"/>
                <a:ea typeface="Poppins Bold"/>
                <a:cs typeface="Poppins Bold"/>
                <a:sym typeface="Poppins Bold"/>
              </a:rPr>
              <a:t>YOUR ROLE</a:t>
            </a:r>
          </a:p>
        </p:txBody>
      </p:sp>
      <p:sp>
        <p:nvSpPr>
          <p:cNvPr id="3" name="Freeform 3"/>
          <p:cNvSpPr/>
          <p:nvPr/>
        </p:nvSpPr>
        <p:spPr>
          <a:xfrm>
            <a:off x="14659532" y="410753"/>
            <a:ext cx="2599768" cy="1733179"/>
          </a:xfrm>
          <a:custGeom>
            <a:avLst/>
            <a:gdLst/>
            <a:ahLst/>
            <a:cxnLst/>
            <a:rect l="l" t="t" r="r" b="b"/>
            <a:pathLst>
              <a:path w="2599768" h="1733179">
                <a:moveTo>
                  <a:pt x="0" y="0"/>
                </a:moveTo>
                <a:lnTo>
                  <a:pt x="2599768" y="0"/>
                </a:lnTo>
                <a:lnTo>
                  <a:pt x="2599768" y="1733178"/>
                </a:lnTo>
                <a:lnTo>
                  <a:pt x="0" y="173317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4" name="Group 4"/>
          <p:cNvGrpSpPr/>
          <p:nvPr/>
        </p:nvGrpSpPr>
        <p:grpSpPr>
          <a:xfrm>
            <a:off x="685800" y="2759075"/>
            <a:ext cx="4768850" cy="4768850"/>
            <a:chOff x="0" y="0"/>
            <a:chExt cx="812800" cy="812800"/>
          </a:xfrm>
        </p:grpSpPr>
        <p:sp>
          <p:nvSpPr>
            <p:cNvPr id="5" name="Freeform 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6" name="Group 6"/>
          <p:cNvGrpSpPr/>
          <p:nvPr/>
        </p:nvGrpSpPr>
        <p:grpSpPr>
          <a:xfrm>
            <a:off x="6430963" y="2759075"/>
            <a:ext cx="4768850" cy="4768850"/>
            <a:chOff x="0" y="0"/>
            <a:chExt cx="812800" cy="812800"/>
          </a:xfrm>
        </p:grpSpPr>
        <p:sp>
          <p:nvSpPr>
            <p:cNvPr id="7" name="Freeform 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8" name="Group 8"/>
          <p:cNvGrpSpPr/>
          <p:nvPr/>
        </p:nvGrpSpPr>
        <p:grpSpPr>
          <a:xfrm>
            <a:off x="12176125" y="2759075"/>
            <a:ext cx="4768850" cy="4768850"/>
            <a:chOff x="0" y="0"/>
            <a:chExt cx="812800" cy="812800"/>
          </a:xfrm>
        </p:grpSpPr>
        <p:sp>
          <p:nvSpPr>
            <p:cNvPr id="9" name="Freeform 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0" y="-960120"/>
            <a:ext cx="18288000" cy="12207240"/>
          </a:xfrm>
          <a:custGeom>
            <a:avLst/>
            <a:gdLst/>
            <a:ahLst/>
            <a:cxnLst/>
            <a:rect l="l" t="t" r="r" b="b"/>
            <a:pathLst>
              <a:path w="18288000" h="12207240">
                <a:moveTo>
                  <a:pt x="0" y="0"/>
                </a:moveTo>
                <a:lnTo>
                  <a:pt x="18288000" y="0"/>
                </a:lnTo>
                <a:lnTo>
                  <a:pt x="18288000" y="12207240"/>
                </a:lnTo>
                <a:lnTo>
                  <a:pt x="0" y="12207240"/>
                </a:lnTo>
                <a:lnTo>
                  <a:pt x="0" y="0"/>
                </a:lnTo>
                <a:close/>
              </a:path>
            </a:pathLst>
          </a:custGeom>
          <a:blipFill>
            <a:blip r:embed="rId3" cstate="email">
              <a:alphaModFix amt="70000"/>
              <a:extLst>
                <a:ext uri="{28A0092B-C50C-407E-A947-70E740481C1C}">
                  <a14:useLocalDpi xmlns:a14="http://schemas.microsoft.com/office/drawing/2010/main"/>
                </a:ext>
              </a:extLst>
            </a:blip>
            <a:stretch>
              <a:fillRect/>
            </a:stretch>
          </a:blipFill>
        </p:spPr>
        <p:txBody>
          <a:bodyPr/>
          <a:lstStyle/>
          <a:p>
            <a:endParaRPr lang="en-GB"/>
          </a:p>
        </p:txBody>
      </p:sp>
      <p:sp>
        <p:nvSpPr>
          <p:cNvPr id="3" name="TextBox 3"/>
          <p:cNvSpPr txBox="1"/>
          <p:nvPr/>
        </p:nvSpPr>
        <p:spPr>
          <a:xfrm>
            <a:off x="1095750" y="4624415"/>
            <a:ext cx="16096501" cy="1000071"/>
          </a:xfrm>
          <a:prstGeom prst="rect">
            <a:avLst/>
          </a:prstGeom>
        </p:spPr>
        <p:txBody>
          <a:bodyPr lIns="0" tIns="0" rIns="0" bIns="0" rtlCol="0" anchor="t">
            <a:spAutoFit/>
          </a:bodyPr>
          <a:lstStyle/>
          <a:p>
            <a:pPr algn="l">
              <a:lnSpc>
                <a:spcPts val="4799"/>
              </a:lnSpc>
              <a:spcBef>
                <a:spcPct val="0"/>
              </a:spcBef>
            </a:pPr>
            <a:r>
              <a:rPr lang="en-US" sz="3999" b="1">
                <a:solidFill>
                  <a:srgbClr val="1A1A1A"/>
                </a:solidFill>
                <a:latin typeface="Poppins Bold"/>
                <a:ea typeface="Poppins Bold"/>
                <a:cs typeface="Poppins Bold"/>
                <a:sym typeface="Poppins Bold"/>
              </a:rPr>
              <a:t>“EVERY ACCOMPLISHMENT STARTS WITH THE DECISION TO TRY”</a:t>
            </a:r>
          </a:p>
          <a:p>
            <a:pPr algn="l">
              <a:lnSpc>
                <a:spcPts val="2879"/>
              </a:lnSpc>
              <a:spcBef>
                <a:spcPct val="0"/>
              </a:spcBef>
            </a:pPr>
            <a:r>
              <a:rPr lang="en-US" sz="2400">
                <a:solidFill>
                  <a:srgbClr val="1A1A1A"/>
                </a:solidFill>
                <a:latin typeface="DM Sans"/>
                <a:ea typeface="DM Sans"/>
                <a:cs typeface="DM Sans"/>
                <a:sym typeface="DM Sans"/>
              </a:rPr>
              <a:t>                                                                                                                                                                    (John F. Kennedy)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pic>
        <p:nvPicPr>
          <p:cNvPr id="3" name="Online Media 2" title="Management Coaching Outro">
            <a:hlinkClick r:id="" action="ppaction://media"/>
            <a:extLst>
              <a:ext uri="{FF2B5EF4-FFF2-40B4-BE49-F238E27FC236}">
                <a16:creationId xmlns:a16="http://schemas.microsoft.com/office/drawing/2014/main" id="{E53DA8BF-0C7C-1EC0-CAB1-B72DE8907CEF}"/>
              </a:ext>
            </a:extLst>
          </p:cNvPr>
          <p:cNvPicPr>
            <a:picLocks noRot="1" noChangeAspect="1"/>
          </p:cNvPicPr>
          <p:nvPr>
            <a:videoFile r:link="rId1"/>
          </p:nvPr>
        </p:nvPicPr>
        <p:blipFill>
          <a:blip r:embed="rId4"/>
          <a:stretch>
            <a:fillRect/>
          </a:stretch>
        </p:blipFill>
        <p:spPr>
          <a:xfrm>
            <a:off x="14288" y="0"/>
            <a:ext cx="18259425"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4702394" y="682493"/>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4" name="AutoShape 24"/>
          <p:cNvSpPr/>
          <p:nvPr/>
        </p:nvSpPr>
        <p:spPr>
          <a:xfrm>
            <a:off x="1028700" y="2081264"/>
            <a:ext cx="16273462" cy="0"/>
          </a:xfrm>
          <a:prstGeom prst="line">
            <a:avLst/>
          </a:prstGeom>
          <a:ln w="19050" cap="flat">
            <a:solidFill>
              <a:srgbClr val="FED403"/>
            </a:solidFill>
            <a:prstDash val="solid"/>
            <a:headEnd type="none" w="sm" len="sm"/>
            <a:tailEnd type="none" w="sm" len="sm"/>
          </a:ln>
        </p:spPr>
        <p:txBody>
          <a:bodyPr/>
          <a:lstStyle/>
          <a:p>
            <a:endParaRPr lang="en-GB"/>
          </a:p>
        </p:txBody>
      </p:sp>
      <p:sp>
        <p:nvSpPr>
          <p:cNvPr id="27" name="TextBox 27"/>
          <p:cNvSpPr txBox="1"/>
          <p:nvPr/>
        </p:nvSpPr>
        <p:spPr>
          <a:xfrm>
            <a:off x="1028700" y="749168"/>
            <a:ext cx="13630832"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WHAT NEXT</a:t>
            </a:r>
          </a:p>
        </p:txBody>
      </p:sp>
      <p:grpSp>
        <p:nvGrpSpPr>
          <p:cNvPr id="36" name="Group 35">
            <a:extLst>
              <a:ext uri="{FF2B5EF4-FFF2-40B4-BE49-F238E27FC236}">
                <a16:creationId xmlns:a16="http://schemas.microsoft.com/office/drawing/2014/main" id="{45D07B31-3317-B43E-3892-E9689F49468B}"/>
              </a:ext>
            </a:extLst>
          </p:cNvPr>
          <p:cNvGrpSpPr/>
          <p:nvPr/>
        </p:nvGrpSpPr>
        <p:grpSpPr>
          <a:xfrm>
            <a:off x="7370694" y="3377367"/>
            <a:ext cx="3546612" cy="6408499"/>
            <a:chOff x="7370694" y="3377367"/>
            <a:chExt cx="3546612" cy="6408499"/>
          </a:xfrm>
        </p:grpSpPr>
        <p:grpSp>
          <p:nvGrpSpPr>
            <p:cNvPr id="3" name="Group 3"/>
            <p:cNvGrpSpPr/>
            <p:nvPr/>
          </p:nvGrpSpPr>
          <p:grpSpPr>
            <a:xfrm>
              <a:off x="7370694" y="3377367"/>
              <a:ext cx="3546612" cy="6408499"/>
              <a:chOff x="0" y="0"/>
              <a:chExt cx="4728817" cy="8544665"/>
            </a:xfrm>
          </p:grpSpPr>
          <p:grpSp>
            <p:nvGrpSpPr>
              <p:cNvPr id="4" name="Group 4"/>
              <p:cNvGrpSpPr/>
              <p:nvPr/>
            </p:nvGrpSpPr>
            <p:grpSpPr>
              <a:xfrm>
                <a:off x="0" y="0"/>
                <a:ext cx="4728817" cy="4802066"/>
                <a:chOff x="0" y="0"/>
                <a:chExt cx="812800" cy="825390"/>
              </a:xfrm>
            </p:grpSpPr>
            <p:sp>
              <p:nvSpPr>
                <p:cNvPr id="5" name="Freeform 5"/>
                <p:cNvSpPr/>
                <p:nvPr/>
              </p:nvSpPr>
              <p:spPr>
                <a:xfrm>
                  <a:off x="0" y="0"/>
                  <a:ext cx="812800" cy="825390"/>
                </a:xfrm>
                <a:custGeom>
                  <a:avLst/>
                  <a:gdLst/>
                  <a:ahLst/>
                  <a:cxnLst/>
                  <a:rect l="l" t="t" r="r" b="b"/>
                  <a:pathLst>
                    <a:path w="812800" h="825390">
                      <a:moveTo>
                        <a:pt x="0" y="0"/>
                      </a:moveTo>
                      <a:lnTo>
                        <a:pt x="812800" y="0"/>
                      </a:lnTo>
                      <a:lnTo>
                        <a:pt x="812800" y="825390"/>
                      </a:lnTo>
                      <a:lnTo>
                        <a:pt x="0" y="825390"/>
                      </a:lnTo>
                      <a:close/>
                    </a:path>
                  </a:pathLst>
                </a:custGeom>
                <a:solidFill>
                  <a:srgbClr val="3E8E7E"/>
                </a:solidFill>
              </p:spPr>
              <p:txBody>
                <a:bodyPr/>
                <a:lstStyle/>
                <a:p>
                  <a:endParaRPr lang="en-GB"/>
                </a:p>
              </p:txBody>
            </p:sp>
            <p:sp>
              <p:nvSpPr>
                <p:cNvPr id="6" name="TextBox 6"/>
                <p:cNvSpPr txBox="1"/>
                <p:nvPr/>
              </p:nvSpPr>
              <p:spPr>
                <a:xfrm>
                  <a:off x="0" y="-9525"/>
                  <a:ext cx="812800" cy="834915"/>
                </a:xfrm>
                <a:prstGeom prst="rect">
                  <a:avLst/>
                </a:prstGeom>
              </p:spPr>
              <p:txBody>
                <a:bodyPr lIns="50800" tIns="50800" rIns="50800" bIns="50800" rtlCol="0" anchor="ctr"/>
                <a:lstStyle/>
                <a:p>
                  <a:pPr algn="ctr">
                    <a:lnSpc>
                      <a:spcPts val="1934"/>
                    </a:lnSpc>
                  </a:pPr>
                  <a:endParaRPr/>
                </a:p>
              </p:txBody>
            </p:sp>
          </p:grpSp>
          <p:grpSp>
            <p:nvGrpSpPr>
              <p:cNvPr id="7" name="Group 7"/>
              <p:cNvGrpSpPr/>
              <p:nvPr/>
            </p:nvGrpSpPr>
            <p:grpSpPr>
              <a:xfrm>
                <a:off x="0" y="4655568"/>
                <a:ext cx="4728817" cy="3889097"/>
                <a:chOff x="0" y="0"/>
                <a:chExt cx="812800" cy="668467"/>
              </a:xfrm>
            </p:grpSpPr>
            <p:sp>
              <p:nvSpPr>
                <p:cNvPr id="8" name="Freeform 8"/>
                <p:cNvSpPr/>
                <p:nvPr/>
              </p:nvSpPr>
              <p:spPr>
                <a:xfrm>
                  <a:off x="0" y="0"/>
                  <a:ext cx="812800" cy="668467"/>
                </a:xfrm>
                <a:custGeom>
                  <a:avLst/>
                  <a:gdLst/>
                  <a:ahLst/>
                  <a:cxnLst/>
                  <a:rect l="l" t="t" r="r" b="b"/>
                  <a:pathLst>
                    <a:path w="812800" h="668467">
                      <a:moveTo>
                        <a:pt x="0" y="0"/>
                      </a:moveTo>
                      <a:lnTo>
                        <a:pt x="812800" y="0"/>
                      </a:lnTo>
                      <a:lnTo>
                        <a:pt x="812800" y="668467"/>
                      </a:lnTo>
                      <a:lnTo>
                        <a:pt x="0" y="668467"/>
                      </a:lnTo>
                      <a:close/>
                    </a:path>
                  </a:pathLst>
                </a:custGeom>
                <a:solidFill>
                  <a:srgbClr val="3E8E7E">
                    <a:alpha val="29804"/>
                  </a:srgbClr>
                </a:solidFill>
              </p:spPr>
              <p:txBody>
                <a:bodyPr/>
                <a:lstStyle/>
                <a:p>
                  <a:endParaRPr lang="en-GB"/>
                </a:p>
              </p:txBody>
            </p:sp>
            <p:sp>
              <p:nvSpPr>
                <p:cNvPr id="9" name="TextBox 9"/>
                <p:cNvSpPr txBox="1"/>
                <p:nvPr/>
              </p:nvSpPr>
              <p:spPr>
                <a:xfrm>
                  <a:off x="0" y="-9525"/>
                  <a:ext cx="812800" cy="677992"/>
                </a:xfrm>
                <a:prstGeom prst="rect">
                  <a:avLst/>
                </a:prstGeom>
              </p:spPr>
              <p:txBody>
                <a:bodyPr lIns="50800" tIns="50800" rIns="50800" bIns="50800" rtlCol="0" anchor="ctr"/>
                <a:lstStyle/>
                <a:p>
                  <a:pPr algn="ctr">
                    <a:lnSpc>
                      <a:spcPts val="1934"/>
                    </a:lnSpc>
                  </a:pPr>
                  <a:endParaRPr/>
                </a:p>
              </p:txBody>
            </p:sp>
          </p:grpSp>
        </p:grpSp>
        <p:sp>
          <p:nvSpPr>
            <p:cNvPr id="26" name="Freeform 26"/>
            <p:cNvSpPr/>
            <p:nvPr/>
          </p:nvSpPr>
          <p:spPr>
            <a:xfrm>
              <a:off x="7614958" y="3558273"/>
              <a:ext cx="3061529" cy="3116060"/>
            </a:xfrm>
            <a:custGeom>
              <a:avLst/>
              <a:gdLst/>
              <a:ahLst/>
              <a:cxnLst/>
              <a:rect l="l" t="t" r="r" b="b"/>
              <a:pathLst>
                <a:path w="3061529" h="3116060">
                  <a:moveTo>
                    <a:pt x="0" y="0"/>
                  </a:moveTo>
                  <a:lnTo>
                    <a:pt x="3061529" y="0"/>
                  </a:lnTo>
                  <a:lnTo>
                    <a:pt x="3061529" y="3116060"/>
                  </a:lnTo>
                  <a:lnTo>
                    <a:pt x="0" y="311606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9" name="TextBox 29"/>
            <p:cNvSpPr txBox="1"/>
            <p:nvPr/>
          </p:nvSpPr>
          <p:spPr>
            <a:xfrm>
              <a:off x="7614958" y="7533815"/>
              <a:ext cx="3061529" cy="1449399"/>
            </a:xfrm>
            <a:prstGeom prst="rect">
              <a:avLst/>
            </a:prstGeom>
          </p:spPr>
          <p:txBody>
            <a:bodyPr lIns="0" tIns="0" rIns="0" bIns="0" rtlCol="0" anchor="t">
              <a:spAutoFit/>
            </a:bodyPr>
            <a:lstStyle/>
            <a:p>
              <a:pPr algn="ctr">
                <a:lnSpc>
                  <a:spcPts val="2896"/>
                </a:lnSpc>
              </a:pPr>
              <a:r>
                <a:rPr lang="en-US" sz="2068" b="1">
                  <a:solidFill>
                    <a:srgbClr val="000000"/>
                  </a:solidFill>
                  <a:latin typeface="Poppins Bold"/>
                  <a:ea typeface="Poppins Bold"/>
                  <a:cs typeface="Poppins Bold"/>
                  <a:sym typeface="Poppins Bold"/>
                </a:rPr>
                <a:t>Plan your See Care Share Coaching for your team, as soon as possible</a:t>
              </a:r>
            </a:p>
          </p:txBody>
        </p:sp>
      </p:grpSp>
      <p:sp>
        <p:nvSpPr>
          <p:cNvPr id="31" name="TextBox 31"/>
          <p:cNvSpPr txBox="1"/>
          <p:nvPr/>
        </p:nvSpPr>
        <p:spPr>
          <a:xfrm>
            <a:off x="1042988" y="2220700"/>
            <a:ext cx="16259175" cy="651537"/>
          </a:xfrm>
          <a:prstGeom prst="rect">
            <a:avLst/>
          </a:prstGeom>
        </p:spPr>
        <p:txBody>
          <a:bodyPr lIns="0" tIns="0" rIns="0" bIns="0" rtlCol="0" anchor="t">
            <a:spAutoFit/>
          </a:bodyPr>
          <a:lstStyle/>
          <a:p>
            <a:pPr algn="l">
              <a:lnSpc>
                <a:spcPts val="5040"/>
              </a:lnSpc>
              <a:spcBef>
                <a:spcPct val="0"/>
              </a:spcBef>
            </a:pPr>
            <a:r>
              <a:rPr lang="en-US" sz="3600">
                <a:solidFill>
                  <a:srgbClr val="1A1A1A"/>
                </a:solidFill>
                <a:latin typeface="Poppins"/>
                <a:ea typeface="Poppins"/>
                <a:cs typeface="Poppins"/>
                <a:sym typeface="Poppins"/>
              </a:rPr>
              <a:t>Start today...</a:t>
            </a:r>
          </a:p>
        </p:txBody>
      </p:sp>
      <p:grpSp>
        <p:nvGrpSpPr>
          <p:cNvPr id="35" name="Group 34">
            <a:extLst>
              <a:ext uri="{FF2B5EF4-FFF2-40B4-BE49-F238E27FC236}">
                <a16:creationId xmlns:a16="http://schemas.microsoft.com/office/drawing/2014/main" id="{95F6127D-D363-C657-A271-8E4D76877C6C}"/>
              </a:ext>
            </a:extLst>
          </p:cNvPr>
          <p:cNvGrpSpPr/>
          <p:nvPr/>
        </p:nvGrpSpPr>
        <p:grpSpPr>
          <a:xfrm>
            <a:off x="1028700" y="3377367"/>
            <a:ext cx="3558210" cy="6408499"/>
            <a:chOff x="1028700" y="3377367"/>
            <a:chExt cx="3558210" cy="6408499"/>
          </a:xfrm>
        </p:grpSpPr>
        <p:grpSp>
          <p:nvGrpSpPr>
            <p:cNvPr id="17" name="Group 17"/>
            <p:cNvGrpSpPr/>
            <p:nvPr/>
          </p:nvGrpSpPr>
          <p:grpSpPr>
            <a:xfrm>
              <a:off x="1028700" y="3377367"/>
              <a:ext cx="3558210" cy="6408499"/>
              <a:chOff x="0" y="0"/>
              <a:chExt cx="4744280" cy="8544665"/>
            </a:xfrm>
          </p:grpSpPr>
          <p:grpSp>
            <p:nvGrpSpPr>
              <p:cNvPr id="18" name="Group 18"/>
              <p:cNvGrpSpPr/>
              <p:nvPr/>
            </p:nvGrpSpPr>
            <p:grpSpPr>
              <a:xfrm>
                <a:off x="0" y="0"/>
                <a:ext cx="4744280" cy="4817768"/>
                <a:chOff x="0" y="0"/>
                <a:chExt cx="812800" cy="825390"/>
              </a:xfrm>
            </p:grpSpPr>
            <p:sp>
              <p:nvSpPr>
                <p:cNvPr id="19" name="Freeform 19"/>
                <p:cNvSpPr/>
                <p:nvPr/>
              </p:nvSpPr>
              <p:spPr>
                <a:xfrm>
                  <a:off x="0" y="0"/>
                  <a:ext cx="812800" cy="825390"/>
                </a:xfrm>
                <a:custGeom>
                  <a:avLst/>
                  <a:gdLst/>
                  <a:ahLst/>
                  <a:cxnLst/>
                  <a:rect l="l" t="t" r="r" b="b"/>
                  <a:pathLst>
                    <a:path w="812800" h="825390">
                      <a:moveTo>
                        <a:pt x="0" y="0"/>
                      </a:moveTo>
                      <a:lnTo>
                        <a:pt x="812800" y="0"/>
                      </a:lnTo>
                      <a:lnTo>
                        <a:pt x="812800" y="825390"/>
                      </a:lnTo>
                      <a:lnTo>
                        <a:pt x="0" y="825390"/>
                      </a:lnTo>
                      <a:close/>
                    </a:path>
                  </a:pathLst>
                </a:custGeom>
                <a:solidFill>
                  <a:srgbClr val="4FA3A5"/>
                </a:solidFill>
              </p:spPr>
              <p:txBody>
                <a:bodyPr/>
                <a:lstStyle/>
                <a:p>
                  <a:endParaRPr lang="en-GB"/>
                </a:p>
              </p:txBody>
            </p:sp>
            <p:sp>
              <p:nvSpPr>
                <p:cNvPr id="20" name="TextBox 20"/>
                <p:cNvSpPr txBox="1"/>
                <p:nvPr/>
              </p:nvSpPr>
              <p:spPr>
                <a:xfrm>
                  <a:off x="0" y="-9525"/>
                  <a:ext cx="812800" cy="834915"/>
                </a:xfrm>
                <a:prstGeom prst="rect">
                  <a:avLst/>
                </a:prstGeom>
              </p:spPr>
              <p:txBody>
                <a:bodyPr lIns="50800" tIns="50800" rIns="50800" bIns="50800" rtlCol="0" anchor="ctr"/>
                <a:lstStyle/>
                <a:p>
                  <a:pPr algn="ctr">
                    <a:lnSpc>
                      <a:spcPts val="1934"/>
                    </a:lnSpc>
                  </a:pPr>
                  <a:endParaRPr/>
                </a:p>
              </p:txBody>
            </p:sp>
          </p:grpSp>
          <p:grpSp>
            <p:nvGrpSpPr>
              <p:cNvPr id="21" name="Group 21"/>
              <p:cNvGrpSpPr/>
              <p:nvPr/>
            </p:nvGrpSpPr>
            <p:grpSpPr>
              <a:xfrm>
                <a:off x="0" y="4670791"/>
                <a:ext cx="4744280" cy="3873874"/>
                <a:chOff x="0" y="0"/>
                <a:chExt cx="812800" cy="663680"/>
              </a:xfrm>
            </p:grpSpPr>
            <p:sp>
              <p:nvSpPr>
                <p:cNvPr id="22" name="Freeform 22"/>
                <p:cNvSpPr/>
                <p:nvPr/>
              </p:nvSpPr>
              <p:spPr>
                <a:xfrm>
                  <a:off x="0" y="0"/>
                  <a:ext cx="812800" cy="663680"/>
                </a:xfrm>
                <a:custGeom>
                  <a:avLst/>
                  <a:gdLst/>
                  <a:ahLst/>
                  <a:cxnLst/>
                  <a:rect l="l" t="t" r="r" b="b"/>
                  <a:pathLst>
                    <a:path w="812800" h="663680">
                      <a:moveTo>
                        <a:pt x="0" y="0"/>
                      </a:moveTo>
                      <a:lnTo>
                        <a:pt x="812800" y="0"/>
                      </a:lnTo>
                      <a:lnTo>
                        <a:pt x="812800" y="663680"/>
                      </a:lnTo>
                      <a:lnTo>
                        <a:pt x="0" y="663680"/>
                      </a:lnTo>
                      <a:close/>
                    </a:path>
                  </a:pathLst>
                </a:custGeom>
                <a:solidFill>
                  <a:srgbClr val="4FA3A5">
                    <a:alpha val="29804"/>
                  </a:srgbClr>
                </a:solidFill>
              </p:spPr>
              <p:txBody>
                <a:bodyPr/>
                <a:lstStyle/>
                <a:p>
                  <a:endParaRPr lang="en-GB"/>
                </a:p>
              </p:txBody>
            </p:sp>
            <p:sp>
              <p:nvSpPr>
                <p:cNvPr id="23" name="TextBox 23"/>
                <p:cNvSpPr txBox="1"/>
                <p:nvPr/>
              </p:nvSpPr>
              <p:spPr>
                <a:xfrm>
                  <a:off x="0" y="-9525"/>
                  <a:ext cx="812800" cy="673205"/>
                </a:xfrm>
                <a:prstGeom prst="rect">
                  <a:avLst/>
                </a:prstGeom>
              </p:spPr>
              <p:txBody>
                <a:bodyPr lIns="50800" tIns="50800" rIns="50800" bIns="50800" rtlCol="0" anchor="ctr"/>
                <a:lstStyle/>
                <a:p>
                  <a:pPr algn="ctr">
                    <a:lnSpc>
                      <a:spcPts val="1934"/>
                    </a:lnSpc>
                  </a:pPr>
                  <a:endParaRPr/>
                </a:p>
              </p:txBody>
            </p:sp>
          </p:grpSp>
        </p:grpSp>
        <p:sp>
          <p:nvSpPr>
            <p:cNvPr id="25" name="Freeform 25"/>
            <p:cNvSpPr/>
            <p:nvPr/>
          </p:nvSpPr>
          <p:spPr>
            <a:xfrm>
              <a:off x="1045173" y="3901689"/>
              <a:ext cx="3541736" cy="2514633"/>
            </a:xfrm>
            <a:custGeom>
              <a:avLst/>
              <a:gdLst/>
              <a:ahLst/>
              <a:cxnLst/>
              <a:rect l="l" t="t" r="r" b="b"/>
              <a:pathLst>
                <a:path w="3541736" h="2514633">
                  <a:moveTo>
                    <a:pt x="0" y="0"/>
                  </a:moveTo>
                  <a:lnTo>
                    <a:pt x="3541737" y="0"/>
                  </a:lnTo>
                  <a:lnTo>
                    <a:pt x="3541737" y="2514633"/>
                  </a:lnTo>
                  <a:lnTo>
                    <a:pt x="0" y="251463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8" name="TextBox 28"/>
            <p:cNvSpPr txBox="1"/>
            <p:nvPr/>
          </p:nvSpPr>
          <p:spPr>
            <a:xfrm>
              <a:off x="1273763" y="7538068"/>
              <a:ext cx="3071540" cy="1463477"/>
            </a:xfrm>
            <a:prstGeom prst="rect">
              <a:avLst/>
            </a:prstGeom>
          </p:spPr>
          <p:txBody>
            <a:bodyPr lIns="0" tIns="0" rIns="0" bIns="0" rtlCol="0" anchor="t">
              <a:spAutoFit/>
            </a:bodyPr>
            <a:lstStyle/>
            <a:p>
              <a:pPr algn="ctr">
                <a:lnSpc>
                  <a:spcPts val="2905"/>
                </a:lnSpc>
              </a:pPr>
              <a:r>
                <a:rPr lang="en-US" sz="2075" b="1">
                  <a:solidFill>
                    <a:srgbClr val="000000"/>
                  </a:solidFill>
                  <a:latin typeface="Poppins Bold"/>
                  <a:ea typeface="Poppins Bold"/>
                  <a:cs typeface="Poppins Bold"/>
                  <a:sym typeface="Poppins Bold"/>
                </a:rPr>
                <a:t>Change the language we use and aim for the leader that you would want to have</a:t>
              </a:r>
            </a:p>
          </p:txBody>
        </p:sp>
        <p:sp>
          <p:nvSpPr>
            <p:cNvPr id="32" name="TextBox 32"/>
            <p:cNvSpPr txBox="1"/>
            <p:nvPr/>
          </p:nvSpPr>
          <p:spPr>
            <a:xfrm>
              <a:off x="1273763" y="4374668"/>
              <a:ext cx="3071540" cy="1387774"/>
            </a:xfrm>
            <a:prstGeom prst="rect">
              <a:avLst/>
            </a:prstGeom>
          </p:spPr>
          <p:txBody>
            <a:bodyPr lIns="0" tIns="0" rIns="0" bIns="0" rtlCol="0" anchor="t">
              <a:spAutoFit/>
            </a:bodyPr>
            <a:lstStyle/>
            <a:p>
              <a:pPr algn="ctr">
                <a:lnSpc>
                  <a:spcPts val="3684"/>
                </a:lnSpc>
              </a:pPr>
              <a:r>
                <a:rPr lang="en-US" sz="3096">
                  <a:solidFill>
                    <a:srgbClr val="000000"/>
                  </a:solidFill>
                  <a:latin typeface="Lazydog"/>
                  <a:ea typeface="Lazydog"/>
                  <a:cs typeface="Lazydog"/>
                  <a:sym typeface="Lazydog"/>
                </a:rPr>
                <a:t>See </a:t>
              </a:r>
            </a:p>
            <a:p>
              <a:pPr algn="ctr">
                <a:lnSpc>
                  <a:spcPts val="3684"/>
                </a:lnSpc>
              </a:pPr>
              <a:r>
                <a:rPr lang="en-US" sz="3096">
                  <a:solidFill>
                    <a:srgbClr val="000000"/>
                  </a:solidFill>
                  <a:latin typeface="Lazydog"/>
                  <a:ea typeface="Lazydog"/>
                  <a:cs typeface="Lazydog"/>
                  <a:sym typeface="Lazydog"/>
                </a:rPr>
                <a:t>care </a:t>
              </a:r>
            </a:p>
            <a:p>
              <a:pPr algn="ctr">
                <a:lnSpc>
                  <a:spcPts val="3684"/>
                </a:lnSpc>
              </a:pPr>
              <a:r>
                <a:rPr lang="en-US" sz="3096">
                  <a:solidFill>
                    <a:srgbClr val="000000"/>
                  </a:solidFill>
                  <a:latin typeface="Lazydog"/>
                  <a:ea typeface="Lazydog"/>
                  <a:cs typeface="Lazydog"/>
                  <a:sym typeface="Lazydog"/>
                </a:rPr>
                <a:t>share</a:t>
              </a:r>
            </a:p>
          </p:txBody>
        </p:sp>
      </p:grpSp>
      <p:grpSp>
        <p:nvGrpSpPr>
          <p:cNvPr id="37" name="Group 36">
            <a:extLst>
              <a:ext uri="{FF2B5EF4-FFF2-40B4-BE49-F238E27FC236}">
                <a16:creationId xmlns:a16="http://schemas.microsoft.com/office/drawing/2014/main" id="{D0EFCF43-E80E-6639-E91F-74B7E31C40DF}"/>
              </a:ext>
            </a:extLst>
          </p:cNvPr>
          <p:cNvGrpSpPr/>
          <p:nvPr/>
        </p:nvGrpSpPr>
        <p:grpSpPr>
          <a:xfrm>
            <a:off x="13701090" y="3377367"/>
            <a:ext cx="3558210" cy="6408499"/>
            <a:chOff x="13701090" y="3377367"/>
            <a:chExt cx="3558210" cy="6408499"/>
          </a:xfrm>
        </p:grpSpPr>
        <p:grpSp>
          <p:nvGrpSpPr>
            <p:cNvPr id="10" name="Group 10"/>
            <p:cNvGrpSpPr/>
            <p:nvPr/>
          </p:nvGrpSpPr>
          <p:grpSpPr>
            <a:xfrm>
              <a:off x="13701090" y="3377367"/>
              <a:ext cx="3558210" cy="6408499"/>
              <a:chOff x="0" y="0"/>
              <a:chExt cx="4744280" cy="8544665"/>
            </a:xfrm>
          </p:grpSpPr>
          <p:grpSp>
            <p:nvGrpSpPr>
              <p:cNvPr id="11" name="Group 11"/>
              <p:cNvGrpSpPr/>
              <p:nvPr/>
            </p:nvGrpSpPr>
            <p:grpSpPr>
              <a:xfrm>
                <a:off x="0" y="0"/>
                <a:ext cx="4744280" cy="4817768"/>
                <a:chOff x="0" y="0"/>
                <a:chExt cx="812800" cy="825390"/>
              </a:xfrm>
            </p:grpSpPr>
            <p:sp>
              <p:nvSpPr>
                <p:cNvPr id="12" name="Freeform 12"/>
                <p:cNvSpPr/>
                <p:nvPr/>
              </p:nvSpPr>
              <p:spPr>
                <a:xfrm>
                  <a:off x="0" y="0"/>
                  <a:ext cx="812800" cy="825390"/>
                </a:xfrm>
                <a:custGeom>
                  <a:avLst/>
                  <a:gdLst/>
                  <a:ahLst/>
                  <a:cxnLst/>
                  <a:rect l="l" t="t" r="r" b="b"/>
                  <a:pathLst>
                    <a:path w="812800" h="825390">
                      <a:moveTo>
                        <a:pt x="0" y="0"/>
                      </a:moveTo>
                      <a:lnTo>
                        <a:pt x="812800" y="0"/>
                      </a:lnTo>
                      <a:lnTo>
                        <a:pt x="812800" y="825390"/>
                      </a:lnTo>
                      <a:lnTo>
                        <a:pt x="0" y="825390"/>
                      </a:lnTo>
                      <a:close/>
                    </a:path>
                  </a:pathLst>
                </a:custGeom>
                <a:solidFill>
                  <a:srgbClr val="2F6FD6"/>
                </a:solidFill>
              </p:spPr>
              <p:txBody>
                <a:bodyPr/>
                <a:lstStyle/>
                <a:p>
                  <a:endParaRPr lang="en-GB"/>
                </a:p>
              </p:txBody>
            </p:sp>
            <p:sp>
              <p:nvSpPr>
                <p:cNvPr id="13" name="TextBox 13"/>
                <p:cNvSpPr txBox="1"/>
                <p:nvPr/>
              </p:nvSpPr>
              <p:spPr>
                <a:xfrm>
                  <a:off x="0" y="-9525"/>
                  <a:ext cx="812800" cy="834915"/>
                </a:xfrm>
                <a:prstGeom prst="rect">
                  <a:avLst/>
                </a:prstGeom>
              </p:spPr>
              <p:txBody>
                <a:bodyPr lIns="50800" tIns="50800" rIns="50800" bIns="50800" rtlCol="0" anchor="ctr"/>
                <a:lstStyle/>
                <a:p>
                  <a:pPr algn="ctr">
                    <a:lnSpc>
                      <a:spcPts val="1934"/>
                    </a:lnSpc>
                  </a:pPr>
                  <a:endParaRPr/>
                </a:p>
              </p:txBody>
            </p:sp>
          </p:grpSp>
          <p:grpSp>
            <p:nvGrpSpPr>
              <p:cNvPr id="14" name="Group 14"/>
              <p:cNvGrpSpPr/>
              <p:nvPr/>
            </p:nvGrpSpPr>
            <p:grpSpPr>
              <a:xfrm>
                <a:off x="0" y="4670791"/>
                <a:ext cx="4744280" cy="3873874"/>
                <a:chOff x="0" y="0"/>
                <a:chExt cx="812800" cy="663680"/>
              </a:xfrm>
            </p:grpSpPr>
            <p:sp>
              <p:nvSpPr>
                <p:cNvPr id="15" name="Freeform 15"/>
                <p:cNvSpPr/>
                <p:nvPr/>
              </p:nvSpPr>
              <p:spPr>
                <a:xfrm>
                  <a:off x="0" y="0"/>
                  <a:ext cx="812800" cy="663680"/>
                </a:xfrm>
                <a:custGeom>
                  <a:avLst/>
                  <a:gdLst/>
                  <a:ahLst/>
                  <a:cxnLst/>
                  <a:rect l="l" t="t" r="r" b="b"/>
                  <a:pathLst>
                    <a:path w="812800" h="663680">
                      <a:moveTo>
                        <a:pt x="0" y="0"/>
                      </a:moveTo>
                      <a:lnTo>
                        <a:pt x="812800" y="0"/>
                      </a:lnTo>
                      <a:lnTo>
                        <a:pt x="812800" y="663680"/>
                      </a:lnTo>
                      <a:lnTo>
                        <a:pt x="0" y="663680"/>
                      </a:lnTo>
                      <a:close/>
                    </a:path>
                  </a:pathLst>
                </a:custGeom>
                <a:solidFill>
                  <a:srgbClr val="2F6FD6">
                    <a:alpha val="29804"/>
                  </a:srgbClr>
                </a:solidFill>
              </p:spPr>
              <p:txBody>
                <a:bodyPr/>
                <a:lstStyle/>
                <a:p>
                  <a:endParaRPr lang="en-GB"/>
                </a:p>
              </p:txBody>
            </p:sp>
            <p:sp>
              <p:nvSpPr>
                <p:cNvPr id="16" name="TextBox 16"/>
                <p:cNvSpPr txBox="1"/>
                <p:nvPr/>
              </p:nvSpPr>
              <p:spPr>
                <a:xfrm>
                  <a:off x="0" y="-9525"/>
                  <a:ext cx="812800" cy="673205"/>
                </a:xfrm>
                <a:prstGeom prst="rect">
                  <a:avLst/>
                </a:prstGeom>
              </p:spPr>
              <p:txBody>
                <a:bodyPr lIns="50800" tIns="50800" rIns="50800" bIns="50800" rtlCol="0" anchor="ctr"/>
                <a:lstStyle/>
                <a:p>
                  <a:pPr algn="ctr">
                    <a:lnSpc>
                      <a:spcPts val="1934"/>
                    </a:lnSpc>
                  </a:pPr>
                  <a:endParaRPr/>
                </a:p>
              </p:txBody>
            </p:sp>
          </p:grpSp>
        </p:grpSp>
        <p:sp>
          <p:nvSpPr>
            <p:cNvPr id="30" name="TextBox 30"/>
            <p:cNvSpPr txBox="1"/>
            <p:nvPr/>
          </p:nvSpPr>
          <p:spPr>
            <a:xfrm>
              <a:off x="13944425" y="7538068"/>
              <a:ext cx="3071540" cy="1825856"/>
            </a:xfrm>
            <a:prstGeom prst="rect">
              <a:avLst/>
            </a:prstGeom>
          </p:spPr>
          <p:txBody>
            <a:bodyPr lIns="0" tIns="0" rIns="0" bIns="0" rtlCol="0" anchor="t">
              <a:spAutoFit/>
            </a:bodyPr>
            <a:lstStyle/>
            <a:p>
              <a:pPr algn="ctr">
                <a:lnSpc>
                  <a:spcPts val="2905"/>
                </a:lnSpc>
              </a:pPr>
              <a:r>
                <a:rPr lang="en-US" sz="2075" b="1">
                  <a:solidFill>
                    <a:srgbClr val="000000"/>
                  </a:solidFill>
                  <a:latin typeface="Poppins Bold"/>
                  <a:ea typeface="Poppins Bold"/>
                  <a:cs typeface="Poppins Bold"/>
                  <a:sym typeface="Poppins Bold"/>
                </a:rPr>
                <a:t>Make every walk a safety walk</a:t>
              </a:r>
            </a:p>
            <a:p>
              <a:pPr algn="ctr">
                <a:lnSpc>
                  <a:spcPts val="2905"/>
                </a:lnSpc>
              </a:pPr>
              <a:r>
                <a:rPr lang="en-US" sz="2075" b="1">
                  <a:solidFill>
                    <a:srgbClr val="000000"/>
                  </a:solidFill>
                  <a:latin typeface="Poppins Bold"/>
                  <a:ea typeface="Poppins Bold"/>
                  <a:cs typeface="Poppins Bold"/>
                  <a:sym typeface="Poppins Bold"/>
                </a:rPr>
                <a:t>Be Present​, </a:t>
              </a:r>
            </a:p>
            <a:p>
              <a:pPr algn="ctr">
                <a:lnSpc>
                  <a:spcPts val="2905"/>
                </a:lnSpc>
              </a:pPr>
              <a:r>
                <a:rPr lang="en-US" sz="2075" b="1">
                  <a:solidFill>
                    <a:srgbClr val="000000"/>
                  </a:solidFill>
                  <a:latin typeface="Poppins Bold"/>
                  <a:ea typeface="Poppins Bold"/>
                  <a:cs typeface="Poppins Bold"/>
                  <a:sym typeface="Poppins Bold"/>
                </a:rPr>
                <a:t>Be Authentic​, </a:t>
              </a:r>
            </a:p>
            <a:p>
              <a:pPr algn="ctr">
                <a:lnSpc>
                  <a:spcPts val="2905"/>
                </a:lnSpc>
              </a:pPr>
              <a:r>
                <a:rPr lang="en-US" sz="2075" b="1">
                  <a:solidFill>
                    <a:srgbClr val="000000"/>
                  </a:solidFill>
                  <a:latin typeface="Poppins Bold"/>
                  <a:ea typeface="Poppins Bold"/>
                  <a:cs typeface="Poppins Bold"/>
                  <a:sym typeface="Poppins Bold"/>
                </a:rPr>
                <a:t>Step In​ and Listen</a:t>
              </a:r>
            </a:p>
          </p:txBody>
        </p:sp>
        <p:sp>
          <p:nvSpPr>
            <p:cNvPr id="33" name="Freeform 33"/>
            <p:cNvSpPr/>
            <p:nvPr/>
          </p:nvSpPr>
          <p:spPr>
            <a:xfrm>
              <a:off x="15228714" y="3621810"/>
              <a:ext cx="1461404" cy="2959806"/>
            </a:xfrm>
            <a:custGeom>
              <a:avLst/>
              <a:gdLst/>
              <a:ahLst/>
              <a:cxnLst/>
              <a:rect l="l" t="t" r="r" b="b"/>
              <a:pathLst>
                <a:path w="1461404" h="2959806">
                  <a:moveTo>
                    <a:pt x="0" y="0"/>
                  </a:moveTo>
                  <a:lnTo>
                    <a:pt x="1461404" y="0"/>
                  </a:lnTo>
                  <a:lnTo>
                    <a:pt x="1461404" y="2959806"/>
                  </a:lnTo>
                  <a:lnTo>
                    <a:pt x="0" y="29598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34" name="Freeform 34"/>
            <p:cNvSpPr/>
            <p:nvPr/>
          </p:nvSpPr>
          <p:spPr>
            <a:xfrm>
              <a:off x="14193324" y="3665222"/>
              <a:ext cx="1502668" cy="3043378"/>
            </a:xfrm>
            <a:custGeom>
              <a:avLst/>
              <a:gdLst/>
              <a:ahLst/>
              <a:cxnLst/>
              <a:rect l="l" t="t" r="r" b="b"/>
              <a:pathLst>
                <a:path w="1502668" h="3043378">
                  <a:moveTo>
                    <a:pt x="0" y="0"/>
                  </a:moveTo>
                  <a:lnTo>
                    <a:pt x="1502668" y="0"/>
                  </a:lnTo>
                  <a:lnTo>
                    <a:pt x="1502668" y="3043378"/>
                  </a:lnTo>
                  <a:lnTo>
                    <a:pt x="0" y="30433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4659532" y="422302"/>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AutoShape 3"/>
          <p:cNvSpPr/>
          <p:nvPr/>
        </p:nvSpPr>
        <p:spPr>
          <a:xfrm flipV="1">
            <a:off x="1028700" y="2081264"/>
            <a:ext cx="16230600" cy="0"/>
          </a:xfrm>
          <a:prstGeom prst="line">
            <a:avLst/>
          </a:prstGeom>
          <a:ln w="19050" cap="flat">
            <a:solidFill>
              <a:srgbClr val="FED403"/>
            </a:solidFill>
            <a:prstDash val="solid"/>
            <a:headEnd type="none" w="sm" len="sm"/>
            <a:tailEnd type="none" w="sm" len="sm"/>
          </a:ln>
        </p:spPr>
        <p:txBody>
          <a:bodyPr/>
          <a:lstStyle/>
          <a:p>
            <a:endParaRPr lang="en-GB"/>
          </a:p>
        </p:txBody>
      </p:sp>
      <p:sp>
        <p:nvSpPr>
          <p:cNvPr id="4" name="TextBox 4"/>
          <p:cNvSpPr txBox="1"/>
          <p:nvPr/>
        </p:nvSpPr>
        <p:spPr>
          <a:xfrm>
            <a:off x="1028700" y="749168"/>
            <a:ext cx="13630832"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RESOURCES</a:t>
            </a:r>
          </a:p>
        </p:txBody>
      </p:sp>
      <p:sp>
        <p:nvSpPr>
          <p:cNvPr id="5" name="TextBox 5"/>
          <p:cNvSpPr txBox="1"/>
          <p:nvPr/>
        </p:nvSpPr>
        <p:spPr>
          <a:xfrm>
            <a:off x="1042988" y="2239750"/>
            <a:ext cx="16259175" cy="542870"/>
          </a:xfrm>
          <a:prstGeom prst="rect">
            <a:avLst/>
          </a:prstGeom>
        </p:spPr>
        <p:txBody>
          <a:bodyPr lIns="0" tIns="0" rIns="0" bIns="0" rtlCol="0" anchor="t">
            <a:spAutoFit/>
          </a:bodyPr>
          <a:lstStyle/>
          <a:p>
            <a:pPr algn="l">
              <a:lnSpc>
                <a:spcPts val="4200"/>
              </a:lnSpc>
              <a:spcBef>
                <a:spcPct val="0"/>
              </a:spcBef>
            </a:pPr>
            <a:r>
              <a:rPr lang="en-US" sz="3000">
                <a:solidFill>
                  <a:srgbClr val="1A1A1A"/>
                </a:solidFill>
                <a:latin typeface="Poppins"/>
                <a:ea typeface="Poppins"/>
                <a:cs typeface="Poppins"/>
                <a:sym typeface="Poppins"/>
              </a:rPr>
              <a:t>There are a range of resources available to download from the HSE Website</a:t>
            </a:r>
          </a:p>
        </p:txBody>
      </p:sp>
      <p:grpSp>
        <p:nvGrpSpPr>
          <p:cNvPr id="6" name="Group 6"/>
          <p:cNvGrpSpPr/>
          <p:nvPr/>
        </p:nvGrpSpPr>
        <p:grpSpPr>
          <a:xfrm>
            <a:off x="1042988" y="3211246"/>
            <a:ext cx="3086100" cy="3086100"/>
            <a:chOff x="0" y="0"/>
            <a:chExt cx="4114800" cy="4114800"/>
          </a:xfrm>
        </p:grpSpPr>
        <p:grpSp>
          <p:nvGrpSpPr>
            <p:cNvPr id="7" name="Group 7"/>
            <p:cNvGrpSpPr/>
            <p:nvPr/>
          </p:nvGrpSpPr>
          <p:grpSpPr>
            <a:xfrm>
              <a:off x="0" y="0"/>
              <a:ext cx="4114800" cy="4114800"/>
              <a:chOff x="0" y="0"/>
              <a:chExt cx="812800" cy="812800"/>
            </a:xfrm>
          </p:grpSpPr>
          <p:sp>
            <p:nvSpPr>
              <p:cNvPr id="8" name="Freeform 8"/>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3E8E7E"/>
              </a:solidFill>
            </p:spPr>
            <p:txBody>
              <a:bodyPr/>
              <a:lstStyle/>
              <a:p>
                <a:endParaRPr lang="en-GB"/>
              </a:p>
            </p:txBody>
          </p:sp>
          <p:sp>
            <p:nvSpPr>
              <p:cNvPr id="9" name="TextBox 9"/>
              <p:cNvSpPr txBox="1"/>
              <p:nvPr/>
            </p:nvSpPr>
            <p:spPr>
              <a:xfrm>
                <a:off x="0" y="0"/>
                <a:ext cx="812800" cy="812800"/>
              </a:xfrm>
              <a:prstGeom prst="rect">
                <a:avLst/>
              </a:prstGeom>
            </p:spPr>
            <p:txBody>
              <a:bodyPr lIns="50800" tIns="50800" rIns="50800" bIns="50800" rtlCol="0" anchor="ctr"/>
              <a:lstStyle/>
              <a:p>
                <a:pPr algn="ctr">
                  <a:lnSpc>
                    <a:spcPts val="1677"/>
                  </a:lnSpc>
                </a:pPr>
                <a:endParaRPr/>
              </a:p>
            </p:txBody>
          </p:sp>
        </p:grpSp>
        <p:sp>
          <p:nvSpPr>
            <p:cNvPr id="10" name="TextBox 10"/>
            <p:cNvSpPr txBox="1"/>
            <p:nvPr/>
          </p:nvSpPr>
          <p:spPr>
            <a:xfrm>
              <a:off x="19414" y="1253735"/>
              <a:ext cx="4095386" cy="1672371"/>
            </a:xfrm>
            <a:prstGeom prst="rect">
              <a:avLst/>
            </a:prstGeom>
          </p:spPr>
          <p:txBody>
            <a:bodyPr lIns="0" tIns="0" rIns="0" bIns="0" rtlCol="0" anchor="t">
              <a:spAutoFit/>
            </a:bodyPr>
            <a:lstStyle/>
            <a:p>
              <a:pPr algn="ctr">
                <a:lnSpc>
                  <a:spcPts val="3325"/>
                </a:lnSpc>
              </a:pPr>
              <a:r>
                <a:rPr lang="en-US" sz="2375" b="1">
                  <a:solidFill>
                    <a:srgbClr val="FFFFFF"/>
                  </a:solidFill>
                  <a:latin typeface="Poppins Bold"/>
                  <a:ea typeface="Poppins Bold"/>
                  <a:cs typeface="Poppins Bold"/>
                  <a:sym typeface="Poppins Bold"/>
                </a:rPr>
                <a:t>FRONTLINE COACHING</a:t>
              </a:r>
            </a:p>
            <a:p>
              <a:pPr algn="ctr">
                <a:lnSpc>
                  <a:spcPts val="3325"/>
                </a:lnSpc>
              </a:pPr>
              <a:r>
                <a:rPr lang="en-US" sz="2375" b="1">
                  <a:solidFill>
                    <a:srgbClr val="FFFFFF"/>
                  </a:solidFill>
                  <a:latin typeface="Poppins Bold"/>
                  <a:ea typeface="Poppins Bold"/>
                  <a:cs typeface="Poppins Bold"/>
                  <a:sym typeface="Poppins Bold"/>
                </a:rPr>
                <a:t>PRESENTATION</a:t>
              </a:r>
            </a:p>
          </p:txBody>
        </p:sp>
      </p:grpSp>
      <p:grpSp>
        <p:nvGrpSpPr>
          <p:cNvPr id="11" name="Group 11"/>
          <p:cNvGrpSpPr/>
          <p:nvPr/>
        </p:nvGrpSpPr>
        <p:grpSpPr>
          <a:xfrm>
            <a:off x="4129088" y="6478321"/>
            <a:ext cx="3086100" cy="3086100"/>
            <a:chOff x="0" y="0"/>
            <a:chExt cx="4114800" cy="4114800"/>
          </a:xfrm>
        </p:grpSpPr>
        <p:grpSp>
          <p:nvGrpSpPr>
            <p:cNvPr id="12" name="Group 12"/>
            <p:cNvGrpSpPr/>
            <p:nvPr/>
          </p:nvGrpSpPr>
          <p:grpSpPr>
            <a:xfrm>
              <a:off x="0" y="0"/>
              <a:ext cx="4114800" cy="4114800"/>
              <a:chOff x="0" y="0"/>
              <a:chExt cx="812800" cy="812800"/>
            </a:xfrm>
          </p:grpSpPr>
          <p:sp>
            <p:nvSpPr>
              <p:cNvPr id="13" name="Freeform 13"/>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2F6FD6"/>
              </a:solidFill>
            </p:spPr>
            <p:txBody>
              <a:bodyPr/>
              <a:lstStyle/>
              <a:p>
                <a:endParaRPr lang="en-GB"/>
              </a:p>
            </p:txBody>
          </p:sp>
          <p:sp>
            <p:nvSpPr>
              <p:cNvPr id="14" name="TextBox 14"/>
              <p:cNvSpPr txBox="1"/>
              <p:nvPr/>
            </p:nvSpPr>
            <p:spPr>
              <a:xfrm>
                <a:off x="0" y="0"/>
                <a:ext cx="812800" cy="812800"/>
              </a:xfrm>
              <a:prstGeom prst="rect">
                <a:avLst/>
              </a:prstGeom>
            </p:spPr>
            <p:txBody>
              <a:bodyPr lIns="50800" tIns="50800" rIns="50800" bIns="50800" rtlCol="0" anchor="ctr"/>
              <a:lstStyle/>
              <a:p>
                <a:pPr algn="ctr">
                  <a:lnSpc>
                    <a:spcPts val="1677"/>
                  </a:lnSpc>
                </a:pPr>
                <a:endParaRPr/>
              </a:p>
            </p:txBody>
          </p:sp>
        </p:grpSp>
        <p:sp>
          <p:nvSpPr>
            <p:cNvPr id="15" name="TextBox 15"/>
            <p:cNvSpPr txBox="1"/>
            <p:nvPr/>
          </p:nvSpPr>
          <p:spPr>
            <a:xfrm>
              <a:off x="19414" y="903678"/>
              <a:ext cx="4095386" cy="2231243"/>
            </a:xfrm>
            <a:prstGeom prst="rect">
              <a:avLst/>
            </a:prstGeom>
          </p:spPr>
          <p:txBody>
            <a:bodyPr lIns="0" tIns="0" rIns="0" bIns="0" rtlCol="0" anchor="t">
              <a:spAutoFit/>
            </a:bodyPr>
            <a:lstStyle/>
            <a:p>
              <a:pPr algn="ctr">
                <a:lnSpc>
                  <a:spcPts val="3325"/>
                </a:lnSpc>
              </a:pPr>
              <a:r>
                <a:rPr lang="en-US" sz="2375" b="1">
                  <a:solidFill>
                    <a:srgbClr val="FFFFFF"/>
                  </a:solidFill>
                  <a:latin typeface="Poppins Bold"/>
                  <a:ea typeface="Poppins Bold"/>
                  <a:cs typeface="Poppins Bold"/>
                  <a:sym typeface="Poppins Bold"/>
                </a:rPr>
                <a:t>FACILITATOR </a:t>
              </a:r>
            </a:p>
            <a:p>
              <a:pPr algn="ctr">
                <a:lnSpc>
                  <a:spcPts val="3325"/>
                </a:lnSpc>
              </a:pPr>
              <a:r>
                <a:rPr lang="en-US" sz="2375" b="1">
                  <a:solidFill>
                    <a:srgbClr val="FFFFFF"/>
                  </a:solidFill>
                  <a:latin typeface="Poppins Bold"/>
                  <a:ea typeface="Poppins Bold"/>
                  <a:cs typeface="Poppins Bold"/>
                  <a:sym typeface="Poppins Bold"/>
                </a:rPr>
                <a:t>NOTES</a:t>
              </a:r>
            </a:p>
            <a:p>
              <a:pPr algn="ctr">
                <a:lnSpc>
                  <a:spcPts val="3325"/>
                </a:lnSpc>
              </a:pPr>
              <a:r>
                <a:rPr lang="en-US" sz="2375" b="1">
                  <a:solidFill>
                    <a:srgbClr val="FFFFFF"/>
                  </a:solidFill>
                  <a:latin typeface="Poppins Bold"/>
                  <a:ea typeface="Poppins Bold"/>
                  <a:cs typeface="Poppins Bold"/>
                  <a:sym typeface="Poppins Bold"/>
                </a:rPr>
                <a:t>&amp;</a:t>
              </a:r>
            </a:p>
            <a:p>
              <a:pPr algn="ctr">
                <a:lnSpc>
                  <a:spcPts val="3325"/>
                </a:lnSpc>
              </a:pPr>
              <a:r>
                <a:rPr lang="en-US" sz="2375" b="1">
                  <a:solidFill>
                    <a:srgbClr val="FFFFFF"/>
                  </a:solidFill>
                  <a:latin typeface="Poppins Bold"/>
                  <a:ea typeface="Poppins Bold"/>
                  <a:cs typeface="Poppins Bold"/>
                  <a:sym typeface="Poppins Bold"/>
                </a:rPr>
                <a:t>CERTIFICATES</a:t>
              </a:r>
            </a:p>
          </p:txBody>
        </p:sp>
      </p:grpSp>
      <p:grpSp>
        <p:nvGrpSpPr>
          <p:cNvPr id="16" name="Group 16"/>
          <p:cNvGrpSpPr/>
          <p:nvPr/>
        </p:nvGrpSpPr>
        <p:grpSpPr>
          <a:xfrm>
            <a:off x="7362825" y="3211246"/>
            <a:ext cx="3086100" cy="3086100"/>
            <a:chOff x="0" y="0"/>
            <a:chExt cx="4114800" cy="4114800"/>
          </a:xfrm>
        </p:grpSpPr>
        <p:grpSp>
          <p:nvGrpSpPr>
            <p:cNvPr id="17" name="Group 17"/>
            <p:cNvGrpSpPr/>
            <p:nvPr/>
          </p:nvGrpSpPr>
          <p:grpSpPr>
            <a:xfrm>
              <a:off x="0" y="0"/>
              <a:ext cx="4114800" cy="4114800"/>
              <a:chOff x="0" y="0"/>
              <a:chExt cx="812800" cy="812800"/>
            </a:xfrm>
          </p:grpSpPr>
          <p:sp>
            <p:nvSpPr>
              <p:cNvPr id="18" name="Freeform 18"/>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F2A900"/>
              </a:solidFill>
            </p:spPr>
            <p:txBody>
              <a:bodyPr/>
              <a:lstStyle/>
              <a:p>
                <a:endParaRPr lang="en-GB"/>
              </a:p>
            </p:txBody>
          </p:sp>
          <p:sp>
            <p:nvSpPr>
              <p:cNvPr id="19" name="TextBox 19"/>
              <p:cNvSpPr txBox="1"/>
              <p:nvPr/>
            </p:nvSpPr>
            <p:spPr>
              <a:xfrm>
                <a:off x="0" y="0"/>
                <a:ext cx="812800" cy="812800"/>
              </a:xfrm>
              <a:prstGeom prst="rect">
                <a:avLst/>
              </a:prstGeom>
            </p:spPr>
            <p:txBody>
              <a:bodyPr lIns="50800" tIns="50800" rIns="50800" bIns="50800" rtlCol="0" anchor="ctr"/>
              <a:lstStyle/>
              <a:p>
                <a:pPr algn="ctr">
                  <a:lnSpc>
                    <a:spcPts val="1677"/>
                  </a:lnSpc>
                </a:pPr>
                <a:endParaRPr/>
              </a:p>
            </p:txBody>
          </p:sp>
        </p:grpSp>
        <p:sp>
          <p:nvSpPr>
            <p:cNvPr id="20" name="TextBox 20"/>
            <p:cNvSpPr txBox="1"/>
            <p:nvPr/>
          </p:nvSpPr>
          <p:spPr>
            <a:xfrm>
              <a:off x="19414" y="1533171"/>
              <a:ext cx="4095386" cy="1113499"/>
            </a:xfrm>
            <a:prstGeom prst="rect">
              <a:avLst/>
            </a:prstGeom>
          </p:spPr>
          <p:txBody>
            <a:bodyPr lIns="0" tIns="0" rIns="0" bIns="0" rtlCol="0" anchor="t">
              <a:spAutoFit/>
            </a:bodyPr>
            <a:lstStyle/>
            <a:p>
              <a:pPr algn="ctr">
                <a:lnSpc>
                  <a:spcPts val="3325"/>
                </a:lnSpc>
              </a:pPr>
              <a:r>
                <a:rPr lang="en-US" sz="2375" b="1">
                  <a:solidFill>
                    <a:srgbClr val="FFFFFF"/>
                  </a:solidFill>
                  <a:latin typeface="Poppins Bold"/>
                  <a:ea typeface="Poppins Bold"/>
                  <a:cs typeface="Poppins Bold"/>
                  <a:sym typeface="Poppins Bold"/>
                </a:rPr>
                <a:t>AWARENESS</a:t>
              </a:r>
            </a:p>
            <a:p>
              <a:pPr algn="ctr">
                <a:lnSpc>
                  <a:spcPts val="3325"/>
                </a:lnSpc>
              </a:pPr>
              <a:r>
                <a:rPr lang="en-US" sz="2375" b="1">
                  <a:solidFill>
                    <a:srgbClr val="FFFFFF"/>
                  </a:solidFill>
                  <a:latin typeface="Poppins Bold"/>
                  <a:ea typeface="Poppins Bold"/>
                  <a:cs typeface="Poppins Bold"/>
                  <a:sym typeface="Poppins Bold"/>
                </a:rPr>
                <a:t>POSTERS</a:t>
              </a:r>
            </a:p>
          </p:txBody>
        </p:sp>
      </p:grpSp>
      <p:grpSp>
        <p:nvGrpSpPr>
          <p:cNvPr id="21" name="Group 21"/>
          <p:cNvGrpSpPr/>
          <p:nvPr/>
        </p:nvGrpSpPr>
        <p:grpSpPr>
          <a:xfrm>
            <a:off x="10633075" y="6478321"/>
            <a:ext cx="3086100" cy="3086100"/>
            <a:chOff x="0" y="0"/>
            <a:chExt cx="4114800" cy="4114800"/>
          </a:xfrm>
        </p:grpSpPr>
        <p:grpSp>
          <p:nvGrpSpPr>
            <p:cNvPr id="22" name="Group 22"/>
            <p:cNvGrpSpPr/>
            <p:nvPr/>
          </p:nvGrpSpPr>
          <p:grpSpPr>
            <a:xfrm>
              <a:off x="0" y="0"/>
              <a:ext cx="4114800" cy="4114800"/>
              <a:chOff x="0" y="0"/>
              <a:chExt cx="812800" cy="812800"/>
            </a:xfrm>
          </p:grpSpPr>
          <p:sp>
            <p:nvSpPr>
              <p:cNvPr id="23" name="Freeform 23"/>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D9E6FA"/>
              </a:solidFill>
            </p:spPr>
            <p:txBody>
              <a:bodyPr/>
              <a:lstStyle/>
              <a:p>
                <a:endParaRPr lang="en-GB"/>
              </a:p>
            </p:txBody>
          </p:sp>
          <p:sp>
            <p:nvSpPr>
              <p:cNvPr id="24" name="TextBox 24"/>
              <p:cNvSpPr txBox="1"/>
              <p:nvPr/>
            </p:nvSpPr>
            <p:spPr>
              <a:xfrm>
                <a:off x="0" y="0"/>
                <a:ext cx="812800" cy="812800"/>
              </a:xfrm>
              <a:prstGeom prst="rect">
                <a:avLst/>
              </a:prstGeom>
            </p:spPr>
            <p:txBody>
              <a:bodyPr lIns="50800" tIns="50800" rIns="50800" bIns="50800" rtlCol="0" anchor="ctr"/>
              <a:lstStyle/>
              <a:p>
                <a:pPr algn="ctr">
                  <a:lnSpc>
                    <a:spcPts val="1677"/>
                  </a:lnSpc>
                </a:pPr>
                <a:endParaRPr/>
              </a:p>
            </p:txBody>
          </p:sp>
        </p:grpSp>
        <p:sp>
          <p:nvSpPr>
            <p:cNvPr id="25" name="TextBox 25"/>
            <p:cNvSpPr txBox="1"/>
            <p:nvPr/>
          </p:nvSpPr>
          <p:spPr>
            <a:xfrm>
              <a:off x="0" y="1462551"/>
              <a:ext cx="4095386" cy="1113499"/>
            </a:xfrm>
            <a:prstGeom prst="rect">
              <a:avLst/>
            </a:prstGeom>
          </p:spPr>
          <p:txBody>
            <a:bodyPr lIns="0" tIns="0" rIns="0" bIns="0" rtlCol="0" anchor="t">
              <a:spAutoFit/>
            </a:bodyPr>
            <a:lstStyle/>
            <a:p>
              <a:pPr algn="ctr">
                <a:lnSpc>
                  <a:spcPts val="3325"/>
                </a:lnSpc>
              </a:pPr>
              <a:r>
                <a:rPr lang="en-US" sz="2375" b="1">
                  <a:solidFill>
                    <a:srgbClr val="0B0B0B"/>
                  </a:solidFill>
                  <a:latin typeface="Poppins Bold"/>
                  <a:ea typeface="Poppins Bold"/>
                  <a:cs typeface="Poppins Bold"/>
                  <a:sym typeface="Poppins Bold"/>
                </a:rPr>
                <a:t>SAFETY</a:t>
              </a:r>
            </a:p>
            <a:p>
              <a:pPr algn="ctr">
                <a:lnSpc>
                  <a:spcPts val="3325"/>
                </a:lnSpc>
              </a:pPr>
              <a:r>
                <a:rPr lang="en-US" sz="2375" b="1">
                  <a:solidFill>
                    <a:srgbClr val="0B0B0B"/>
                  </a:solidFill>
                  <a:latin typeface="Poppins Bold"/>
                  <a:ea typeface="Poppins Bold"/>
                  <a:cs typeface="Poppins Bold"/>
                  <a:sym typeface="Poppins Bold"/>
                </a:rPr>
                <a:t>WALK GUIDE</a:t>
              </a:r>
            </a:p>
          </p:txBody>
        </p:sp>
      </p:grpSp>
      <p:grpSp>
        <p:nvGrpSpPr>
          <p:cNvPr id="26" name="Group 26"/>
          <p:cNvGrpSpPr/>
          <p:nvPr/>
        </p:nvGrpSpPr>
        <p:grpSpPr>
          <a:xfrm>
            <a:off x="14173200" y="3211246"/>
            <a:ext cx="3086100" cy="3086100"/>
            <a:chOff x="0" y="0"/>
            <a:chExt cx="4114800" cy="4114800"/>
          </a:xfrm>
        </p:grpSpPr>
        <p:grpSp>
          <p:nvGrpSpPr>
            <p:cNvPr id="27" name="Group 27"/>
            <p:cNvGrpSpPr/>
            <p:nvPr/>
          </p:nvGrpSpPr>
          <p:grpSpPr>
            <a:xfrm>
              <a:off x="0" y="0"/>
              <a:ext cx="4114800" cy="4114800"/>
              <a:chOff x="0" y="0"/>
              <a:chExt cx="812800" cy="812800"/>
            </a:xfrm>
          </p:grpSpPr>
          <p:sp>
            <p:nvSpPr>
              <p:cNvPr id="28" name="Freeform 28"/>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CFE4DD"/>
              </a:solidFill>
            </p:spPr>
            <p:txBody>
              <a:bodyPr/>
              <a:lstStyle/>
              <a:p>
                <a:endParaRPr lang="en-GB"/>
              </a:p>
            </p:txBody>
          </p:sp>
          <p:sp>
            <p:nvSpPr>
              <p:cNvPr id="29" name="TextBox 29"/>
              <p:cNvSpPr txBox="1"/>
              <p:nvPr/>
            </p:nvSpPr>
            <p:spPr>
              <a:xfrm>
                <a:off x="0" y="0"/>
                <a:ext cx="812800" cy="812800"/>
              </a:xfrm>
              <a:prstGeom prst="rect">
                <a:avLst/>
              </a:prstGeom>
            </p:spPr>
            <p:txBody>
              <a:bodyPr lIns="50800" tIns="50800" rIns="50800" bIns="50800" rtlCol="0" anchor="ctr"/>
              <a:lstStyle/>
              <a:p>
                <a:pPr algn="ctr">
                  <a:lnSpc>
                    <a:spcPts val="1677"/>
                  </a:lnSpc>
                </a:pPr>
                <a:endParaRPr/>
              </a:p>
            </p:txBody>
          </p:sp>
        </p:grpSp>
        <p:sp>
          <p:nvSpPr>
            <p:cNvPr id="30" name="TextBox 30"/>
            <p:cNvSpPr txBox="1"/>
            <p:nvPr/>
          </p:nvSpPr>
          <p:spPr>
            <a:xfrm>
              <a:off x="0" y="1253735"/>
              <a:ext cx="4095386" cy="1672371"/>
            </a:xfrm>
            <a:prstGeom prst="rect">
              <a:avLst/>
            </a:prstGeom>
          </p:spPr>
          <p:txBody>
            <a:bodyPr lIns="0" tIns="0" rIns="0" bIns="0" rtlCol="0" anchor="t">
              <a:spAutoFit/>
            </a:bodyPr>
            <a:lstStyle/>
            <a:p>
              <a:pPr algn="ctr">
                <a:lnSpc>
                  <a:spcPts val="3325"/>
                </a:lnSpc>
              </a:pPr>
              <a:r>
                <a:rPr lang="en-US" sz="2375" b="1">
                  <a:solidFill>
                    <a:srgbClr val="0B0B0B"/>
                  </a:solidFill>
                  <a:latin typeface="Poppins Bold"/>
                  <a:ea typeface="Poppins Bold"/>
                  <a:cs typeface="Poppins Bold"/>
                  <a:sym typeface="Poppins Bold"/>
                </a:rPr>
                <a:t>MONTHLY </a:t>
              </a:r>
            </a:p>
            <a:p>
              <a:pPr algn="ctr">
                <a:lnSpc>
                  <a:spcPts val="3325"/>
                </a:lnSpc>
              </a:pPr>
              <a:r>
                <a:rPr lang="en-US" sz="2375" b="1">
                  <a:solidFill>
                    <a:srgbClr val="0B0B0B"/>
                  </a:solidFill>
                  <a:latin typeface="Poppins Bold"/>
                  <a:ea typeface="Poppins Bold"/>
                  <a:cs typeface="Poppins Bold"/>
                  <a:sym typeface="Poppins Bold"/>
                </a:rPr>
                <a:t>SEE CARE SHARE</a:t>
              </a:r>
            </a:p>
            <a:p>
              <a:pPr algn="ctr">
                <a:lnSpc>
                  <a:spcPts val="3325"/>
                </a:lnSpc>
              </a:pPr>
              <a:r>
                <a:rPr lang="en-US" sz="2375" b="1">
                  <a:solidFill>
                    <a:srgbClr val="0B0B0B"/>
                  </a:solidFill>
                  <a:latin typeface="Poppins Bold"/>
                  <a:ea typeface="Poppins Bold"/>
                  <a:cs typeface="Poppins Bold"/>
                  <a:sym typeface="Poppins Bold"/>
                </a:rPr>
                <a:t>UPDATE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4659532" y="422302"/>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AutoShape 3"/>
          <p:cNvSpPr/>
          <p:nvPr/>
        </p:nvSpPr>
        <p:spPr>
          <a:xfrm>
            <a:off x="1028700" y="2081264"/>
            <a:ext cx="16230600" cy="0"/>
          </a:xfrm>
          <a:prstGeom prst="line">
            <a:avLst/>
          </a:prstGeom>
          <a:ln w="19050" cap="flat">
            <a:solidFill>
              <a:srgbClr val="FED403"/>
            </a:solidFill>
            <a:prstDash val="solid"/>
            <a:headEnd type="none" w="sm" len="sm"/>
            <a:tailEnd type="none" w="sm" len="sm"/>
          </a:ln>
        </p:spPr>
        <p:txBody>
          <a:bodyPr/>
          <a:lstStyle/>
          <a:p>
            <a:endParaRPr lang="en-GB"/>
          </a:p>
        </p:txBody>
      </p:sp>
      <p:sp>
        <p:nvSpPr>
          <p:cNvPr id="4" name="TextBox 4"/>
          <p:cNvSpPr txBox="1"/>
          <p:nvPr/>
        </p:nvSpPr>
        <p:spPr>
          <a:xfrm>
            <a:off x="1028700" y="749168"/>
            <a:ext cx="13630832"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RESOURCES</a:t>
            </a:r>
          </a:p>
        </p:txBody>
      </p:sp>
      <p:pic>
        <p:nvPicPr>
          <p:cNvPr id="6" name="Online Media 5" title="HSE Website - See Care Share Page Access">
            <a:hlinkClick r:id="" action="ppaction://media"/>
            <a:extLst>
              <a:ext uri="{FF2B5EF4-FFF2-40B4-BE49-F238E27FC236}">
                <a16:creationId xmlns:a16="http://schemas.microsoft.com/office/drawing/2014/main" id="{F6169466-3835-E1E9-4E69-AE0F883838BF}"/>
              </a:ext>
            </a:extLst>
          </p:cNvPr>
          <p:cNvPicPr>
            <a:picLocks noRot="1" noChangeAspect="1"/>
          </p:cNvPicPr>
          <p:nvPr>
            <a:videoFile r:link="rId1"/>
          </p:nvPr>
        </p:nvPicPr>
        <p:blipFill>
          <a:blip r:embed="rId5"/>
          <a:stretch>
            <a:fillRect/>
          </a:stretch>
        </p:blipFill>
        <p:spPr>
          <a:xfrm>
            <a:off x="2483644" y="2341456"/>
            <a:ext cx="13320712" cy="75046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4673819" y="422302"/>
            <a:ext cx="2599768" cy="1733179"/>
          </a:xfrm>
          <a:custGeom>
            <a:avLst/>
            <a:gdLst/>
            <a:ahLst/>
            <a:cxnLst/>
            <a:rect l="l" t="t" r="r" b="b"/>
            <a:pathLst>
              <a:path w="2599768" h="1733179">
                <a:moveTo>
                  <a:pt x="0" y="0"/>
                </a:moveTo>
                <a:lnTo>
                  <a:pt x="2599769" y="0"/>
                </a:lnTo>
                <a:lnTo>
                  <a:pt x="2599769"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AutoShape 3"/>
          <p:cNvSpPr/>
          <p:nvPr/>
        </p:nvSpPr>
        <p:spPr>
          <a:xfrm>
            <a:off x="1028700" y="2081264"/>
            <a:ext cx="16244888" cy="0"/>
          </a:xfrm>
          <a:prstGeom prst="line">
            <a:avLst/>
          </a:prstGeom>
          <a:ln w="19050" cap="flat">
            <a:solidFill>
              <a:srgbClr val="FED403"/>
            </a:solidFill>
            <a:prstDash val="solid"/>
            <a:headEnd type="none" w="sm" len="sm"/>
            <a:tailEnd type="none" w="sm" len="sm"/>
          </a:ln>
        </p:spPr>
        <p:txBody>
          <a:bodyPr/>
          <a:lstStyle/>
          <a:p>
            <a:endParaRPr lang="en-GB"/>
          </a:p>
        </p:txBody>
      </p:sp>
      <p:sp>
        <p:nvSpPr>
          <p:cNvPr id="7" name="TextBox 7"/>
          <p:cNvSpPr txBox="1"/>
          <p:nvPr/>
        </p:nvSpPr>
        <p:spPr>
          <a:xfrm>
            <a:off x="1028700" y="749168"/>
            <a:ext cx="13630832"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Ultra-Bold"/>
                <a:ea typeface="Poppins Ultra-Bold"/>
                <a:cs typeface="Poppins Ultra-Bold"/>
                <a:sym typeface="Poppins Ultra-Bold"/>
              </a:rPr>
              <a:t>SEE CARE SHARE BOARD</a:t>
            </a:r>
          </a:p>
        </p:txBody>
      </p:sp>
      <p:sp>
        <p:nvSpPr>
          <p:cNvPr id="18" name="TextBox 18"/>
          <p:cNvSpPr txBox="1"/>
          <p:nvPr/>
        </p:nvSpPr>
        <p:spPr>
          <a:xfrm>
            <a:off x="13816913" y="9071649"/>
            <a:ext cx="3996576" cy="485775"/>
          </a:xfrm>
          <a:prstGeom prst="rect">
            <a:avLst/>
          </a:prstGeom>
        </p:spPr>
        <p:txBody>
          <a:bodyPr lIns="0" tIns="0" rIns="0" bIns="0" rtlCol="0" anchor="t">
            <a:spAutoFit/>
          </a:bodyPr>
          <a:lstStyle/>
          <a:p>
            <a:pPr algn="ctr">
              <a:lnSpc>
                <a:spcPts val="1919"/>
              </a:lnSpc>
              <a:spcBef>
                <a:spcPct val="0"/>
              </a:spcBef>
            </a:pPr>
            <a:r>
              <a:rPr lang="en-US" sz="1599" b="1" dirty="0">
                <a:solidFill>
                  <a:srgbClr val="1A1A1A"/>
                </a:solidFill>
                <a:latin typeface="DM Sans Bold"/>
                <a:ea typeface="DM Sans Bold"/>
                <a:cs typeface="DM Sans Bold"/>
                <a:sym typeface="DM Sans Bold"/>
              </a:rPr>
              <a:t>Available to Order from Linney My Store: </a:t>
            </a:r>
          </a:p>
          <a:p>
            <a:pPr algn="ctr">
              <a:lnSpc>
                <a:spcPts val="1919"/>
              </a:lnSpc>
              <a:spcBef>
                <a:spcPct val="0"/>
              </a:spcBef>
            </a:pPr>
            <a:r>
              <a:rPr lang="en-US" sz="1599" b="1" dirty="0">
                <a:solidFill>
                  <a:srgbClr val="1A1A1A"/>
                </a:solidFill>
                <a:latin typeface="DM Sans Bold"/>
                <a:ea typeface="DM Sans Bold"/>
                <a:cs typeface="DM Sans Bold"/>
                <a:sym typeface="DM Sans Bold"/>
              </a:rPr>
              <a:t>Code: CO25_SIG_MISC_053933</a:t>
            </a:r>
          </a:p>
        </p:txBody>
      </p:sp>
      <p:grpSp>
        <p:nvGrpSpPr>
          <p:cNvPr id="31" name="Group 30">
            <a:extLst>
              <a:ext uri="{FF2B5EF4-FFF2-40B4-BE49-F238E27FC236}">
                <a16:creationId xmlns:a16="http://schemas.microsoft.com/office/drawing/2014/main" id="{B8CE53A9-F36C-8E65-F9CC-C4268ACBCB96}"/>
              </a:ext>
            </a:extLst>
          </p:cNvPr>
          <p:cNvGrpSpPr/>
          <p:nvPr/>
        </p:nvGrpSpPr>
        <p:grpSpPr>
          <a:xfrm>
            <a:off x="1028700" y="2460042"/>
            <a:ext cx="12513012" cy="7148058"/>
            <a:chOff x="1028700" y="2460042"/>
            <a:chExt cx="12513012" cy="7148058"/>
          </a:xfrm>
        </p:grpSpPr>
        <p:sp>
          <p:nvSpPr>
            <p:cNvPr id="4" name="Freeform 4"/>
            <p:cNvSpPr/>
            <p:nvPr/>
          </p:nvSpPr>
          <p:spPr>
            <a:xfrm>
              <a:off x="1028700" y="2460042"/>
              <a:ext cx="12513012" cy="7148058"/>
            </a:xfrm>
            <a:custGeom>
              <a:avLst/>
              <a:gdLst/>
              <a:ahLst/>
              <a:cxnLst/>
              <a:rect l="l" t="t" r="r" b="b"/>
              <a:pathLst>
                <a:path w="12513012" h="7148058">
                  <a:moveTo>
                    <a:pt x="0" y="0"/>
                  </a:moveTo>
                  <a:lnTo>
                    <a:pt x="12513012" y="0"/>
                  </a:lnTo>
                  <a:lnTo>
                    <a:pt x="12513012" y="7148058"/>
                  </a:lnTo>
                  <a:lnTo>
                    <a:pt x="0" y="7148058"/>
                  </a:lnTo>
                  <a:lnTo>
                    <a:pt x="0" y="0"/>
                  </a:lnTo>
                  <a:close/>
                </a:path>
              </a:pathLst>
            </a:custGeom>
            <a:blipFill>
              <a:blip r:embed="rId4" cstate="email">
                <a:extLst>
                  <a:ext uri="{28A0092B-C50C-407E-A947-70E740481C1C}">
                    <a14:useLocalDpi xmlns:a14="http://schemas.microsoft.com/office/drawing/2010/main"/>
                  </a:ext>
                </a:extLst>
              </a:blip>
              <a:stretch>
                <a:fillRect/>
              </a:stretch>
            </a:blipFill>
            <a:ln w="19050" cap="sq">
              <a:solidFill>
                <a:srgbClr val="FED403"/>
              </a:solidFill>
              <a:prstDash val="solid"/>
              <a:miter/>
            </a:ln>
          </p:spPr>
          <p:txBody>
            <a:bodyPr/>
            <a:lstStyle/>
            <a:p>
              <a:endParaRPr lang="en-GB"/>
            </a:p>
          </p:txBody>
        </p:sp>
        <p:grpSp>
          <p:nvGrpSpPr>
            <p:cNvPr id="5" name="Group 5"/>
            <p:cNvGrpSpPr/>
            <p:nvPr/>
          </p:nvGrpSpPr>
          <p:grpSpPr>
            <a:xfrm>
              <a:off x="1756780" y="3834233"/>
              <a:ext cx="1777165" cy="2532983"/>
              <a:chOff x="0" y="0"/>
              <a:chExt cx="275329" cy="392425"/>
            </a:xfrm>
          </p:grpSpPr>
          <p:sp>
            <p:nvSpPr>
              <p:cNvPr id="6" name="Freeform 6"/>
              <p:cNvSpPr/>
              <p:nvPr/>
            </p:nvSpPr>
            <p:spPr>
              <a:xfrm>
                <a:off x="0" y="0"/>
                <a:ext cx="275329" cy="392425"/>
              </a:xfrm>
              <a:custGeom>
                <a:avLst/>
                <a:gdLst/>
                <a:ahLst/>
                <a:cxnLst/>
                <a:rect l="l" t="t" r="r" b="b"/>
                <a:pathLst>
                  <a:path w="275329" h="392425">
                    <a:moveTo>
                      <a:pt x="0" y="0"/>
                    </a:moveTo>
                    <a:lnTo>
                      <a:pt x="275329" y="0"/>
                    </a:lnTo>
                    <a:lnTo>
                      <a:pt x="275329" y="392425"/>
                    </a:lnTo>
                    <a:lnTo>
                      <a:pt x="0" y="392425"/>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8" name="Group 8"/>
            <p:cNvGrpSpPr/>
            <p:nvPr/>
          </p:nvGrpSpPr>
          <p:grpSpPr>
            <a:xfrm>
              <a:off x="3924689" y="3834233"/>
              <a:ext cx="1796442" cy="2532983"/>
              <a:chOff x="0" y="0"/>
              <a:chExt cx="278316" cy="392425"/>
            </a:xfrm>
          </p:grpSpPr>
          <p:sp>
            <p:nvSpPr>
              <p:cNvPr id="9" name="Freeform 9"/>
              <p:cNvSpPr/>
              <p:nvPr/>
            </p:nvSpPr>
            <p:spPr>
              <a:xfrm>
                <a:off x="0" y="0"/>
                <a:ext cx="278316" cy="392425"/>
              </a:xfrm>
              <a:custGeom>
                <a:avLst/>
                <a:gdLst/>
                <a:ahLst/>
                <a:cxnLst/>
                <a:rect l="l" t="t" r="r" b="b"/>
                <a:pathLst>
                  <a:path w="278316" h="392425">
                    <a:moveTo>
                      <a:pt x="0" y="0"/>
                    </a:moveTo>
                    <a:lnTo>
                      <a:pt x="278316" y="0"/>
                    </a:lnTo>
                    <a:lnTo>
                      <a:pt x="278316" y="392425"/>
                    </a:lnTo>
                    <a:lnTo>
                      <a:pt x="0" y="392425"/>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10" name="Group 10"/>
            <p:cNvGrpSpPr/>
            <p:nvPr/>
          </p:nvGrpSpPr>
          <p:grpSpPr>
            <a:xfrm>
              <a:off x="6067065" y="3834233"/>
              <a:ext cx="1828457" cy="2532983"/>
              <a:chOff x="0" y="0"/>
              <a:chExt cx="283276" cy="392425"/>
            </a:xfrm>
          </p:grpSpPr>
          <p:sp>
            <p:nvSpPr>
              <p:cNvPr id="11" name="Freeform 11"/>
              <p:cNvSpPr/>
              <p:nvPr/>
            </p:nvSpPr>
            <p:spPr>
              <a:xfrm>
                <a:off x="0" y="0"/>
                <a:ext cx="283276" cy="392425"/>
              </a:xfrm>
              <a:custGeom>
                <a:avLst/>
                <a:gdLst/>
                <a:ahLst/>
                <a:cxnLst/>
                <a:rect l="l" t="t" r="r" b="b"/>
                <a:pathLst>
                  <a:path w="283276" h="392425">
                    <a:moveTo>
                      <a:pt x="0" y="0"/>
                    </a:moveTo>
                    <a:lnTo>
                      <a:pt x="283276" y="0"/>
                    </a:lnTo>
                    <a:lnTo>
                      <a:pt x="283276" y="392425"/>
                    </a:lnTo>
                    <a:lnTo>
                      <a:pt x="0" y="392425"/>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12" name="Group 12"/>
            <p:cNvGrpSpPr/>
            <p:nvPr/>
          </p:nvGrpSpPr>
          <p:grpSpPr>
            <a:xfrm>
              <a:off x="1756780" y="6548191"/>
              <a:ext cx="1777165" cy="2532983"/>
              <a:chOff x="0" y="0"/>
              <a:chExt cx="275329" cy="392425"/>
            </a:xfrm>
          </p:grpSpPr>
          <p:sp>
            <p:nvSpPr>
              <p:cNvPr id="13" name="Freeform 13"/>
              <p:cNvSpPr/>
              <p:nvPr/>
            </p:nvSpPr>
            <p:spPr>
              <a:xfrm>
                <a:off x="0" y="0"/>
                <a:ext cx="275329" cy="392425"/>
              </a:xfrm>
              <a:custGeom>
                <a:avLst/>
                <a:gdLst/>
                <a:ahLst/>
                <a:cxnLst/>
                <a:rect l="l" t="t" r="r" b="b"/>
                <a:pathLst>
                  <a:path w="275329" h="392425">
                    <a:moveTo>
                      <a:pt x="0" y="0"/>
                    </a:moveTo>
                    <a:lnTo>
                      <a:pt x="275329" y="0"/>
                    </a:lnTo>
                    <a:lnTo>
                      <a:pt x="275329" y="392425"/>
                    </a:lnTo>
                    <a:lnTo>
                      <a:pt x="0" y="392425"/>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14" name="Group 14"/>
            <p:cNvGrpSpPr/>
            <p:nvPr/>
          </p:nvGrpSpPr>
          <p:grpSpPr>
            <a:xfrm>
              <a:off x="3924689" y="6548191"/>
              <a:ext cx="1796442" cy="2532983"/>
              <a:chOff x="0" y="0"/>
              <a:chExt cx="278316" cy="392425"/>
            </a:xfrm>
          </p:grpSpPr>
          <p:sp>
            <p:nvSpPr>
              <p:cNvPr id="15" name="Freeform 15"/>
              <p:cNvSpPr/>
              <p:nvPr/>
            </p:nvSpPr>
            <p:spPr>
              <a:xfrm>
                <a:off x="0" y="0"/>
                <a:ext cx="278316" cy="392425"/>
              </a:xfrm>
              <a:custGeom>
                <a:avLst/>
                <a:gdLst/>
                <a:ahLst/>
                <a:cxnLst/>
                <a:rect l="l" t="t" r="r" b="b"/>
                <a:pathLst>
                  <a:path w="278316" h="392425">
                    <a:moveTo>
                      <a:pt x="0" y="0"/>
                    </a:moveTo>
                    <a:lnTo>
                      <a:pt x="278316" y="0"/>
                    </a:lnTo>
                    <a:lnTo>
                      <a:pt x="278316" y="392425"/>
                    </a:lnTo>
                    <a:lnTo>
                      <a:pt x="0" y="392425"/>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16" name="Group 16"/>
            <p:cNvGrpSpPr/>
            <p:nvPr/>
          </p:nvGrpSpPr>
          <p:grpSpPr>
            <a:xfrm>
              <a:off x="6067065" y="6548191"/>
              <a:ext cx="1828457" cy="2532983"/>
              <a:chOff x="0" y="0"/>
              <a:chExt cx="283276" cy="392425"/>
            </a:xfrm>
          </p:grpSpPr>
          <p:sp>
            <p:nvSpPr>
              <p:cNvPr id="17" name="Freeform 17"/>
              <p:cNvSpPr/>
              <p:nvPr/>
            </p:nvSpPr>
            <p:spPr>
              <a:xfrm>
                <a:off x="0" y="0"/>
                <a:ext cx="283276" cy="392425"/>
              </a:xfrm>
              <a:custGeom>
                <a:avLst/>
                <a:gdLst/>
                <a:ahLst/>
                <a:cxnLst/>
                <a:rect l="l" t="t" r="r" b="b"/>
                <a:pathLst>
                  <a:path w="283276" h="392425">
                    <a:moveTo>
                      <a:pt x="0" y="0"/>
                    </a:moveTo>
                    <a:lnTo>
                      <a:pt x="283276" y="0"/>
                    </a:lnTo>
                    <a:lnTo>
                      <a:pt x="283276" y="392425"/>
                    </a:lnTo>
                    <a:lnTo>
                      <a:pt x="0" y="392425"/>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GB"/>
              </a:p>
            </p:txBody>
          </p:sp>
        </p:grpSp>
        <p:pic>
          <p:nvPicPr>
            <p:cNvPr id="20" name="Picture 19">
              <a:extLst>
                <a:ext uri="{FF2B5EF4-FFF2-40B4-BE49-F238E27FC236}">
                  <a16:creationId xmlns:a16="http://schemas.microsoft.com/office/drawing/2014/main" id="{0DEF55C5-76E1-1C16-C7CB-1C212608F75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44491" y="3834233"/>
              <a:ext cx="1795836" cy="2539128"/>
            </a:xfrm>
            <a:prstGeom prst="rect">
              <a:avLst/>
            </a:prstGeom>
          </p:spPr>
        </p:pic>
        <p:pic>
          <p:nvPicPr>
            <p:cNvPr id="22" name="Picture 21">
              <a:extLst>
                <a:ext uri="{FF2B5EF4-FFF2-40B4-BE49-F238E27FC236}">
                  <a16:creationId xmlns:a16="http://schemas.microsoft.com/office/drawing/2014/main" id="{F6E44972-AC33-6C5C-6A0D-66FA7377E5A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737117" y="6542046"/>
              <a:ext cx="1795343" cy="2539128"/>
            </a:xfrm>
            <a:prstGeom prst="rect">
              <a:avLst/>
            </a:prstGeom>
          </p:spPr>
        </p:pic>
        <p:pic>
          <p:nvPicPr>
            <p:cNvPr id="24" name="Picture 23">
              <a:extLst>
                <a:ext uri="{FF2B5EF4-FFF2-40B4-BE49-F238E27FC236}">
                  <a16:creationId xmlns:a16="http://schemas.microsoft.com/office/drawing/2014/main" id="{CEF4CDCB-6C5E-2B19-7856-84F07B79CF3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942350" y="6532267"/>
              <a:ext cx="1795343" cy="2539382"/>
            </a:xfrm>
            <a:prstGeom prst="rect">
              <a:avLst/>
            </a:prstGeom>
          </p:spPr>
        </p:pic>
        <p:pic>
          <p:nvPicPr>
            <p:cNvPr id="26" name="Picture 25">
              <a:extLst>
                <a:ext uri="{FF2B5EF4-FFF2-40B4-BE49-F238E27FC236}">
                  <a16:creationId xmlns:a16="http://schemas.microsoft.com/office/drawing/2014/main" id="{25A37996-1C6B-8A7E-FC56-BEBFDCFDF5F3}"/>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097581" y="6562046"/>
              <a:ext cx="1795343" cy="2539382"/>
            </a:xfrm>
            <a:prstGeom prst="rect">
              <a:avLst/>
            </a:prstGeom>
          </p:spPr>
        </p:pic>
        <p:pic>
          <p:nvPicPr>
            <p:cNvPr id="28" name="Picture 27">
              <a:extLst>
                <a:ext uri="{FF2B5EF4-FFF2-40B4-BE49-F238E27FC236}">
                  <a16:creationId xmlns:a16="http://schemas.microsoft.com/office/drawing/2014/main" id="{DDBF4516-6E36-D746-CAA5-39A033FFD9A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074813" y="3833529"/>
              <a:ext cx="1795163" cy="2539128"/>
            </a:xfrm>
            <a:prstGeom prst="rect">
              <a:avLst/>
            </a:prstGeom>
          </p:spPr>
        </p:pic>
        <p:pic>
          <p:nvPicPr>
            <p:cNvPr id="30" name="Picture 29">
              <a:extLst>
                <a:ext uri="{FF2B5EF4-FFF2-40B4-BE49-F238E27FC236}">
                  <a16:creationId xmlns:a16="http://schemas.microsoft.com/office/drawing/2014/main" id="{5EC489AD-9851-A984-4E23-91D242A82F7D}"/>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942351" y="3833528"/>
              <a:ext cx="1795164" cy="2539129"/>
            </a:xfrm>
            <a:prstGeom prst="rect">
              <a:avLst/>
            </a:prstGeom>
          </p:spPr>
        </p:pic>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4659532" y="422302"/>
            <a:ext cx="2599768" cy="1733179"/>
          </a:xfrm>
          <a:custGeom>
            <a:avLst/>
            <a:gdLst/>
            <a:ahLst/>
            <a:cxnLst/>
            <a:rect l="l" t="t" r="r" b="b"/>
            <a:pathLst>
              <a:path w="2599768" h="1733179">
                <a:moveTo>
                  <a:pt x="0" y="0"/>
                </a:moveTo>
                <a:lnTo>
                  <a:pt x="2599768" y="0"/>
                </a:lnTo>
                <a:lnTo>
                  <a:pt x="2599768" y="1733179"/>
                </a:lnTo>
                <a:lnTo>
                  <a:pt x="0" y="173317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AutoShape 3"/>
          <p:cNvSpPr/>
          <p:nvPr/>
        </p:nvSpPr>
        <p:spPr>
          <a:xfrm flipV="1">
            <a:off x="1028700" y="2081264"/>
            <a:ext cx="16230600" cy="0"/>
          </a:xfrm>
          <a:prstGeom prst="line">
            <a:avLst/>
          </a:prstGeom>
          <a:ln w="19050" cap="flat">
            <a:solidFill>
              <a:srgbClr val="FED403"/>
            </a:solidFill>
            <a:prstDash val="solid"/>
            <a:headEnd type="none" w="sm" len="sm"/>
            <a:tailEnd type="none" w="sm" len="sm"/>
          </a:ln>
        </p:spPr>
        <p:txBody>
          <a:bodyPr/>
          <a:lstStyle/>
          <a:p>
            <a:endParaRPr lang="en-GB"/>
          </a:p>
        </p:txBody>
      </p:sp>
      <p:sp>
        <p:nvSpPr>
          <p:cNvPr id="4" name="TextBox 4"/>
          <p:cNvSpPr txBox="1"/>
          <p:nvPr/>
        </p:nvSpPr>
        <p:spPr>
          <a:xfrm>
            <a:off x="1028700" y="749168"/>
            <a:ext cx="13630832" cy="1146121"/>
          </a:xfrm>
          <a:prstGeom prst="rect">
            <a:avLst/>
          </a:prstGeom>
        </p:spPr>
        <p:txBody>
          <a:bodyPr lIns="0" tIns="0" rIns="0" bIns="0" rtlCol="0" anchor="t">
            <a:spAutoFit/>
          </a:bodyPr>
          <a:lstStyle/>
          <a:p>
            <a:pPr algn="l">
              <a:lnSpc>
                <a:spcPts val="8000"/>
              </a:lnSpc>
            </a:pPr>
            <a:r>
              <a:rPr lang="en-US" sz="8000" b="1">
                <a:solidFill>
                  <a:srgbClr val="1A1A1A"/>
                </a:solidFill>
                <a:latin typeface="Poppins Semi-Bold"/>
                <a:ea typeface="Poppins Semi-Bold"/>
                <a:cs typeface="Poppins Semi-Bold"/>
                <a:sym typeface="Poppins Semi-Bold"/>
              </a:rPr>
              <a:t>FRONTLINE COACHING</a:t>
            </a:r>
          </a:p>
        </p:txBody>
      </p:sp>
      <p:sp>
        <p:nvSpPr>
          <p:cNvPr id="5" name="TextBox 5"/>
          <p:cNvSpPr txBox="1"/>
          <p:nvPr/>
        </p:nvSpPr>
        <p:spPr>
          <a:xfrm>
            <a:off x="1042988" y="2239750"/>
            <a:ext cx="16259175" cy="542870"/>
          </a:xfrm>
          <a:prstGeom prst="rect">
            <a:avLst/>
          </a:prstGeom>
        </p:spPr>
        <p:txBody>
          <a:bodyPr lIns="0" tIns="0" rIns="0" bIns="0" rtlCol="0" anchor="t">
            <a:spAutoFit/>
          </a:bodyPr>
          <a:lstStyle/>
          <a:p>
            <a:pPr algn="l">
              <a:lnSpc>
                <a:spcPts val="4200"/>
              </a:lnSpc>
              <a:spcBef>
                <a:spcPct val="0"/>
              </a:spcBef>
            </a:pPr>
            <a:r>
              <a:rPr lang="en-US" sz="3000">
                <a:solidFill>
                  <a:srgbClr val="1A1A1A"/>
                </a:solidFill>
                <a:latin typeface="Poppins"/>
                <a:ea typeface="Poppins"/>
                <a:cs typeface="Poppins"/>
                <a:sym typeface="Poppins"/>
              </a:rPr>
              <a:t>There are a range of resources available to download from the HSE Website</a:t>
            </a:r>
          </a:p>
        </p:txBody>
      </p:sp>
      <p:grpSp>
        <p:nvGrpSpPr>
          <p:cNvPr id="6" name="Group 6"/>
          <p:cNvGrpSpPr/>
          <p:nvPr/>
        </p:nvGrpSpPr>
        <p:grpSpPr>
          <a:xfrm>
            <a:off x="1042988" y="3211246"/>
            <a:ext cx="7634919" cy="6341430"/>
            <a:chOff x="0" y="0"/>
            <a:chExt cx="10179892" cy="8455239"/>
          </a:xfrm>
        </p:grpSpPr>
        <p:grpSp>
          <p:nvGrpSpPr>
            <p:cNvPr id="7" name="Group 7"/>
            <p:cNvGrpSpPr/>
            <p:nvPr/>
          </p:nvGrpSpPr>
          <p:grpSpPr>
            <a:xfrm>
              <a:off x="0" y="0"/>
              <a:ext cx="10179892" cy="8455239"/>
              <a:chOff x="0" y="0"/>
              <a:chExt cx="2010843" cy="1670171"/>
            </a:xfrm>
          </p:grpSpPr>
          <p:sp>
            <p:nvSpPr>
              <p:cNvPr id="8" name="Freeform 8"/>
              <p:cNvSpPr/>
              <p:nvPr/>
            </p:nvSpPr>
            <p:spPr>
              <a:xfrm>
                <a:off x="0" y="0"/>
                <a:ext cx="2010843" cy="1670171"/>
              </a:xfrm>
              <a:custGeom>
                <a:avLst/>
                <a:gdLst/>
                <a:ahLst/>
                <a:cxnLst/>
                <a:rect l="l" t="t" r="r" b="b"/>
                <a:pathLst>
                  <a:path w="2010843" h="1670171">
                    <a:moveTo>
                      <a:pt x="51715" y="0"/>
                    </a:moveTo>
                    <a:lnTo>
                      <a:pt x="1959128" y="0"/>
                    </a:lnTo>
                    <a:cubicBezTo>
                      <a:pt x="1987689" y="0"/>
                      <a:pt x="2010843" y="23153"/>
                      <a:pt x="2010843" y="51715"/>
                    </a:cubicBezTo>
                    <a:lnTo>
                      <a:pt x="2010843" y="1618456"/>
                    </a:lnTo>
                    <a:cubicBezTo>
                      <a:pt x="2010843" y="1647017"/>
                      <a:pt x="1987689" y="1670171"/>
                      <a:pt x="1959128" y="1670171"/>
                    </a:cubicBezTo>
                    <a:lnTo>
                      <a:pt x="51715" y="1670171"/>
                    </a:lnTo>
                    <a:cubicBezTo>
                      <a:pt x="23153" y="1670171"/>
                      <a:pt x="0" y="1647017"/>
                      <a:pt x="0" y="1618456"/>
                    </a:cubicBezTo>
                    <a:lnTo>
                      <a:pt x="0" y="51715"/>
                    </a:lnTo>
                    <a:cubicBezTo>
                      <a:pt x="0" y="23153"/>
                      <a:pt x="23153" y="0"/>
                      <a:pt x="51715" y="0"/>
                    </a:cubicBezTo>
                    <a:close/>
                  </a:path>
                </a:pathLst>
              </a:custGeom>
              <a:solidFill>
                <a:srgbClr val="3E8E7E"/>
              </a:solidFill>
            </p:spPr>
            <p:txBody>
              <a:bodyPr/>
              <a:lstStyle/>
              <a:p>
                <a:endParaRPr lang="en-GB"/>
              </a:p>
            </p:txBody>
          </p:sp>
          <p:sp>
            <p:nvSpPr>
              <p:cNvPr id="9" name="TextBox 9"/>
              <p:cNvSpPr txBox="1"/>
              <p:nvPr/>
            </p:nvSpPr>
            <p:spPr>
              <a:xfrm>
                <a:off x="0" y="0"/>
                <a:ext cx="2010843" cy="1670171"/>
              </a:xfrm>
              <a:prstGeom prst="rect">
                <a:avLst/>
              </a:prstGeom>
            </p:spPr>
            <p:txBody>
              <a:bodyPr lIns="50800" tIns="50800" rIns="50800" bIns="50800" rtlCol="0" anchor="ctr"/>
              <a:lstStyle/>
              <a:p>
                <a:pPr algn="ctr">
                  <a:lnSpc>
                    <a:spcPts val="1677"/>
                  </a:lnSpc>
                </a:pPr>
                <a:endParaRPr/>
              </a:p>
            </p:txBody>
          </p:sp>
        </p:grpSp>
        <p:sp>
          <p:nvSpPr>
            <p:cNvPr id="10" name="TextBox 10"/>
            <p:cNvSpPr txBox="1"/>
            <p:nvPr/>
          </p:nvSpPr>
          <p:spPr>
            <a:xfrm>
              <a:off x="495046" y="571305"/>
              <a:ext cx="9189799" cy="588186"/>
            </a:xfrm>
            <a:prstGeom prst="rect">
              <a:avLst/>
            </a:prstGeom>
          </p:spPr>
          <p:txBody>
            <a:bodyPr lIns="0" tIns="0" rIns="0" bIns="0" rtlCol="0" anchor="t">
              <a:spAutoFit/>
            </a:bodyPr>
            <a:lstStyle/>
            <a:p>
              <a:pPr algn="l">
                <a:lnSpc>
                  <a:spcPts val="3639"/>
                </a:lnSpc>
              </a:pPr>
              <a:r>
                <a:rPr lang="en-US" sz="2599" b="1">
                  <a:solidFill>
                    <a:srgbClr val="FFFFFF"/>
                  </a:solidFill>
                  <a:latin typeface="Poppins Bold"/>
                  <a:ea typeface="Poppins Bold"/>
                  <a:cs typeface="Poppins Bold"/>
                  <a:sym typeface="Poppins Bold"/>
                </a:rPr>
                <a:t>Training Presentation</a:t>
              </a:r>
            </a:p>
          </p:txBody>
        </p:sp>
        <p:sp>
          <p:nvSpPr>
            <p:cNvPr id="11" name="TextBox 11"/>
            <p:cNvSpPr txBox="1"/>
            <p:nvPr/>
          </p:nvSpPr>
          <p:spPr>
            <a:xfrm>
              <a:off x="495046" y="1477453"/>
              <a:ext cx="9189799" cy="5433659"/>
            </a:xfrm>
            <a:prstGeom prst="rect">
              <a:avLst/>
            </a:prstGeom>
          </p:spPr>
          <p:txBody>
            <a:bodyPr lIns="0" tIns="0" rIns="0" bIns="0" rtlCol="0" anchor="t">
              <a:spAutoFit/>
            </a:bodyPr>
            <a:lstStyle/>
            <a:p>
              <a:pPr algn="l">
                <a:lnSpc>
                  <a:spcPts val="3639"/>
                </a:lnSpc>
              </a:pPr>
              <a:r>
                <a:rPr lang="en-US" sz="2599">
                  <a:solidFill>
                    <a:srgbClr val="FFFFFF"/>
                  </a:solidFill>
                  <a:latin typeface="Poppins"/>
                  <a:ea typeface="Poppins"/>
                  <a:cs typeface="Poppins"/>
                  <a:sym typeface="Poppins"/>
                </a:rPr>
                <a:t>This Includes:</a:t>
              </a:r>
            </a:p>
            <a:p>
              <a:pPr marL="561339" lvl="1" indent="-280669" algn="l">
                <a:lnSpc>
                  <a:spcPts val="4159"/>
                </a:lnSpc>
                <a:buFont typeface="Arial"/>
                <a:buChar char="•"/>
              </a:pPr>
              <a:r>
                <a:rPr lang="en-US" sz="2599">
                  <a:solidFill>
                    <a:srgbClr val="FFFFFF"/>
                  </a:solidFill>
                  <a:latin typeface="Poppins"/>
                  <a:ea typeface="Poppins"/>
                  <a:cs typeface="Poppins"/>
                  <a:sym typeface="Poppins"/>
                </a:rPr>
                <a:t>Start With Why? </a:t>
              </a:r>
            </a:p>
            <a:p>
              <a:pPr marL="561339" lvl="1" indent="-280669" algn="l">
                <a:lnSpc>
                  <a:spcPts val="4159"/>
                </a:lnSpc>
                <a:buFont typeface="Arial"/>
                <a:buChar char="•"/>
              </a:pPr>
              <a:r>
                <a:rPr lang="en-US" sz="2599">
                  <a:solidFill>
                    <a:srgbClr val="FFFFFF"/>
                  </a:solidFill>
                  <a:latin typeface="Poppins"/>
                  <a:ea typeface="Poppins"/>
                  <a:cs typeface="Poppins"/>
                  <a:sym typeface="Poppins"/>
                </a:rPr>
                <a:t>What Is Safety Culture</a:t>
              </a:r>
            </a:p>
            <a:p>
              <a:pPr marL="561339" lvl="1" indent="-280669" algn="l">
                <a:lnSpc>
                  <a:spcPts val="4159"/>
                </a:lnSpc>
                <a:buFont typeface="Arial"/>
                <a:buChar char="•"/>
              </a:pPr>
              <a:r>
                <a:rPr lang="en-US" sz="2599">
                  <a:solidFill>
                    <a:srgbClr val="FFFFFF"/>
                  </a:solidFill>
                  <a:latin typeface="Poppins"/>
                  <a:ea typeface="Poppins"/>
                  <a:cs typeface="Poppins"/>
                  <a:sym typeface="Poppins"/>
                </a:rPr>
                <a:t>What Is Important to You (Breakout)</a:t>
              </a:r>
            </a:p>
            <a:p>
              <a:pPr marL="561339" lvl="1" indent="-280669" algn="l">
                <a:lnSpc>
                  <a:spcPts val="4159"/>
                </a:lnSpc>
                <a:buFont typeface="Arial"/>
                <a:buChar char="•"/>
              </a:pPr>
              <a:r>
                <a:rPr lang="en-US" sz="2599">
                  <a:solidFill>
                    <a:srgbClr val="FFFFFF"/>
                  </a:solidFill>
                  <a:latin typeface="Poppins"/>
                  <a:ea typeface="Poppins"/>
                  <a:cs typeface="Poppins"/>
                  <a:sym typeface="Poppins"/>
                </a:rPr>
                <a:t>Everyone Safety Behaviours</a:t>
              </a:r>
            </a:p>
            <a:p>
              <a:pPr marL="561339" lvl="1" indent="-280669" algn="l">
                <a:lnSpc>
                  <a:spcPts val="4159"/>
                </a:lnSpc>
                <a:buFont typeface="Arial"/>
                <a:buChar char="•"/>
              </a:pPr>
              <a:r>
                <a:rPr lang="en-US" sz="2599">
                  <a:solidFill>
                    <a:srgbClr val="FFFFFF"/>
                  </a:solidFill>
                  <a:latin typeface="Poppins"/>
                  <a:ea typeface="Poppins"/>
                  <a:cs typeface="Poppins"/>
                  <a:sym typeface="Poppins"/>
                </a:rPr>
                <a:t>Safety Walks</a:t>
              </a:r>
            </a:p>
            <a:p>
              <a:pPr marL="561339" lvl="1" indent="-280669" algn="l">
                <a:lnSpc>
                  <a:spcPts val="4159"/>
                </a:lnSpc>
                <a:buFont typeface="Arial"/>
                <a:buChar char="•"/>
              </a:pPr>
              <a:r>
                <a:rPr lang="en-US" sz="2599">
                  <a:solidFill>
                    <a:srgbClr val="FFFFFF"/>
                  </a:solidFill>
                  <a:latin typeface="Poppins"/>
                  <a:ea typeface="Poppins"/>
                  <a:cs typeface="Poppins"/>
                  <a:sym typeface="Poppins"/>
                </a:rPr>
                <a:t>What Can Change Today (Breakout)</a:t>
              </a:r>
            </a:p>
            <a:p>
              <a:pPr marL="561339" lvl="1" indent="-280669" algn="l">
                <a:lnSpc>
                  <a:spcPts val="4159"/>
                </a:lnSpc>
                <a:buFont typeface="Arial"/>
                <a:buChar char="•"/>
              </a:pPr>
              <a:r>
                <a:rPr lang="en-US" sz="2599">
                  <a:solidFill>
                    <a:srgbClr val="FFFFFF"/>
                  </a:solidFill>
                  <a:latin typeface="Poppins"/>
                  <a:ea typeface="Poppins"/>
                  <a:cs typeface="Poppins"/>
                  <a:sym typeface="Poppins"/>
                </a:rPr>
                <a:t>Thank you Message (Video)</a:t>
              </a:r>
            </a:p>
          </p:txBody>
        </p:sp>
      </p:grpSp>
      <p:grpSp>
        <p:nvGrpSpPr>
          <p:cNvPr id="12" name="Group 12"/>
          <p:cNvGrpSpPr/>
          <p:nvPr/>
        </p:nvGrpSpPr>
        <p:grpSpPr>
          <a:xfrm>
            <a:off x="9624381" y="3211246"/>
            <a:ext cx="7634919" cy="6341430"/>
            <a:chOff x="0" y="0"/>
            <a:chExt cx="10179892" cy="8455239"/>
          </a:xfrm>
        </p:grpSpPr>
        <p:grpSp>
          <p:nvGrpSpPr>
            <p:cNvPr id="13" name="Group 13"/>
            <p:cNvGrpSpPr/>
            <p:nvPr/>
          </p:nvGrpSpPr>
          <p:grpSpPr>
            <a:xfrm>
              <a:off x="0" y="0"/>
              <a:ext cx="10179892" cy="8455239"/>
              <a:chOff x="0" y="0"/>
              <a:chExt cx="2010843" cy="1670171"/>
            </a:xfrm>
          </p:grpSpPr>
          <p:sp>
            <p:nvSpPr>
              <p:cNvPr id="14" name="Freeform 14"/>
              <p:cNvSpPr/>
              <p:nvPr/>
            </p:nvSpPr>
            <p:spPr>
              <a:xfrm>
                <a:off x="0" y="0"/>
                <a:ext cx="2010843" cy="1670171"/>
              </a:xfrm>
              <a:custGeom>
                <a:avLst/>
                <a:gdLst/>
                <a:ahLst/>
                <a:cxnLst/>
                <a:rect l="l" t="t" r="r" b="b"/>
                <a:pathLst>
                  <a:path w="2010843" h="1670171">
                    <a:moveTo>
                      <a:pt x="51715" y="0"/>
                    </a:moveTo>
                    <a:lnTo>
                      <a:pt x="1959128" y="0"/>
                    </a:lnTo>
                    <a:cubicBezTo>
                      <a:pt x="1987689" y="0"/>
                      <a:pt x="2010843" y="23153"/>
                      <a:pt x="2010843" y="51715"/>
                    </a:cubicBezTo>
                    <a:lnTo>
                      <a:pt x="2010843" y="1618456"/>
                    </a:lnTo>
                    <a:cubicBezTo>
                      <a:pt x="2010843" y="1647017"/>
                      <a:pt x="1987689" y="1670171"/>
                      <a:pt x="1959128" y="1670171"/>
                    </a:cubicBezTo>
                    <a:lnTo>
                      <a:pt x="51715" y="1670171"/>
                    </a:lnTo>
                    <a:cubicBezTo>
                      <a:pt x="23153" y="1670171"/>
                      <a:pt x="0" y="1647017"/>
                      <a:pt x="0" y="1618456"/>
                    </a:cubicBezTo>
                    <a:lnTo>
                      <a:pt x="0" y="51715"/>
                    </a:lnTo>
                    <a:cubicBezTo>
                      <a:pt x="0" y="23153"/>
                      <a:pt x="23153" y="0"/>
                      <a:pt x="51715" y="0"/>
                    </a:cubicBezTo>
                    <a:close/>
                  </a:path>
                </a:pathLst>
              </a:custGeom>
              <a:solidFill>
                <a:srgbClr val="D9E6FA"/>
              </a:solidFill>
            </p:spPr>
            <p:txBody>
              <a:bodyPr/>
              <a:lstStyle/>
              <a:p>
                <a:endParaRPr lang="en-GB"/>
              </a:p>
            </p:txBody>
          </p:sp>
          <p:sp>
            <p:nvSpPr>
              <p:cNvPr id="15" name="TextBox 15"/>
              <p:cNvSpPr txBox="1"/>
              <p:nvPr/>
            </p:nvSpPr>
            <p:spPr>
              <a:xfrm>
                <a:off x="0" y="0"/>
                <a:ext cx="2010843" cy="1670171"/>
              </a:xfrm>
              <a:prstGeom prst="rect">
                <a:avLst/>
              </a:prstGeom>
            </p:spPr>
            <p:txBody>
              <a:bodyPr lIns="50800" tIns="50800" rIns="50800" bIns="50800" rtlCol="0" anchor="ctr"/>
              <a:lstStyle/>
              <a:p>
                <a:pPr algn="ctr">
                  <a:lnSpc>
                    <a:spcPts val="1677"/>
                  </a:lnSpc>
                </a:pPr>
                <a:endParaRPr/>
              </a:p>
            </p:txBody>
          </p:sp>
        </p:grpSp>
        <p:sp>
          <p:nvSpPr>
            <p:cNvPr id="16" name="TextBox 16"/>
            <p:cNvSpPr txBox="1"/>
            <p:nvPr/>
          </p:nvSpPr>
          <p:spPr>
            <a:xfrm>
              <a:off x="444102" y="571305"/>
              <a:ext cx="9291687" cy="588186"/>
            </a:xfrm>
            <a:prstGeom prst="rect">
              <a:avLst/>
            </a:prstGeom>
          </p:spPr>
          <p:txBody>
            <a:bodyPr lIns="0" tIns="0" rIns="0" bIns="0" rtlCol="0" anchor="t">
              <a:spAutoFit/>
            </a:bodyPr>
            <a:lstStyle/>
            <a:p>
              <a:pPr algn="l">
                <a:lnSpc>
                  <a:spcPts val="3639"/>
                </a:lnSpc>
              </a:pPr>
              <a:r>
                <a:rPr lang="en-US" sz="2599" b="1">
                  <a:solidFill>
                    <a:srgbClr val="000000"/>
                  </a:solidFill>
                  <a:latin typeface="Poppins Bold"/>
                  <a:ea typeface="Poppins Bold"/>
                  <a:cs typeface="Poppins Bold"/>
                  <a:sym typeface="Poppins Bold"/>
                </a:rPr>
                <a:t>Delivery Tips</a:t>
              </a:r>
            </a:p>
          </p:txBody>
        </p:sp>
        <p:sp>
          <p:nvSpPr>
            <p:cNvPr id="17" name="TextBox 17"/>
            <p:cNvSpPr txBox="1"/>
            <p:nvPr/>
          </p:nvSpPr>
          <p:spPr>
            <a:xfrm>
              <a:off x="444102" y="1429828"/>
              <a:ext cx="9189799" cy="6224693"/>
            </a:xfrm>
            <a:prstGeom prst="rect">
              <a:avLst/>
            </a:prstGeom>
          </p:spPr>
          <p:txBody>
            <a:bodyPr lIns="0" tIns="0" rIns="0" bIns="0" rtlCol="0" anchor="t">
              <a:spAutoFit/>
            </a:bodyPr>
            <a:lstStyle/>
            <a:p>
              <a:pPr marL="561339" lvl="1" indent="-280669" algn="l">
                <a:lnSpc>
                  <a:spcPts val="4159"/>
                </a:lnSpc>
                <a:buFont typeface="Arial"/>
                <a:buChar char="•"/>
              </a:pPr>
              <a:r>
                <a:rPr lang="en-US" sz="2599">
                  <a:solidFill>
                    <a:srgbClr val="0B0B0B"/>
                  </a:solidFill>
                  <a:latin typeface="Poppins"/>
                  <a:ea typeface="Poppins"/>
                  <a:cs typeface="Poppins"/>
                  <a:sym typeface="Poppins"/>
                </a:rPr>
                <a:t>Deliver the best way for your team!</a:t>
              </a:r>
            </a:p>
            <a:p>
              <a:pPr marL="561339" lvl="1" indent="-280669" algn="l">
                <a:lnSpc>
                  <a:spcPts val="4159"/>
                </a:lnSpc>
                <a:buFont typeface="Arial"/>
                <a:buChar char="•"/>
              </a:pPr>
              <a:r>
                <a:rPr lang="en-US" sz="2599">
                  <a:solidFill>
                    <a:srgbClr val="0B0B0B"/>
                  </a:solidFill>
                  <a:latin typeface="Poppins"/>
                  <a:ea typeface="Poppins"/>
                  <a:cs typeface="Poppins"/>
                  <a:sym typeface="Poppins"/>
                </a:rPr>
                <a:t>Look to make it engaging</a:t>
              </a:r>
            </a:p>
            <a:p>
              <a:pPr marL="561339" lvl="1" indent="-280669" algn="l">
                <a:lnSpc>
                  <a:spcPts val="4159"/>
                </a:lnSpc>
                <a:buFont typeface="Arial"/>
                <a:buChar char="•"/>
              </a:pPr>
              <a:r>
                <a:rPr lang="en-US" sz="2599">
                  <a:solidFill>
                    <a:srgbClr val="0B0B0B"/>
                  </a:solidFill>
                  <a:latin typeface="Poppins"/>
                  <a:ea typeface="Poppins"/>
                  <a:cs typeface="Poppins"/>
                  <a:sym typeface="Poppins"/>
                </a:rPr>
                <a:t>Have a Safety Champion? – Use them! </a:t>
              </a:r>
            </a:p>
            <a:p>
              <a:pPr marL="561339" lvl="1" indent="-280669" algn="l">
                <a:lnSpc>
                  <a:spcPts val="4159"/>
                </a:lnSpc>
                <a:buFont typeface="Arial"/>
                <a:buChar char="•"/>
              </a:pPr>
              <a:r>
                <a:rPr lang="en-US" sz="2599">
                  <a:solidFill>
                    <a:srgbClr val="0B0B0B"/>
                  </a:solidFill>
                  <a:latin typeface="Poppins"/>
                  <a:ea typeface="Poppins"/>
                  <a:cs typeface="Poppins"/>
                  <a:sym typeface="Poppins"/>
                </a:rPr>
                <a:t>Make it yours and lead the way! </a:t>
              </a:r>
            </a:p>
            <a:p>
              <a:pPr marL="561339" lvl="1" indent="-280669" algn="l">
                <a:lnSpc>
                  <a:spcPts val="4159"/>
                </a:lnSpc>
                <a:buFont typeface="Arial"/>
                <a:buChar char="•"/>
              </a:pPr>
              <a:r>
                <a:rPr lang="en-US" sz="2599">
                  <a:solidFill>
                    <a:srgbClr val="0B0B0B"/>
                  </a:solidFill>
                  <a:latin typeface="Poppins"/>
                  <a:ea typeface="Poppins"/>
                  <a:cs typeface="Poppins"/>
                  <a:sym typeface="Poppins"/>
                </a:rPr>
                <a:t>Record it – Attendance and Completion</a:t>
              </a:r>
            </a:p>
            <a:p>
              <a:pPr marL="561339" lvl="1" indent="-280669" algn="l">
                <a:lnSpc>
                  <a:spcPts val="4159"/>
                </a:lnSpc>
                <a:buFont typeface="Arial"/>
                <a:buChar char="•"/>
              </a:pPr>
              <a:r>
                <a:rPr lang="en-US" sz="2599">
                  <a:solidFill>
                    <a:srgbClr val="0B0B0B"/>
                  </a:solidFill>
                  <a:latin typeface="Poppins"/>
                  <a:ea typeface="Poppins"/>
                  <a:cs typeface="Poppins"/>
                  <a:sym typeface="Poppins"/>
                </a:rPr>
                <a:t>Share It! – Take photos and share on Workjam</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ED403"/>
        </a:solidFill>
        <a:effectLst/>
      </p:bgPr>
    </p:bg>
    <p:spTree>
      <p:nvGrpSpPr>
        <p:cNvPr id="1" name=""/>
        <p:cNvGrpSpPr/>
        <p:nvPr/>
      </p:nvGrpSpPr>
      <p:grpSpPr>
        <a:xfrm>
          <a:off x="0" y="0"/>
          <a:ext cx="0" cy="0"/>
          <a:chOff x="0" y="0"/>
          <a:chExt cx="0" cy="0"/>
        </a:xfrm>
      </p:grpSpPr>
      <p:grpSp>
        <p:nvGrpSpPr>
          <p:cNvPr id="2" name="Group 2"/>
          <p:cNvGrpSpPr/>
          <p:nvPr/>
        </p:nvGrpSpPr>
        <p:grpSpPr>
          <a:xfrm>
            <a:off x="11117309" y="0"/>
            <a:ext cx="7170691" cy="10287000"/>
            <a:chOff x="0" y="0"/>
            <a:chExt cx="1888577" cy="2709333"/>
          </a:xfrm>
        </p:grpSpPr>
        <p:sp>
          <p:nvSpPr>
            <p:cNvPr id="3" name="Freeform 3"/>
            <p:cNvSpPr/>
            <p:nvPr/>
          </p:nvSpPr>
          <p:spPr>
            <a:xfrm>
              <a:off x="0" y="0"/>
              <a:ext cx="1888577" cy="2709333"/>
            </a:xfrm>
            <a:custGeom>
              <a:avLst/>
              <a:gdLst/>
              <a:ahLst/>
              <a:cxnLst/>
              <a:rect l="l" t="t" r="r" b="b"/>
              <a:pathLst>
                <a:path w="1888577" h="2709333">
                  <a:moveTo>
                    <a:pt x="0" y="0"/>
                  </a:moveTo>
                  <a:lnTo>
                    <a:pt x="1888577" y="0"/>
                  </a:lnTo>
                  <a:lnTo>
                    <a:pt x="1888577" y="2709333"/>
                  </a:lnTo>
                  <a:lnTo>
                    <a:pt x="0" y="2709333"/>
                  </a:lnTo>
                  <a:close/>
                </a:path>
              </a:pathLst>
            </a:custGeom>
            <a:solidFill>
              <a:srgbClr val="F7F7F7"/>
            </a:solidFill>
          </p:spPr>
          <p:txBody>
            <a:bodyPr/>
            <a:lstStyle/>
            <a:p>
              <a:endParaRPr lang="en-GB"/>
            </a:p>
          </p:txBody>
        </p:sp>
        <p:sp>
          <p:nvSpPr>
            <p:cNvPr id="4" name="TextBox 4"/>
            <p:cNvSpPr txBox="1"/>
            <p:nvPr/>
          </p:nvSpPr>
          <p:spPr>
            <a:xfrm>
              <a:off x="0" y="-9525"/>
              <a:ext cx="1888577" cy="2718858"/>
            </a:xfrm>
            <a:prstGeom prst="rect">
              <a:avLst/>
            </a:prstGeom>
          </p:spPr>
          <p:txBody>
            <a:bodyPr lIns="50800" tIns="50800" rIns="50800" bIns="50800" rtlCol="0" anchor="ctr"/>
            <a:lstStyle/>
            <a:p>
              <a:pPr algn="ctr">
                <a:lnSpc>
                  <a:spcPts val="1934"/>
                </a:lnSpc>
              </a:pPr>
              <a:endParaRPr/>
            </a:p>
          </p:txBody>
        </p:sp>
      </p:grpSp>
      <p:grpSp>
        <p:nvGrpSpPr>
          <p:cNvPr id="5" name="Group 5"/>
          <p:cNvGrpSpPr/>
          <p:nvPr/>
        </p:nvGrpSpPr>
        <p:grpSpPr>
          <a:xfrm>
            <a:off x="11117309" y="0"/>
            <a:ext cx="7170691" cy="10287000"/>
            <a:chOff x="0" y="0"/>
            <a:chExt cx="550846" cy="790238"/>
          </a:xfrm>
        </p:grpSpPr>
        <p:sp>
          <p:nvSpPr>
            <p:cNvPr id="6" name="Freeform 6"/>
            <p:cNvSpPr/>
            <p:nvPr/>
          </p:nvSpPr>
          <p:spPr>
            <a:xfrm>
              <a:off x="0" y="0"/>
              <a:ext cx="550846" cy="790238"/>
            </a:xfrm>
            <a:custGeom>
              <a:avLst/>
              <a:gdLst/>
              <a:ahLst/>
              <a:cxnLst/>
              <a:rect l="l" t="t" r="r" b="b"/>
              <a:pathLst>
                <a:path w="550846" h="790238">
                  <a:moveTo>
                    <a:pt x="0" y="0"/>
                  </a:moveTo>
                  <a:lnTo>
                    <a:pt x="550846" y="0"/>
                  </a:lnTo>
                  <a:lnTo>
                    <a:pt x="550846" y="790238"/>
                  </a:lnTo>
                  <a:lnTo>
                    <a:pt x="0" y="790238"/>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sp>
        <p:nvSpPr>
          <p:cNvPr id="7" name="Freeform 7"/>
          <p:cNvSpPr/>
          <p:nvPr/>
        </p:nvSpPr>
        <p:spPr>
          <a:xfrm>
            <a:off x="1272726" y="753972"/>
            <a:ext cx="8779057" cy="8779057"/>
          </a:xfrm>
          <a:custGeom>
            <a:avLst/>
            <a:gdLst/>
            <a:ahLst/>
            <a:cxnLst/>
            <a:rect l="l" t="t" r="r" b="b"/>
            <a:pathLst>
              <a:path w="8779057" h="8779057">
                <a:moveTo>
                  <a:pt x="0" y="0"/>
                </a:moveTo>
                <a:lnTo>
                  <a:pt x="8779057" y="0"/>
                </a:lnTo>
                <a:lnTo>
                  <a:pt x="8779057" y="8779056"/>
                </a:lnTo>
                <a:lnTo>
                  <a:pt x="0" y="877905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8" name="TextBox 8"/>
          <p:cNvSpPr txBox="1"/>
          <p:nvPr/>
        </p:nvSpPr>
        <p:spPr>
          <a:xfrm>
            <a:off x="1028700" y="8790967"/>
            <a:ext cx="9267109" cy="523875"/>
          </a:xfrm>
          <a:prstGeom prst="rect">
            <a:avLst/>
          </a:prstGeom>
        </p:spPr>
        <p:txBody>
          <a:bodyPr lIns="0" tIns="0" rIns="0" bIns="0" rtlCol="0" anchor="t">
            <a:spAutoFit/>
          </a:bodyPr>
          <a:lstStyle/>
          <a:p>
            <a:pPr algn="ctr">
              <a:lnSpc>
                <a:spcPts val="4199"/>
              </a:lnSpc>
            </a:pPr>
            <a:r>
              <a:rPr lang="en-US" sz="2999" b="1">
                <a:solidFill>
                  <a:srgbClr val="1A1A1A"/>
                </a:solidFill>
                <a:latin typeface="Poppins Ultra-Bold"/>
                <a:ea typeface="Poppins Ultra-Bold"/>
                <a:cs typeface="Poppins Ultra-Bold"/>
                <a:sym typeface="Poppins Ultra-Bold"/>
              </a:rPr>
              <a:t>See Care Share - Management Coaching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f472f14c-d40a-4996-84a9-078c3b8640e0}" enabled="1" method="Standard" siteId="{cd62b7dd-4b48-44bd-90e7-e143a22c8ead}" removed="0"/>
</clbl:labelList>
</file>

<file path=docProps/app.xml><?xml version="1.0" encoding="utf-8"?>
<Properties xmlns="http://schemas.openxmlformats.org/officeDocument/2006/extended-properties" xmlns:vt="http://schemas.openxmlformats.org/officeDocument/2006/docPropsVTypes">
  <TotalTime>249</TotalTime>
  <Words>3925</Words>
  <Application>Microsoft Office PowerPoint</Application>
  <PresentationFormat>Custom</PresentationFormat>
  <Paragraphs>390</Paragraphs>
  <Slides>33</Slides>
  <Notes>31</Notes>
  <HiddenSlides>0</HiddenSlides>
  <MMClips>8</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33</vt:i4>
      </vt:variant>
    </vt:vector>
  </HeadingPairs>
  <TitlesOfParts>
    <vt:vector size="46" baseType="lpstr">
      <vt:lpstr>Poppins Bold</vt:lpstr>
      <vt:lpstr>DM Sans</vt:lpstr>
      <vt:lpstr>Aptos</vt:lpstr>
      <vt:lpstr>Poppins Semi-Bold</vt:lpstr>
      <vt:lpstr>Inter</vt:lpstr>
      <vt:lpstr>Poppins Ultra-Bold</vt:lpstr>
      <vt:lpstr>Arial</vt:lpstr>
      <vt:lpstr>Poppins</vt:lpstr>
      <vt:lpstr>Lazydog</vt:lpstr>
      <vt:lpstr>Calibri</vt:lpstr>
      <vt:lpstr>DM Sans Bold</vt:lpstr>
      <vt:lpstr>Poppins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See Care Share Management Coaching</dc:title>
  <dc:creator>Evan Judge</dc:creator>
  <cp:lastModifiedBy>Evan Judge</cp:lastModifiedBy>
  <cp:revision>4</cp:revision>
  <dcterms:created xsi:type="dcterms:W3CDTF">2006-08-16T00:00:00Z</dcterms:created>
  <dcterms:modified xsi:type="dcterms:W3CDTF">2026-10-02T11:06:32Z</dcterms:modified>
  <dc:identifier>DAHI50yxQz8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Internal</vt:lpwstr>
  </property>
</Properties>
</file>