
<file path=[Content_Types].xml><?xml version="1.0" encoding="utf-8"?>
<Types xmlns="http://schemas.openxmlformats.org/package/2006/content-types">
  <Default Extension="fntdata" ContentType="application/x-fontdata"/>
  <Default Extension="jpe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74" r:id="rId5"/>
    <p:sldId id="282" r:id="rId6"/>
    <p:sldId id="275" r:id="rId7"/>
    <p:sldId id="276" r:id="rId8"/>
    <p:sldId id="279" r:id="rId9"/>
    <p:sldId id="277" r:id="rId10"/>
    <p:sldId id="286" r:id="rId11"/>
    <p:sldId id="294" r:id="rId12"/>
    <p:sldId id="287" r:id="rId13"/>
    <p:sldId id="288" r:id="rId14"/>
    <p:sldId id="295" r:id="rId15"/>
    <p:sldId id="284" r:id="rId16"/>
    <p:sldId id="296" r:id="rId17"/>
    <p:sldId id="285" r:id="rId18"/>
    <p:sldId id="297" r:id="rId19"/>
    <p:sldId id="281" r:id="rId20"/>
  </p:sldIdLst>
  <p:sldSz cx="18288000" cy="10287000"/>
  <p:notesSz cx="6858000" cy="9144000"/>
  <p:embeddedFontLst>
    <p:embeddedFont>
      <p:font typeface="Arial Black" panose="020B0A04020102020204" pitchFamily="34" charset="0"/>
      <p:bold r:id="rId22"/>
    </p:embeddedFont>
    <p:embeddedFont>
      <p:font typeface="Calibri" panose="020F0502020204030204" pitchFamily="34" charset="0"/>
      <p:regular r:id="rId23"/>
      <p:bold r:id="rId24"/>
      <p:italic r:id="rId25"/>
      <p:boldItalic r:id="rId26"/>
    </p:embeddedFont>
    <p:embeddedFont>
      <p:font typeface="KG Skinny Latte" panose="02000506000000020004" pitchFamily="2"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403"/>
    <a:srgbClr val="0B0B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D5A45-5257-423B-905B-818E4536FB8A}" v="1" dt="2021-03-17T06:50:00.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84" autoAdjust="0"/>
    <p:restoredTop sz="96357" autoAdjust="0"/>
  </p:normalViewPr>
  <p:slideViewPr>
    <p:cSldViewPr>
      <p:cViewPr>
        <p:scale>
          <a:sx n="75" d="100"/>
          <a:sy n="75" d="100"/>
        </p:scale>
        <p:origin x="71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 Judge" userId="1de4a74c-e1ef-46a7-b937-00abde9ac724" providerId="ADAL" clId="{0CDDC436-695F-4FE7-BD73-3E53554E7A43}"/>
    <pc:docChg chg="modSld">
      <pc:chgData name="Evan Judge" userId="1de4a74c-e1ef-46a7-b937-00abde9ac724" providerId="ADAL" clId="{0CDDC436-695F-4FE7-BD73-3E53554E7A43}" dt="2021-03-17T06:50:00.947" v="0" actId="2711"/>
      <pc:docMkLst>
        <pc:docMk/>
      </pc:docMkLst>
      <pc:sldChg chg="modSp">
        <pc:chgData name="Evan Judge" userId="1de4a74c-e1ef-46a7-b937-00abde9ac724" providerId="ADAL" clId="{0CDDC436-695F-4FE7-BD73-3E53554E7A43}" dt="2021-03-17T06:50:00.947" v="0" actId="2711"/>
        <pc:sldMkLst>
          <pc:docMk/>
          <pc:sldMk cId="2591096511" sldId="276"/>
        </pc:sldMkLst>
        <pc:spChg chg="mod">
          <ac:chgData name="Evan Judge" userId="1de4a74c-e1ef-46a7-b937-00abde9ac724" providerId="ADAL" clId="{0CDDC436-695F-4FE7-BD73-3E53554E7A43}" dt="2021-03-17T06:50:00.947" v="0" actId="2711"/>
          <ac:spMkLst>
            <pc:docMk/>
            <pc:sldMk cId="2591096511" sldId="276"/>
            <ac:spMk id="10" creationId="{EC1B9D9A-2889-4518-AE8D-59880F4B2EDA}"/>
          </ac:spMkLst>
        </pc:spChg>
        <pc:spChg chg="mod">
          <ac:chgData name="Evan Judge" userId="1de4a74c-e1ef-46a7-b937-00abde9ac724" providerId="ADAL" clId="{0CDDC436-695F-4FE7-BD73-3E53554E7A43}" dt="2021-03-17T06:50:00.947" v="0" actId="2711"/>
          <ac:spMkLst>
            <pc:docMk/>
            <pc:sldMk cId="2591096511" sldId="276"/>
            <ac:spMk id="11" creationId="{CA81A142-E8A3-4600-BE5A-C0FF014C05E1}"/>
          </ac:spMkLst>
        </pc:spChg>
        <pc:spChg chg="mod">
          <ac:chgData name="Evan Judge" userId="1de4a74c-e1ef-46a7-b937-00abde9ac724" providerId="ADAL" clId="{0CDDC436-695F-4FE7-BD73-3E53554E7A43}" dt="2021-03-17T06:50:00.947" v="0" actId="2711"/>
          <ac:spMkLst>
            <pc:docMk/>
            <pc:sldMk cId="2591096511" sldId="276"/>
            <ac:spMk id="12" creationId="{085119DC-936F-46FC-95D5-79F6251CFC91}"/>
          </ac:spMkLst>
        </pc:spChg>
        <pc:spChg chg="mod">
          <ac:chgData name="Evan Judge" userId="1de4a74c-e1ef-46a7-b937-00abde9ac724" providerId="ADAL" clId="{0CDDC436-695F-4FE7-BD73-3E53554E7A43}" dt="2021-03-17T06:50:00.947" v="0" actId="2711"/>
          <ac:spMkLst>
            <pc:docMk/>
            <pc:sldMk cId="2591096511" sldId="276"/>
            <ac:spMk id="20" creationId="{96BD37E2-EB1E-456A-AAE5-0B39A0E0A212}"/>
          </ac:spMkLst>
        </pc:spChg>
        <pc:spChg chg="mod">
          <ac:chgData name="Evan Judge" userId="1de4a74c-e1ef-46a7-b937-00abde9ac724" providerId="ADAL" clId="{0CDDC436-695F-4FE7-BD73-3E53554E7A43}" dt="2021-03-17T06:50:00.947" v="0" actId="2711"/>
          <ac:spMkLst>
            <pc:docMk/>
            <pc:sldMk cId="2591096511" sldId="276"/>
            <ac:spMk id="21" creationId="{9CD481B8-FC1B-4DCA-80E0-24D24D5424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8523D-EA66-44AD-8D9B-4778936EE92D}" type="datetimeFigureOut">
              <a:rPr lang="en-GB" smtClean="0"/>
              <a:t>17/03/2021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FB951-DD92-4712-8A96-49B9FD46A234}" type="slidenum">
              <a:rPr lang="en-GB" smtClean="0"/>
              <a:t>‹#›</a:t>
            </a:fld>
            <a:endParaRPr lang="en-GB"/>
          </a:p>
        </p:txBody>
      </p:sp>
    </p:spTree>
    <p:extLst>
      <p:ext uri="{BB962C8B-B14F-4D97-AF65-F5344CB8AC3E}">
        <p14:creationId xmlns:p14="http://schemas.microsoft.com/office/powerpoint/2010/main" val="668006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starting – Have you got your </a:t>
            </a:r>
            <a:r>
              <a:rPr lang="en-GB" b="1" u="sng" dirty="0"/>
              <a:t>See Care Share – Frontline Coaching Trainer / Manager Notes</a:t>
            </a:r>
          </a:p>
          <a:p>
            <a:endParaRPr lang="en-GB" dirty="0"/>
          </a:p>
        </p:txBody>
      </p:sp>
      <p:sp>
        <p:nvSpPr>
          <p:cNvPr id="4" name="Slide Number Placeholder 3"/>
          <p:cNvSpPr>
            <a:spLocks noGrp="1"/>
          </p:cNvSpPr>
          <p:nvPr>
            <p:ph type="sldNum" sz="quarter" idx="5"/>
          </p:nvPr>
        </p:nvSpPr>
        <p:spPr/>
        <p:txBody>
          <a:bodyPr/>
          <a:lstStyle/>
          <a:p>
            <a:fld id="{DD7FB951-DD92-4712-8A96-49B9FD46A234}" type="slidenum">
              <a:rPr lang="en-GB" smtClean="0"/>
              <a:t>1</a:t>
            </a:fld>
            <a:endParaRPr lang="en-GB"/>
          </a:p>
        </p:txBody>
      </p:sp>
    </p:spTree>
    <p:extLst>
      <p:ext uri="{BB962C8B-B14F-4D97-AF65-F5344CB8AC3E}">
        <p14:creationId xmlns:p14="http://schemas.microsoft.com/office/powerpoint/2010/main" val="141048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starting – Have you got your See Care Share – Frontline Coaching Trainer / Manager Notes</a:t>
            </a:r>
          </a:p>
        </p:txBody>
      </p:sp>
      <p:sp>
        <p:nvSpPr>
          <p:cNvPr id="4" name="Slide Number Placeholder 3"/>
          <p:cNvSpPr>
            <a:spLocks noGrp="1"/>
          </p:cNvSpPr>
          <p:nvPr>
            <p:ph type="sldNum" sz="quarter" idx="5"/>
          </p:nvPr>
        </p:nvSpPr>
        <p:spPr/>
        <p:txBody>
          <a:bodyPr/>
          <a:lstStyle/>
          <a:p>
            <a:fld id="{DD7FB951-DD92-4712-8A96-49B9FD46A234}" type="slidenum">
              <a:rPr lang="en-GB" smtClean="0"/>
              <a:t>2</a:t>
            </a:fld>
            <a:endParaRPr lang="en-GB"/>
          </a:p>
        </p:txBody>
      </p:sp>
    </p:spTree>
    <p:extLst>
      <p:ext uri="{BB962C8B-B14F-4D97-AF65-F5344CB8AC3E}">
        <p14:creationId xmlns:p14="http://schemas.microsoft.com/office/powerpoint/2010/main" val="241339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 Ask: Will you speak out about safety concerns? </a:t>
            </a:r>
          </a:p>
          <a:p>
            <a:endParaRPr lang="en-GB" dirty="0"/>
          </a:p>
          <a:p>
            <a:r>
              <a:rPr lang="en-GB" dirty="0"/>
              <a:t>Click – Ask: Can we all honestly say that we are Mindful when carrying out routine or non-routine tasks? *</a:t>
            </a:r>
          </a:p>
        </p:txBody>
      </p:sp>
      <p:sp>
        <p:nvSpPr>
          <p:cNvPr id="4" name="Slide Number Placeholder 3"/>
          <p:cNvSpPr>
            <a:spLocks noGrp="1"/>
          </p:cNvSpPr>
          <p:nvPr>
            <p:ph type="sldNum" sz="quarter" idx="5"/>
          </p:nvPr>
        </p:nvSpPr>
        <p:spPr/>
        <p:txBody>
          <a:bodyPr/>
          <a:lstStyle/>
          <a:p>
            <a:fld id="{DD7FB951-DD92-4712-8A96-49B9FD46A234}" type="slidenum">
              <a:rPr lang="en-GB" smtClean="0"/>
              <a:t>11</a:t>
            </a:fld>
            <a:endParaRPr lang="en-GB"/>
          </a:p>
        </p:txBody>
      </p:sp>
    </p:spTree>
    <p:extLst>
      <p:ext uri="{BB962C8B-B14F-4D97-AF65-F5344CB8AC3E}">
        <p14:creationId xmlns:p14="http://schemas.microsoft.com/office/powerpoint/2010/main" val="246073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65965" y="0"/>
            <a:ext cx="13422035" cy="10287000"/>
          </a:xfrm>
          <a:prstGeom prst="rect">
            <a:avLst/>
          </a:prstGeom>
          <a:solidFill>
            <a:srgbClr val="FED403"/>
          </a:solidFill>
        </p:spPr>
      </p:sp>
      <p:pic>
        <p:nvPicPr>
          <p:cNvPr id="9"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1185" y="546562"/>
            <a:ext cx="3761807" cy="1631684"/>
          </a:xfrm>
          <a:prstGeom prst="rect">
            <a:avLst/>
          </a:prstGeom>
        </p:spPr>
      </p:pic>
      <p:pic>
        <p:nvPicPr>
          <p:cNvPr id="12" name="Picture 11">
            <a:extLst>
              <a:ext uri="{FF2B5EF4-FFF2-40B4-BE49-F238E27FC236}">
                <a16:creationId xmlns:a16="http://schemas.microsoft.com/office/drawing/2014/main" id="{741F9DBE-8275-4765-B12E-5F0FCA4BE4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10400" y="2933700"/>
            <a:ext cx="9535886" cy="5200650"/>
          </a:xfrm>
          <a:prstGeom prst="rect">
            <a:avLst/>
          </a:prstGeom>
        </p:spPr>
      </p:pic>
      <p:pic>
        <p:nvPicPr>
          <p:cNvPr id="3" name="Picture 2">
            <a:extLst>
              <a:ext uri="{FF2B5EF4-FFF2-40B4-BE49-F238E27FC236}">
                <a16:creationId xmlns:a16="http://schemas.microsoft.com/office/drawing/2014/main" id="{B9AE855A-81D2-4567-98EA-DD50CF0A26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94685" y="546562"/>
            <a:ext cx="12967316" cy="2676376"/>
          </a:xfrm>
          <a:prstGeom prst="rect">
            <a:avLst/>
          </a:prstGeom>
        </p:spPr>
      </p:pic>
      <p:sp>
        <p:nvSpPr>
          <p:cNvPr id="4" name="TextBox 3">
            <a:extLst>
              <a:ext uri="{FF2B5EF4-FFF2-40B4-BE49-F238E27FC236}">
                <a16:creationId xmlns:a16="http://schemas.microsoft.com/office/drawing/2014/main" id="{003EC5D7-1ADE-42AD-B417-FE3CD7589039}"/>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363038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3A3A3B">
              <a:alpha val="4705"/>
            </a:srgbClr>
          </a:solidFill>
        </p:spPr>
      </p:sp>
      <p:grpSp>
        <p:nvGrpSpPr>
          <p:cNvPr id="3" name="Group 3"/>
          <p:cNvGrpSpPr/>
          <p:nvPr/>
        </p:nvGrpSpPr>
        <p:grpSpPr>
          <a:xfrm>
            <a:off x="1028700" y="4865822"/>
            <a:ext cx="629504" cy="555357"/>
            <a:chOff x="0" y="0"/>
            <a:chExt cx="839338" cy="740476"/>
          </a:xfrm>
        </p:grpSpPr>
        <p:sp>
          <p:nvSpPr>
            <p:cNvPr id="4" name="TextBox 4"/>
            <p:cNvSpPr txBox="1"/>
            <p:nvPr/>
          </p:nvSpPr>
          <p:spPr>
            <a:xfrm>
              <a:off x="0" y="0"/>
              <a:ext cx="597244" cy="410369"/>
            </a:xfrm>
            <a:prstGeom prst="rect">
              <a:avLst/>
            </a:prstGeom>
          </p:spPr>
          <p:txBody>
            <a:bodyPr lIns="0" tIns="0" rIns="0" bIns="0" rtlCol="0" anchor="t">
              <a:spAutoFit/>
            </a:bodyPr>
            <a:lstStyle/>
            <a:p>
              <a:pPr>
                <a:lnSpc>
                  <a:spcPts val="2420"/>
                </a:lnSpc>
              </a:pPr>
              <a:r>
                <a:rPr lang="en-US" sz="2200" dirty="0">
                  <a:solidFill>
                    <a:srgbClr val="3A3A3B"/>
                  </a:solidFill>
                  <a:latin typeface="Arial" panose="020B0604020202020204" pitchFamily="34" charset="0"/>
                  <a:cs typeface="Arial" panose="020B0604020202020204" pitchFamily="34" charset="0"/>
                </a:rPr>
                <a:t>08</a:t>
              </a:r>
            </a:p>
          </p:txBody>
        </p:sp>
        <p:sp>
          <p:nvSpPr>
            <p:cNvPr id="5" name="AutoShape 5"/>
            <p:cNvSpPr/>
            <p:nvPr/>
          </p:nvSpPr>
          <p:spPr>
            <a:xfrm>
              <a:off x="0" y="702516"/>
              <a:ext cx="839338" cy="37960"/>
            </a:xfrm>
            <a:prstGeom prst="rect">
              <a:avLst/>
            </a:prstGeom>
            <a:solidFill>
              <a:srgbClr val="0B0B0B"/>
            </a:solidFill>
          </p:spPr>
        </p:sp>
      </p:grpSp>
      <p:grpSp>
        <p:nvGrpSpPr>
          <p:cNvPr id="11" name="Group 11"/>
          <p:cNvGrpSpPr/>
          <p:nvPr/>
        </p:nvGrpSpPr>
        <p:grpSpPr>
          <a:xfrm>
            <a:off x="4490532" y="4768068"/>
            <a:ext cx="750865" cy="750865"/>
            <a:chOff x="0" y="0"/>
            <a:chExt cx="1001153" cy="1001153"/>
          </a:xfrm>
        </p:grpSpPr>
        <p:grpSp>
          <p:nvGrpSpPr>
            <p:cNvPr id="12" name="Group 12"/>
            <p:cNvGrpSpPr/>
            <p:nvPr/>
          </p:nvGrpSpPr>
          <p:grpSpPr>
            <a:xfrm>
              <a:off x="0" y="0"/>
              <a:ext cx="1001153" cy="10011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403"/>
              </a:solidFill>
            </p:spPr>
          </p:sp>
        </p:grpSp>
        <p:grpSp>
          <p:nvGrpSpPr>
            <p:cNvPr id="14" name="Group 14"/>
            <p:cNvGrpSpPr/>
            <p:nvPr/>
          </p:nvGrpSpPr>
          <p:grpSpPr>
            <a:xfrm>
              <a:off x="254197" y="332101"/>
              <a:ext cx="492759" cy="336952"/>
              <a:chOff x="0" y="0"/>
              <a:chExt cx="627750" cy="429260"/>
            </a:xfrm>
          </p:grpSpPr>
          <p:sp>
            <p:nvSpPr>
              <p:cNvPr id="15" name="Freeform 15"/>
              <p:cNvSpPr/>
              <p:nvPr/>
            </p:nvSpPr>
            <p:spPr>
              <a:xfrm>
                <a:off x="0" y="-5080"/>
                <a:ext cx="627751" cy="434340"/>
              </a:xfrm>
              <a:custGeom>
                <a:avLst/>
                <a:gdLst/>
                <a:ahLst/>
                <a:cxnLst/>
                <a:rect l="l" t="t" r="r" b="b"/>
                <a:pathLst>
                  <a:path w="627751" h="434340">
                    <a:moveTo>
                      <a:pt x="609971" y="187960"/>
                    </a:moveTo>
                    <a:lnTo>
                      <a:pt x="348351" y="11430"/>
                    </a:lnTo>
                    <a:cubicBezTo>
                      <a:pt x="330571" y="0"/>
                      <a:pt x="307711" y="3810"/>
                      <a:pt x="295011" y="21590"/>
                    </a:cubicBezTo>
                    <a:cubicBezTo>
                      <a:pt x="283581" y="39370"/>
                      <a:pt x="287391" y="62230"/>
                      <a:pt x="305171" y="74930"/>
                    </a:cubicBezTo>
                    <a:lnTo>
                      <a:pt x="463921" y="181610"/>
                    </a:lnTo>
                    <a:lnTo>
                      <a:pt x="0" y="181610"/>
                    </a:lnTo>
                    <a:lnTo>
                      <a:pt x="0" y="257810"/>
                    </a:lnTo>
                    <a:lnTo>
                      <a:pt x="463921" y="257810"/>
                    </a:lnTo>
                    <a:lnTo>
                      <a:pt x="305171" y="364490"/>
                    </a:lnTo>
                    <a:cubicBezTo>
                      <a:pt x="287391" y="375920"/>
                      <a:pt x="283581" y="400050"/>
                      <a:pt x="295011" y="417830"/>
                    </a:cubicBezTo>
                    <a:cubicBezTo>
                      <a:pt x="302631" y="429260"/>
                      <a:pt x="314061" y="434340"/>
                      <a:pt x="326761" y="434340"/>
                    </a:cubicBezTo>
                    <a:cubicBezTo>
                      <a:pt x="334381" y="434340"/>
                      <a:pt x="342001" y="431800"/>
                      <a:pt x="348351" y="427990"/>
                    </a:cubicBezTo>
                    <a:lnTo>
                      <a:pt x="611241" y="251460"/>
                    </a:lnTo>
                    <a:cubicBezTo>
                      <a:pt x="621401" y="243840"/>
                      <a:pt x="627751" y="232410"/>
                      <a:pt x="627751" y="219710"/>
                    </a:cubicBezTo>
                    <a:cubicBezTo>
                      <a:pt x="627751" y="207010"/>
                      <a:pt x="621401" y="195580"/>
                      <a:pt x="609971" y="187960"/>
                    </a:cubicBezTo>
                    <a:close/>
                  </a:path>
                </a:pathLst>
              </a:custGeom>
              <a:solidFill>
                <a:srgbClr val="FDFBFB"/>
              </a:solidFill>
            </p:spPr>
          </p:sp>
        </p:grpSp>
      </p:gr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2079" y="551950"/>
            <a:ext cx="3761807" cy="1631684"/>
          </a:xfrm>
          <a:prstGeom prst="rect">
            <a:avLst/>
          </a:prstGeom>
        </p:spPr>
      </p:pic>
      <p:sp>
        <p:nvSpPr>
          <p:cNvPr id="20" name="AutoShape 6">
            <a:extLst>
              <a:ext uri="{FF2B5EF4-FFF2-40B4-BE49-F238E27FC236}">
                <a16:creationId xmlns:a16="http://schemas.microsoft.com/office/drawing/2014/main" id="{71A506C4-81E9-435B-9865-79B55AD21805}"/>
              </a:ext>
            </a:extLst>
          </p:cNvPr>
          <p:cNvSpPr/>
          <p:nvPr/>
        </p:nvSpPr>
        <p:spPr>
          <a:xfrm>
            <a:off x="6098679" y="1866900"/>
            <a:ext cx="10956605" cy="19034"/>
          </a:xfrm>
          <a:prstGeom prst="rect">
            <a:avLst/>
          </a:prstGeom>
          <a:solidFill>
            <a:srgbClr val="0B0B0B"/>
          </a:solidFill>
        </p:spPr>
      </p:sp>
      <p:sp>
        <p:nvSpPr>
          <p:cNvPr id="21" name="TextBox 7">
            <a:extLst>
              <a:ext uri="{FF2B5EF4-FFF2-40B4-BE49-F238E27FC236}">
                <a16:creationId xmlns:a16="http://schemas.microsoft.com/office/drawing/2014/main" id="{F42326D2-8439-4046-83DA-6AB0062D391B}"/>
              </a:ext>
            </a:extLst>
          </p:cNvPr>
          <p:cNvSpPr txBox="1"/>
          <p:nvPr/>
        </p:nvSpPr>
        <p:spPr>
          <a:xfrm>
            <a:off x="6074795" y="1005216"/>
            <a:ext cx="10956605" cy="714375"/>
          </a:xfrm>
          <a:prstGeom prst="rect">
            <a:avLst/>
          </a:prstGeom>
        </p:spPr>
        <p:txBody>
          <a:bodyPr lIns="0" tIns="0" rIns="0" bIns="0" rtlCol="0" anchor="t">
            <a:spAutoFit/>
          </a:bodyPr>
          <a:lstStyle/>
          <a:p>
            <a:pPr>
              <a:lnSpc>
                <a:spcPts val="5400"/>
              </a:lnSpc>
            </a:pPr>
            <a:r>
              <a:rPr lang="en-US" sz="6000" b="1" dirty="0">
                <a:solidFill>
                  <a:srgbClr val="0B0B0B"/>
                </a:solidFill>
                <a:latin typeface="Arial" panose="020B0604020202020204" pitchFamily="34" charset="0"/>
                <a:cs typeface="Arial" panose="020B0604020202020204" pitchFamily="34" charset="0"/>
              </a:rPr>
              <a:t>Safety Behaviours</a:t>
            </a:r>
          </a:p>
        </p:txBody>
      </p:sp>
      <p:sp>
        <p:nvSpPr>
          <p:cNvPr id="16" name="TextBox 15">
            <a:extLst>
              <a:ext uri="{FF2B5EF4-FFF2-40B4-BE49-F238E27FC236}">
                <a16:creationId xmlns:a16="http://schemas.microsoft.com/office/drawing/2014/main" id="{C97363E9-3489-4BF6-A297-669C6E3CCECF}"/>
              </a:ext>
            </a:extLst>
          </p:cNvPr>
          <p:cNvSpPr txBox="1"/>
          <p:nvPr/>
        </p:nvSpPr>
        <p:spPr>
          <a:xfrm>
            <a:off x="6024340" y="2172850"/>
            <a:ext cx="9368060" cy="4308872"/>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GET INVOLVED</a:t>
            </a:r>
          </a:p>
          <a:p>
            <a:endParaRPr lang="en-GB" sz="3600" b="1"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care for my team members and encourage others to work safely</a:t>
            </a:r>
          </a:p>
          <a:p>
            <a:pPr algn="just"/>
            <a:endParaRPr lang="en-GB" sz="1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contribute to safety discussions, investigations and meetings</a:t>
            </a:r>
          </a:p>
          <a:p>
            <a:pPr algn="just"/>
            <a:endParaRPr lang="en-GB" sz="1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share my safety knowledge, experiences and learnings with others</a:t>
            </a:r>
          </a:p>
          <a:p>
            <a:pPr algn="just"/>
            <a:endParaRPr lang="en-GB" sz="10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132A50C-933D-4918-99A1-70127E5DA0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92400" y="2183634"/>
            <a:ext cx="1662884" cy="1349343"/>
          </a:xfrm>
          <a:prstGeom prst="rect">
            <a:avLst/>
          </a:prstGeom>
        </p:spPr>
      </p:pic>
      <p:pic>
        <p:nvPicPr>
          <p:cNvPr id="22" name="Picture 21">
            <a:extLst>
              <a:ext uri="{FF2B5EF4-FFF2-40B4-BE49-F238E27FC236}">
                <a16:creationId xmlns:a16="http://schemas.microsoft.com/office/drawing/2014/main" id="{497414FD-AEA9-4385-A011-98D00D58C4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23" name="TextBox 22">
            <a:extLst>
              <a:ext uri="{FF2B5EF4-FFF2-40B4-BE49-F238E27FC236}">
                <a16:creationId xmlns:a16="http://schemas.microsoft.com/office/drawing/2014/main" id="{CEE6BC4D-98F6-4BFC-B5B1-166815D6B16C}"/>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320989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65965" y="0"/>
            <a:ext cx="13422035" cy="10287000"/>
          </a:xfrm>
          <a:prstGeom prst="rect">
            <a:avLst/>
          </a:prstGeom>
          <a:solidFill>
            <a:srgbClr val="FED403"/>
          </a:solidFill>
        </p:spPr>
      </p:sp>
      <p:sp>
        <p:nvSpPr>
          <p:cNvPr id="3" name="AutoShape 3"/>
          <p:cNvSpPr/>
          <p:nvPr/>
        </p:nvSpPr>
        <p:spPr>
          <a:xfrm>
            <a:off x="6008418" y="1851185"/>
            <a:ext cx="11234960" cy="19050"/>
          </a:xfrm>
          <a:prstGeom prst="rect">
            <a:avLst/>
          </a:prstGeom>
          <a:solidFill>
            <a:srgbClr val="0B0B0B"/>
          </a:solidFill>
        </p:spPr>
      </p:sp>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26761" y="546562"/>
            <a:ext cx="3761807" cy="1631684"/>
          </a:xfrm>
          <a:prstGeom prst="rect">
            <a:avLst/>
          </a:prstGeom>
        </p:spPr>
      </p:pic>
      <p:sp>
        <p:nvSpPr>
          <p:cNvPr id="11" name="TextBox 10">
            <a:extLst>
              <a:ext uri="{FF2B5EF4-FFF2-40B4-BE49-F238E27FC236}">
                <a16:creationId xmlns:a16="http://schemas.microsoft.com/office/drawing/2014/main" id="{A87E72AF-58F5-45DA-B14E-EDFEA0757076}"/>
              </a:ext>
            </a:extLst>
          </p:cNvPr>
          <p:cNvSpPr txBox="1"/>
          <p:nvPr/>
        </p:nvSpPr>
        <p:spPr>
          <a:xfrm>
            <a:off x="6008418" y="854572"/>
            <a:ext cx="6898042" cy="1015663"/>
          </a:xfrm>
          <a:prstGeom prst="rect">
            <a:avLst/>
          </a:prstGeom>
          <a:noFill/>
        </p:spPr>
        <p:txBody>
          <a:bodyPr wrap="none" rtlCol="0">
            <a:spAutoFit/>
          </a:bodyPr>
          <a:lstStyle/>
          <a:p>
            <a:r>
              <a:rPr lang="en-GB" sz="6000" b="1" dirty="0">
                <a:latin typeface="Arial" panose="020B0604020202020204" pitchFamily="34" charset="0"/>
                <a:cs typeface="Arial" panose="020B0604020202020204" pitchFamily="34" charset="0"/>
              </a:rPr>
              <a:t>Safety Behaviours</a:t>
            </a:r>
          </a:p>
        </p:txBody>
      </p:sp>
      <p:grpSp>
        <p:nvGrpSpPr>
          <p:cNvPr id="12" name="Group 3">
            <a:extLst>
              <a:ext uri="{FF2B5EF4-FFF2-40B4-BE49-F238E27FC236}">
                <a16:creationId xmlns:a16="http://schemas.microsoft.com/office/drawing/2014/main" id="{1D1127F9-83F7-484E-97A7-FAB88031CD40}"/>
              </a:ext>
            </a:extLst>
          </p:cNvPr>
          <p:cNvGrpSpPr/>
          <p:nvPr/>
        </p:nvGrpSpPr>
        <p:grpSpPr>
          <a:xfrm>
            <a:off x="1028700" y="4873715"/>
            <a:ext cx="629504" cy="546714"/>
            <a:chOff x="0" y="9525"/>
            <a:chExt cx="839338" cy="728952"/>
          </a:xfrm>
        </p:grpSpPr>
        <p:sp>
          <p:nvSpPr>
            <p:cNvPr id="13" name="TextBox 4">
              <a:extLst>
                <a:ext uri="{FF2B5EF4-FFF2-40B4-BE49-F238E27FC236}">
                  <a16:creationId xmlns:a16="http://schemas.microsoft.com/office/drawing/2014/main" id="{A2761789-7B8D-464F-AA13-C71553B63AA9}"/>
                </a:ext>
              </a:extLst>
            </p:cNvPr>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ea typeface="Arimo Bold" panose="020B0604020202020204" charset="0"/>
                  <a:cs typeface="Arial" panose="020B0604020202020204" pitchFamily="34" charset="0"/>
                </a:rPr>
                <a:t>05</a:t>
              </a:r>
            </a:p>
          </p:txBody>
        </p:sp>
        <p:sp>
          <p:nvSpPr>
            <p:cNvPr id="14" name="AutoShape 5">
              <a:extLst>
                <a:ext uri="{FF2B5EF4-FFF2-40B4-BE49-F238E27FC236}">
                  <a16:creationId xmlns:a16="http://schemas.microsoft.com/office/drawing/2014/main" id="{6439D8A1-AC70-41DE-876E-FD374BF57A9B}"/>
                </a:ext>
              </a:extLst>
            </p:cNvPr>
            <p:cNvSpPr/>
            <p:nvPr/>
          </p:nvSpPr>
          <p:spPr>
            <a:xfrm>
              <a:off x="0" y="700517"/>
              <a:ext cx="839338" cy="37960"/>
            </a:xfrm>
            <a:prstGeom prst="rect">
              <a:avLst/>
            </a:prstGeom>
            <a:solidFill>
              <a:srgbClr val="000000"/>
            </a:solidFill>
          </p:spPr>
        </p:sp>
      </p:grpSp>
      <p:grpSp>
        <p:nvGrpSpPr>
          <p:cNvPr id="16" name="Group 15">
            <a:extLst>
              <a:ext uri="{FF2B5EF4-FFF2-40B4-BE49-F238E27FC236}">
                <a16:creationId xmlns:a16="http://schemas.microsoft.com/office/drawing/2014/main" id="{836703DC-5725-460B-82F1-F3CB295483BA}"/>
              </a:ext>
            </a:extLst>
          </p:cNvPr>
          <p:cNvGrpSpPr/>
          <p:nvPr/>
        </p:nvGrpSpPr>
        <p:grpSpPr>
          <a:xfrm>
            <a:off x="6150429" y="4724012"/>
            <a:ext cx="10046006" cy="2286000"/>
            <a:chOff x="6002975" y="2187205"/>
            <a:chExt cx="10046006" cy="2286000"/>
          </a:xfrm>
        </p:grpSpPr>
        <p:sp>
          <p:nvSpPr>
            <p:cNvPr id="9" name="TextBox 8">
              <a:extLst>
                <a:ext uri="{FF2B5EF4-FFF2-40B4-BE49-F238E27FC236}">
                  <a16:creationId xmlns:a16="http://schemas.microsoft.com/office/drawing/2014/main" id="{3B7CBF35-9B11-47B7-B473-5D37230D7435}"/>
                </a:ext>
              </a:extLst>
            </p:cNvPr>
            <p:cNvSpPr txBox="1"/>
            <p:nvPr/>
          </p:nvSpPr>
          <p:spPr>
            <a:xfrm>
              <a:off x="9144000" y="2744939"/>
              <a:ext cx="6904981" cy="1569660"/>
            </a:xfrm>
            <a:prstGeom prst="rect">
              <a:avLst/>
            </a:prstGeom>
            <a:noFill/>
          </p:spPr>
          <p:txBody>
            <a:bodyPr wrap="square" rtlCol="0">
              <a:spAutoFit/>
            </a:bodyPr>
            <a:lstStyle/>
            <a:p>
              <a:r>
                <a:rPr lang="en-GB" sz="4000" b="1" dirty="0">
                  <a:latin typeface="Arial Black" panose="020B0A04020102020204" pitchFamily="34" charset="0"/>
                  <a:cs typeface="Arial" panose="020B0604020202020204" pitchFamily="34" charset="0"/>
                </a:rPr>
                <a:t>BE MINDFUL</a:t>
              </a:r>
            </a:p>
            <a:p>
              <a:r>
                <a:rPr lang="en-GB" sz="2800" dirty="0">
                  <a:latin typeface="Arial" panose="020B0604020202020204" pitchFamily="34" charset="0"/>
                  <a:cs typeface="Arial" panose="020B0604020202020204" pitchFamily="34" charset="0"/>
                </a:rPr>
                <a:t>Can you honestly say you are being Mindful? </a:t>
              </a:r>
            </a:p>
          </p:txBody>
        </p:sp>
        <p:pic>
          <p:nvPicPr>
            <p:cNvPr id="7" name="Picture 6">
              <a:extLst>
                <a:ext uri="{FF2B5EF4-FFF2-40B4-BE49-F238E27FC236}">
                  <a16:creationId xmlns:a16="http://schemas.microsoft.com/office/drawing/2014/main" id="{54709AB2-D166-409D-8A97-1E0EA8E15B13}"/>
                </a:ext>
              </a:extLst>
            </p:cNvPr>
            <p:cNvPicPr>
              <a:picLocks noChangeAspect="1"/>
            </p:cNvPicPr>
            <p:nvPr/>
          </p:nvPicPr>
          <p:blipFill>
            <a:blip r:embed="rId4"/>
            <a:stretch>
              <a:fillRect/>
            </a:stretch>
          </p:blipFill>
          <p:spPr>
            <a:xfrm>
              <a:off x="6002975" y="2187205"/>
              <a:ext cx="2838450" cy="2286000"/>
            </a:xfrm>
            <a:prstGeom prst="rect">
              <a:avLst/>
            </a:prstGeom>
          </p:spPr>
        </p:pic>
        <p:sp>
          <p:nvSpPr>
            <p:cNvPr id="17" name="TextBox 16">
              <a:extLst>
                <a:ext uri="{FF2B5EF4-FFF2-40B4-BE49-F238E27FC236}">
                  <a16:creationId xmlns:a16="http://schemas.microsoft.com/office/drawing/2014/main" id="{711B1E03-7137-49FA-A207-585D351ECBB5}"/>
                </a:ext>
              </a:extLst>
            </p:cNvPr>
            <p:cNvSpPr txBox="1"/>
            <p:nvPr/>
          </p:nvSpPr>
          <p:spPr>
            <a:xfrm>
              <a:off x="9144000" y="2417043"/>
              <a:ext cx="4038600" cy="461665"/>
            </a:xfrm>
            <a:prstGeom prst="rect">
              <a:avLst/>
            </a:prstGeom>
            <a:noFill/>
          </p:spPr>
          <p:txBody>
            <a:bodyPr wrap="square" rtlCol="0">
              <a:spAutoFit/>
            </a:bodyPr>
            <a:lstStyle/>
            <a:p>
              <a:r>
                <a:rPr lang="en-GB" sz="2400" spc="300" dirty="0">
                  <a:solidFill>
                    <a:srgbClr val="FFFFFF"/>
                  </a:solidFill>
                  <a:latin typeface="Arial Black" panose="020B0A04020102020204" pitchFamily="34" charset="0"/>
                </a:rPr>
                <a:t>RISK ASSESSMENT</a:t>
              </a:r>
            </a:p>
          </p:txBody>
        </p:sp>
      </p:grpSp>
      <p:grpSp>
        <p:nvGrpSpPr>
          <p:cNvPr id="15" name="Group 14">
            <a:extLst>
              <a:ext uri="{FF2B5EF4-FFF2-40B4-BE49-F238E27FC236}">
                <a16:creationId xmlns:a16="http://schemas.microsoft.com/office/drawing/2014/main" id="{112DBCB6-A7BB-4DC6-A601-9F7D7EC7A669}"/>
              </a:ext>
            </a:extLst>
          </p:cNvPr>
          <p:cNvGrpSpPr/>
          <p:nvPr/>
        </p:nvGrpSpPr>
        <p:grpSpPr>
          <a:xfrm>
            <a:off x="6177643" y="7270945"/>
            <a:ext cx="10046006" cy="2295525"/>
            <a:chOff x="6002975" y="4873715"/>
            <a:chExt cx="10046006" cy="2295525"/>
          </a:xfrm>
        </p:grpSpPr>
        <p:pic>
          <p:nvPicPr>
            <p:cNvPr id="10" name="Picture 9">
              <a:extLst>
                <a:ext uri="{FF2B5EF4-FFF2-40B4-BE49-F238E27FC236}">
                  <a16:creationId xmlns:a16="http://schemas.microsoft.com/office/drawing/2014/main" id="{34FC04F1-3709-4D6F-9927-45C4860618B1}"/>
                </a:ext>
              </a:extLst>
            </p:cNvPr>
            <p:cNvPicPr>
              <a:picLocks noChangeAspect="1"/>
            </p:cNvPicPr>
            <p:nvPr/>
          </p:nvPicPr>
          <p:blipFill>
            <a:blip r:embed="rId5"/>
            <a:stretch>
              <a:fillRect/>
            </a:stretch>
          </p:blipFill>
          <p:spPr>
            <a:xfrm>
              <a:off x="6002975" y="4873715"/>
              <a:ext cx="2828925" cy="2295525"/>
            </a:xfrm>
            <a:prstGeom prst="rect">
              <a:avLst/>
            </a:prstGeom>
          </p:spPr>
        </p:pic>
        <p:sp>
          <p:nvSpPr>
            <p:cNvPr id="18" name="TextBox 17">
              <a:extLst>
                <a:ext uri="{FF2B5EF4-FFF2-40B4-BE49-F238E27FC236}">
                  <a16:creationId xmlns:a16="http://schemas.microsoft.com/office/drawing/2014/main" id="{16BBF705-4571-4124-AB1A-ED5EFF2D45CE}"/>
                </a:ext>
              </a:extLst>
            </p:cNvPr>
            <p:cNvSpPr txBox="1"/>
            <p:nvPr/>
          </p:nvSpPr>
          <p:spPr>
            <a:xfrm>
              <a:off x="9144000" y="5391959"/>
              <a:ext cx="6904981" cy="1138773"/>
            </a:xfrm>
            <a:prstGeom prst="rect">
              <a:avLst/>
            </a:prstGeom>
            <a:noFill/>
          </p:spPr>
          <p:txBody>
            <a:bodyPr wrap="square" rtlCol="0">
              <a:spAutoFit/>
            </a:bodyPr>
            <a:lstStyle/>
            <a:p>
              <a:r>
                <a:rPr lang="en-GB" sz="4000" b="1" dirty="0">
                  <a:latin typeface="Arial Black" panose="020B0A04020102020204" pitchFamily="34" charset="0"/>
                  <a:cs typeface="Arial" panose="020B0604020202020204" pitchFamily="34" charset="0"/>
                </a:rPr>
                <a:t>GET INVOLVED</a:t>
              </a:r>
            </a:p>
            <a:p>
              <a:r>
                <a:rPr lang="en-GB" sz="2800" dirty="0">
                  <a:latin typeface="Arial" panose="020B0604020202020204" pitchFamily="34" charset="0"/>
                  <a:cs typeface="Arial" panose="020B0604020202020204" pitchFamily="34" charset="0"/>
                </a:rPr>
                <a:t>How are you going to get involved?</a:t>
              </a:r>
            </a:p>
          </p:txBody>
        </p:sp>
        <p:sp>
          <p:nvSpPr>
            <p:cNvPr id="19" name="TextBox 18">
              <a:extLst>
                <a:ext uri="{FF2B5EF4-FFF2-40B4-BE49-F238E27FC236}">
                  <a16:creationId xmlns:a16="http://schemas.microsoft.com/office/drawing/2014/main" id="{0D7A8EC0-5735-42AD-9941-93B8AC029D91}"/>
                </a:ext>
              </a:extLst>
            </p:cNvPr>
            <p:cNvSpPr txBox="1"/>
            <p:nvPr/>
          </p:nvSpPr>
          <p:spPr>
            <a:xfrm>
              <a:off x="9144000" y="5064063"/>
              <a:ext cx="4038600" cy="461665"/>
            </a:xfrm>
            <a:prstGeom prst="rect">
              <a:avLst/>
            </a:prstGeom>
            <a:noFill/>
          </p:spPr>
          <p:txBody>
            <a:bodyPr wrap="square" rtlCol="0">
              <a:spAutoFit/>
            </a:bodyPr>
            <a:lstStyle/>
            <a:p>
              <a:r>
                <a:rPr lang="en-GB" sz="2400" spc="300" dirty="0">
                  <a:solidFill>
                    <a:srgbClr val="FFFFFF"/>
                  </a:solidFill>
                  <a:latin typeface="Arial Black" panose="020B0A04020102020204" pitchFamily="34" charset="0"/>
                </a:rPr>
                <a:t>INVOLVEMENT</a:t>
              </a:r>
            </a:p>
          </p:txBody>
        </p:sp>
      </p:grpSp>
      <p:grpSp>
        <p:nvGrpSpPr>
          <p:cNvPr id="5" name="Group 4">
            <a:extLst>
              <a:ext uri="{FF2B5EF4-FFF2-40B4-BE49-F238E27FC236}">
                <a16:creationId xmlns:a16="http://schemas.microsoft.com/office/drawing/2014/main" id="{059B1ABE-1FA5-4DDC-9E38-3C8FC1701146}"/>
              </a:ext>
            </a:extLst>
          </p:cNvPr>
          <p:cNvGrpSpPr/>
          <p:nvPr/>
        </p:nvGrpSpPr>
        <p:grpSpPr>
          <a:xfrm>
            <a:off x="6172200" y="2178246"/>
            <a:ext cx="10046006" cy="2286000"/>
            <a:chOff x="6002975" y="7572643"/>
            <a:chExt cx="10046006" cy="2286000"/>
          </a:xfrm>
        </p:grpSpPr>
        <p:pic>
          <p:nvPicPr>
            <p:cNvPr id="6" name="Picture 5">
              <a:extLst>
                <a:ext uri="{FF2B5EF4-FFF2-40B4-BE49-F238E27FC236}">
                  <a16:creationId xmlns:a16="http://schemas.microsoft.com/office/drawing/2014/main" id="{694450DF-3137-4795-8FF6-2EF3190B403C}"/>
                </a:ext>
              </a:extLst>
            </p:cNvPr>
            <p:cNvPicPr>
              <a:picLocks noChangeAspect="1"/>
            </p:cNvPicPr>
            <p:nvPr/>
          </p:nvPicPr>
          <p:blipFill>
            <a:blip r:embed="rId6"/>
            <a:stretch>
              <a:fillRect/>
            </a:stretch>
          </p:blipFill>
          <p:spPr>
            <a:xfrm>
              <a:off x="6002975" y="7572643"/>
              <a:ext cx="2857500" cy="2286000"/>
            </a:xfrm>
            <a:prstGeom prst="rect">
              <a:avLst/>
            </a:prstGeom>
          </p:spPr>
        </p:pic>
        <p:sp>
          <p:nvSpPr>
            <p:cNvPr id="20" name="TextBox 19">
              <a:extLst>
                <a:ext uri="{FF2B5EF4-FFF2-40B4-BE49-F238E27FC236}">
                  <a16:creationId xmlns:a16="http://schemas.microsoft.com/office/drawing/2014/main" id="{8C0D43CF-F6FD-4585-B584-F6DAB46279FD}"/>
                </a:ext>
              </a:extLst>
            </p:cNvPr>
            <p:cNvSpPr txBox="1"/>
            <p:nvPr/>
          </p:nvSpPr>
          <p:spPr>
            <a:xfrm>
              <a:off x="9144000" y="8109813"/>
              <a:ext cx="6904981" cy="1138773"/>
            </a:xfrm>
            <a:prstGeom prst="rect">
              <a:avLst/>
            </a:prstGeom>
            <a:noFill/>
          </p:spPr>
          <p:txBody>
            <a:bodyPr wrap="square" rtlCol="0">
              <a:spAutoFit/>
            </a:bodyPr>
            <a:lstStyle/>
            <a:p>
              <a:r>
                <a:rPr lang="en-GB" sz="4000" b="1" dirty="0">
                  <a:latin typeface="Arial Black" panose="020B0A04020102020204" pitchFamily="34" charset="0"/>
                  <a:cs typeface="Arial" panose="020B0604020202020204" pitchFamily="34" charset="0"/>
                </a:rPr>
                <a:t>SPEAK OUT</a:t>
              </a:r>
            </a:p>
            <a:p>
              <a:r>
                <a:rPr lang="en-GB" sz="2800" dirty="0">
                  <a:latin typeface="Arial" panose="020B0604020202020204" pitchFamily="34" charset="0"/>
                  <a:cs typeface="Arial" panose="020B0604020202020204" pitchFamily="34" charset="0"/>
                </a:rPr>
                <a:t>Will you speak out?</a:t>
              </a:r>
            </a:p>
          </p:txBody>
        </p:sp>
        <p:sp>
          <p:nvSpPr>
            <p:cNvPr id="21" name="TextBox 20">
              <a:extLst>
                <a:ext uri="{FF2B5EF4-FFF2-40B4-BE49-F238E27FC236}">
                  <a16:creationId xmlns:a16="http://schemas.microsoft.com/office/drawing/2014/main" id="{A8E1E6FA-6CC8-4F63-91D9-947910110165}"/>
                </a:ext>
              </a:extLst>
            </p:cNvPr>
            <p:cNvSpPr txBox="1"/>
            <p:nvPr/>
          </p:nvSpPr>
          <p:spPr>
            <a:xfrm>
              <a:off x="9144000" y="7781917"/>
              <a:ext cx="4038600" cy="461665"/>
            </a:xfrm>
            <a:prstGeom prst="rect">
              <a:avLst/>
            </a:prstGeom>
            <a:noFill/>
          </p:spPr>
          <p:txBody>
            <a:bodyPr wrap="square" rtlCol="0">
              <a:spAutoFit/>
            </a:bodyPr>
            <a:lstStyle/>
            <a:p>
              <a:r>
                <a:rPr lang="en-GB" sz="2400" spc="300" dirty="0">
                  <a:solidFill>
                    <a:srgbClr val="FFFFFF"/>
                  </a:solidFill>
                  <a:latin typeface="Arial Black" panose="020B0A04020102020204" pitchFamily="34" charset="0"/>
                </a:rPr>
                <a:t>COMMUNICATION</a:t>
              </a:r>
            </a:p>
          </p:txBody>
        </p:sp>
      </p:grpSp>
      <p:pic>
        <p:nvPicPr>
          <p:cNvPr id="22" name="Picture 21">
            <a:extLst>
              <a:ext uri="{FF2B5EF4-FFF2-40B4-BE49-F238E27FC236}">
                <a16:creationId xmlns:a16="http://schemas.microsoft.com/office/drawing/2014/main" id="{A76AFF76-B198-4C52-847B-6FFEDC89692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24" name="TextBox 23">
            <a:extLst>
              <a:ext uri="{FF2B5EF4-FFF2-40B4-BE49-F238E27FC236}">
                <a16:creationId xmlns:a16="http://schemas.microsoft.com/office/drawing/2014/main" id="{9D9E72EC-F89E-41DE-A709-2AB81A9D078E}"/>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121577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FED403"/>
          </a:solidFill>
        </p:spPr>
      </p:sp>
      <p:grpSp>
        <p:nvGrpSpPr>
          <p:cNvPr id="3" name="Group 3"/>
          <p:cNvGrpSpPr/>
          <p:nvPr/>
        </p:nvGrpSpPr>
        <p:grpSpPr>
          <a:xfrm>
            <a:off x="1028700" y="4873715"/>
            <a:ext cx="629504" cy="546714"/>
            <a:chOff x="0" y="9525"/>
            <a:chExt cx="839338" cy="728952"/>
          </a:xfrm>
        </p:grpSpPr>
        <p:sp>
          <p:nvSpPr>
            <p:cNvPr id="4" name="TextBox 4"/>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cs typeface="Arial" panose="020B0604020202020204" pitchFamily="34" charset="0"/>
                </a:rPr>
                <a:t>06</a:t>
              </a:r>
            </a:p>
          </p:txBody>
        </p:sp>
        <p:sp>
          <p:nvSpPr>
            <p:cNvPr id="5" name="AutoShape 5"/>
            <p:cNvSpPr/>
            <p:nvPr/>
          </p:nvSpPr>
          <p:spPr>
            <a:xfrm>
              <a:off x="0" y="700517"/>
              <a:ext cx="839338" cy="37960"/>
            </a:xfrm>
            <a:prstGeom prst="rect">
              <a:avLst/>
            </a:prstGeom>
            <a:solidFill>
              <a:srgbClr val="3A3A3B"/>
            </a:solidFill>
          </p:spPr>
        </p:sp>
      </p:grpSp>
      <p:pic>
        <p:nvPicPr>
          <p:cNvPr id="19" name="Picture 9">
            <a:extLst>
              <a:ext uri="{FF2B5EF4-FFF2-40B4-BE49-F238E27FC236}">
                <a16:creationId xmlns:a16="http://schemas.microsoft.com/office/drawing/2014/main" id="{6F2D980D-4AD4-45E6-9D47-B37CB765D76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1185" y="546562"/>
            <a:ext cx="3761807" cy="1631684"/>
          </a:xfrm>
          <a:prstGeom prst="rect">
            <a:avLst/>
          </a:prstGeom>
        </p:spPr>
      </p:pic>
      <p:sp>
        <p:nvSpPr>
          <p:cNvPr id="20" name="AutoShape 6">
            <a:extLst>
              <a:ext uri="{FF2B5EF4-FFF2-40B4-BE49-F238E27FC236}">
                <a16:creationId xmlns:a16="http://schemas.microsoft.com/office/drawing/2014/main" id="{96BD37E2-EB1E-456A-AAE5-0B39A0E0A212}"/>
              </a:ext>
            </a:extLst>
          </p:cNvPr>
          <p:cNvSpPr/>
          <p:nvPr/>
        </p:nvSpPr>
        <p:spPr>
          <a:xfrm>
            <a:off x="6098679" y="1866900"/>
            <a:ext cx="10956605" cy="19034"/>
          </a:xfrm>
          <a:prstGeom prst="rect">
            <a:avLst/>
          </a:prstGeom>
          <a:solidFill>
            <a:srgbClr val="0B0B0B"/>
          </a:solidFill>
        </p:spPr>
      </p:sp>
      <p:sp>
        <p:nvSpPr>
          <p:cNvPr id="21" name="TextBox 7">
            <a:extLst>
              <a:ext uri="{FF2B5EF4-FFF2-40B4-BE49-F238E27FC236}">
                <a16:creationId xmlns:a16="http://schemas.microsoft.com/office/drawing/2014/main" id="{9CD481B8-FC1B-4DCA-80E0-24D24D54245C}"/>
              </a:ext>
            </a:extLst>
          </p:cNvPr>
          <p:cNvSpPr txBox="1"/>
          <p:nvPr/>
        </p:nvSpPr>
        <p:spPr>
          <a:xfrm>
            <a:off x="6074795" y="1005216"/>
            <a:ext cx="10956605" cy="714375"/>
          </a:xfrm>
          <a:prstGeom prst="rect">
            <a:avLst/>
          </a:prstGeom>
        </p:spPr>
        <p:txBody>
          <a:bodyPr lIns="0" tIns="0" rIns="0" bIns="0" rtlCol="0" anchor="t">
            <a:spAutoFit/>
          </a:bodyPr>
          <a:lstStyle/>
          <a:p>
            <a:pPr>
              <a:lnSpc>
                <a:spcPts val="5400"/>
              </a:lnSpc>
            </a:pPr>
            <a:r>
              <a:rPr lang="en-US" sz="6000" b="1" dirty="0">
                <a:solidFill>
                  <a:srgbClr val="0B0B0B"/>
                </a:solidFill>
                <a:latin typeface="Arial" panose="020B0604020202020204" pitchFamily="34" charset="0"/>
                <a:cs typeface="Arial" panose="020B0604020202020204" pitchFamily="34" charset="0"/>
              </a:rPr>
              <a:t>Safety Walks</a:t>
            </a:r>
          </a:p>
        </p:txBody>
      </p:sp>
      <p:sp>
        <p:nvSpPr>
          <p:cNvPr id="10" name="TextBox 9">
            <a:extLst>
              <a:ext uri="{FF2B5EF4-FFF2-40B4-BE49-F238E27FC236}">
                <a16:creationId xmlns:a16="http://schemas.microsoft.com/office/drawing/2014/main" id="{EC1B9D9A-2889-4518-AE8D-59880F4B2EDA}"/>
              </a:ext>
            </a:extLst>
          </p:cNvPr>
          <p:cNvSpPr txBox="1"/>
          <p:nvPr/>
        </p:nvSpPr>
        <p:spPr>
          <a:xfrm>
            <a:off x="6024340" y="2172850"/>
            <a:ext cx="11234960" cy="6740307"/>
          </a:xfrm>
          <a:prstGeom prst="rect">
            <a:avLst/>
          </a:prstGeom>
          <a:noFill/>
        </p:spPr>
        <p:txBody>
          <a:bodyPr wrap="square" rtlCol="0">
            <a:spAutoFit/>
          </a:bodyPr>
          <a:lstStyle/>
          <a:p>
            <a:pPr algn="just"/>
            <a:r>
              <a:rPr lang="en-GB" sz="2800" dirty="0">
                <a:latin typeface="Arial" panose="020B0604020202020204" pitchFamily="34" charset="0"/>
                <a:cs typeface="Arial" panose="020B0604020202020204" pitchFamily="34" charset="0"/>
              </a:rPr>
              <a:t>A key part of our new See Care Share programme is Safety Walks, which are to be conducted by the leaders within our business. During these safety walks you will have the opportunity to share how your unit is truly operating, and you can identify challenges to your senior leaders. </a:t>
            </a:r>
          </a:p>
          <a:p>
            <a:pPr algn="just"/>
            <a:endParaRPr lang="en-GB" sz="1000" dirty="0">
              <a:latin typeface="Arial" panose="020B0604020202020204" pitchFamily="34" charset="0"/>
              <a:cs typeface="Arial" panose="020B0604020202020204" pitchFamily="34" charset="0"/>
            </a:endParaRPr>
          </a:p>
          <a:p>
            <a:pPr algn="just"/>
            <a:r>
              <a:rPr lang="en-GB" sz="2800" dirty="0">
                <a:latin typeface="Arial" panose="020B0604020202020204" pitchFamily="34" charset="0"/>
                <a:cs typeface="Arial" panose="020B0604020202020204" pitchFamily="34" charset="0"/>
              </a:rPr>
              <a:t>If a leader (Unit Management, Above Unit Management or Central Functions Manager) is conducting a Safety Walk you should:</a:t>
            </a:r>
          </a:p>
          <a:p>
            <a:pPr algn="just"/>
            <a:endParaRPr lang="en-GB" sz="28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n-GB" sz="2800" dirty="0">
                <a:latin typeface="Arial" panose="020B0604020202020204" pitchFamily="34" charset="0"/>
                <a:cs typeface="Arial" panose="020B0604020202020204" pitchFamily="34" charset="0"/>
              </a:rPr>
              <a:t>Answer questions openly and honestly</a:t>
            </a:r>
          </a:p>
          <a:p>
            <a:pPr algn="just"/>
            <a:endParaRPr lang="en-GB" sz="10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n-GB" sz="2800" dirty="0">
                <a:latin typeface="Arial" panose="020B0604020202020204" pitchFamily="34" charset="0"/>
                <a:cs typeface="Arial" panose="020B0604020202020204" pitchFamily="34" charset="0"/>
              </a:rPr>
              <a:t>Not be shy or hide away</a:t>
            </a:r>
          </a:p>
          <a:p>
            <a:pPr algn="just"/>
            <a:endParaRPr lang="en-GB" sz="10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n-GB" sz="2800" dirty="0">
                <a:latin typeface="Arial" panose="020B0604020202020204" pitchFamily="34" charset="0"/>
                <a:cs typeface="Arial" panose="020B0604020202020204" pitchFamily="34" charset="0"/>
              </a:rPr>
              <a:t>Make suggestions or comments that you feel are valid</a:t>
            </a:r>
          </a:p>
          <a:p>
            <a:pPr algn="just"/>
            <a:endParaRPr lang="en-GB" sz="1000" dirty="0">
              <a:latin typeface="Arial" panose="020B0604020202020204" pitchFamily="34" charset="0"/>
              <a:cs typeface="Arial" panose="020B0604020202020204" pitchFamily="34" charset="0"/>
            </a:endParaRPr>
          </a:p>
          <a:p>
            <a:pPr algn="just"/>
            <a:r>
              <a:rPr lang="en-GB" sz="2800" dirty="0">
                <a:latin typeface="Arial" panose="020B0604020202020204" pitchFamily="34" charset="0"/>
                <a:cs typeface="Arial" panose="020B0604020202020204" pitchFamily="34" charset="0"/>
              </a:rPr>
              <a:t>Remember these are not to catch anyone out, this is about being present and understanding what we can do differently to improve the business for everyone. </a:t>
            </a:r>
          </a:p>
        </p:txBody>
      </p:sp>
      <p:pic>
        <p:nvPicPr>
          <p:cNvPr id="11" name="Picture 10">
            <a:extLst>
              <a:ext uri="{FF2B5EF4-FFF2-40B4-BE49-F238E27FC236}">
                <a16:creationId xmlns:a16="http://schemas.microsoft.com/office/drawing/2014/main" id="{460902D3-2534-4095-9AD3-A3614F7EC0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13" name="TextBox 12">
            <a:extLst>
              <a:ext uri="{FF2B5EF4-FFF2-40B4-BE49-F238E27FC236}">
                <a16:creationId xmlns:a16="http://schemas.microsoft.com/office/drawing/2014/main" id="{D8CD680D-FC63-4587-B82C-8EAE0076DCEF}"/>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389451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4873715"/>
            <a:ext cx="629504" cy="546714"/>
            <a:chOff x="0" y="9525"/>
            <a:chExt cx="839338" cy="728952"/>
          </a:xfrm>
        </p:grpSpPr>
        <p:sp>
          <p:nvSpPr>
            <p:cNvPr id="4" name="TextBox 4"/>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ea typeface="Arimo Bold" panose="020B0604020202020204" charset="0"/>
                  <a:cs typeface="Arial" panose="020B0604020202020204" pitchFamily="34" charset="0"/>
                </a:rPr>
                <a:t>07</a:t>
              </a:r>
            </a:p>
          </p:txBody>
        </p:sp>
        <p:sp>
          <p:nvSpPr>
            <p:cNvPr id="5" name="AutoShape 5"/>
            <p:cNvSpPr/>
            <p:nvPr/>
          </p:nvSpPr>
          <p:spPr>
            <a:xfrm>
              <a:off x="0" y="700517"/>
              <a:ext cx="839338" cy="37960"/>
            </a:xfrm>
            <a:prstGeom prst="rect">
              <a:avLst/>
            </a:prstGeom>
            <a:solidFill>
              <a:srgbClr val="0B0B0B"/>
            </a:solidFill>
          </p:spPr>
        </p:sp>
      </p:grpSp>
      <p:sp>
        <p:nvSpPr>
          <p:cNvPr id="6" name="AutoShape 6"/>
          <p:cNvSpPr/>
          <p:nvPr/>
        </p:nvSpPr>
        <p:spPr>
          <a:xfrm>
            <a:off x="4865965" y="0"/>
            <a:ext cx="13451605" cy="5420429"/>
          </a:xfrm>
          <a:prstGeom prst="rect">
            <a:avLst/>
          </a:prstGeom>
          <a:solidFill>
            <a:srgbClr val="FED403"/>
          </a:solidFill>
        </p:spPr>
      </p:sp>
      <p:grpSp>
        <p:nvGrpSpPr>
          <p:cNvPr id="7" name="Group 7"/>
          <p:cNvGrpSpPr/>
          <p:nvPr/>
        </p:nvGrpSpPr>
        <p:grpSpPr>
          <a:xfrm>
            <a:off x="6887950" y="1409663"/>
            <a:ext cx="9847617" cy="797794"/>
            <a:chOff x="-37910" y="256070"/>
            <a:chExt cx="13130156" cy="1063725"/>
          </a:xfrm>
        </p:grpSpPr>
        <p:sp>
          <p:nvSpPr>
            <p:cNvPr id="8" name="TextBox 8"/>
            <p:cNvSpPr txBox="1"/>
            <p:nvPr/>
          </p:nvSpPr>
          <p:spPr>
            <a:xfrm>
              <a:off x="-37910" y="256070"/>
              <a:ext cx="13130156" cy="923329"/>
            </a:xfrm>
            <a:prstGeom prst="rect">
              <a:avLst/>
            </a:prstGeom>
          </p:spPr>
          <p:txBody>
            <a:bodyPr wrap="square" lIns="0" tIns="0" rIns="0" bIns="0" rtlCol="0" anchor="t">
              <a:spAutoFit/>
            </a:bodyPr>
            <a:lstStyle/>
            <a:p>
              <a:pPr>
                <a:lnSpc>
                  <a:spcPts val="5400"/>
                </a:lnSpc>
              </a:pPr>
              <a:r>
                <a:rPr lang="en-GB" sz="5400" b="1" dirty="0">
                  <a:solidFill>
                    <a:srgbClr val="0B0B0B"/>
                  </a:solidFill>
                  <a:latin typeface="Arial" panose="020B0604020202020204" pitchFamily="34" charset="0"/>
                  <a:ea typeface="Arimo Bold" panose="020B0604020202020204" charset="0"/>
                  <a:cs typeface="Arial" panose="020B0604020202020204" pitchFamily="34" charset="0"/>
                </a:rPr>
                <a:t>What Can We Change Today?</a:t>
              </a:r>
              <a:endParaRPr lang="en-US" sz="5400" b="1" dirty="0">
                <a:solidFill>
                  <a:srgbClr val="0B0B0B"/>
                </a:solidFill>
                <a:latin typeface="Arial" panose="020B0604020202020204" pitchFamily="34" charset="0"/>
                <a:ea typeface="Arimo Bold" panose="020B0604020202020204" charset="0"/>
                <a:cs typeface="Arial" panose="020B0604020202020204" pitchFamily="34" charset="0"/>
              </a:endParaRPr>
            </a:p>
          </p:txBody>
        </p:sp>
        <p:sp>
          <p:nvSpPr>
            <p:cNvPr id="9" name="AutoShape 9"/>
            <p:cNvSpPr/>
            <p:nvPr/>
          </p:nvSpPr>
          <p:spPr>
            <a:xfrm>
              <a:off x="0" y="1300719"/>
              <a:ext cx="12428707" cy="19076"/>
            </a:xfrm>
            <a:prstGeom prst="rect">
              <a:avLst/>
            </a:prstGeom>
            <a:solidFill>
              <a:srgbClr val="0B0B0B"/>
            </a:solidFill>
          </p:spPr>
        </p:sp>
      </p:grpSp>
      <p:pic>
        <p:nvPicPr>
          <p:cNvPr id="21" name="Picture 9">
            <a:extLst>
              <a:ext uri="{FF2B5EF4-FFF2-40B4-BE49-F238E27FC236}">
                <a16:creationId xmlns:a16="http://schemas.microsoft.com/office/drawing/2014/main" id="{916C3981-29CC-48FA-9803-45AC9F25D26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1185" y="546562"/>
            <a:ext cx="3761807" cy="1631684"/>
          </a:xfrm>
          <a:prstGeom prst="rect">
            <a:avLst/>
          </a:prstGeom>
        </p:spPr>
      </p:pic>
      <p:sp>
        <p:nvSpPr>
          <p:cNvPr id="22" name="TextBox 6">
            <a:extLst>
              <a:ext uri="{FF2B5EF4-FFF2-40B4-BE49-F238E27FC236}">
                <a16:creationId xmlns:a16="http://schemas.microsoft.com/office/drawing/2014/main" id="{A1C6333E-A5EA-4C7B-9848-A17FA226321D}"/>
              </a:ext>
            </a:extLst>
          </p:cNvPr>
          <p:cNvSpPr txBox="1"/>
          <p:nvPr/>
        </p:nvSpPr>
        <p:spPr>
          <a:xfrm>
            <a:off x="820044" y="9622232"/>
            <a:ext cx="3164088" cy="236411"/>
          </a:xfrm>
          <a:prstGeom prst="rect">
            <a:avLst/>
          </a:prstGeom>
        </p:spPr>
        <p:txBody>
          <a:bodyPr wrap="square" lIns="0" tIns="0" rIns="0" bIns="0" rtlCol="0" anchor="t">
            <a:spAutoFit/>
          </a:bodyPr>
          <a:lstStyle/>
          <a:p>
            <a:pPr algn="ctr">
              <a:lnSpc>
                <a:spcPts val="1950"/>
              </a:lnSpc>
            </a:pPr>
            <a:r>
              <a:rPr lang="en-US" sz="1600" spc="300" dirty="0">
                <a:solidFill>
                  <a:srgbClr val="3A3A3B"/>
                </a:solidFill>
                <a:latin typeface="KG Skinny Latte" panose="02000506000000020004" pitchFamily="2" charset="0"/>
                <a:ea typeface="Arimo" panose="020B0604020202020204" charset="0"/>
                <a:cs typeface="Arimo" panose="020B0604020202020204" charset="0"/>
              </a:rPr>
              <a:t>WE LOOK OUT FOR EACH OTHER</a:t>
            </a:r>
          </a:p>
        </p:txBody>
      </p:sp>
      <p:sp>
        <p:nvSpPr>
          <p:cNvPr id="26" name="TextBox 25">
            <a:extLst>
              <a:ext uri="{FF2B5EF4-FFF2-40B4-BE49-F238E27FC236}">
                <a16:creationId xmlns:a16="http://schemas.microsoft.com/office/drawing/2014/main" id="{102DCCD2-1988-444F-B0F7-1638B2B2D038}"/>
              </a:ext>
            </a:extLst>
          </p:cNvPr>
          <p:cNvSpPr txBox="1"/>
          <p:nvPr/>
        </p:nvSpPr>
        <p:spPr>
          <a:xfrm>
            <a:off x="6864824" y="5676900"/>
            <a:ext cx="9356029" cy="3785652"/>
          </a:xfrm>
          <a:prstGeom prst="rect">
            <a:avLst/>
          </a:prstGeom>
          <a:noFill/>
        </p:spPr>
        <p:txBody>
          <a:bodyPr wrap="square" rtlCol="0">
            <a:spAutoFit/>
          </a:bodyPr>
          <a:lstStyle/>
          <a:p>
            <a:pPr algn="just"/>
            <a:r>
              <a:rPr lang="en-GB" sz="4000" dirty="0">
                <a:latin typeface="Arial" panose="020B0604020202020204" pitchFamily="34" charset="0"/>
                <a:cs typeface="Arial" panose="020B0604020202020204" pitchFamily="34" charset="0"/>
              </a:rPr>
              <a:t>As a group discuss what you and your team can start, change or stop doing today to make your workplace safer. </a:t>
            </a:r>
          </a:p>
          <a:p>
            <a:pPr algn="just"/>
            <a:endParaRPr lang="en-GB" sz="4000" dirty="0">
              <a:latin typeface="Arial" panose="020B0604020202020204" pitchFamily="34" charset="0"/>
              <a:cs typeface="Arial" panose="020B0604020202020204" pitchFamily="34" charset="0"/>
            </a:endParaRPr>
          </a:p>
          <a:p>
            <a:pPr algn="just"/>
            <a:r>
              <a:rPr lang="en-GB" sz="4000" dirty="0">
                <a:latin typeface="Arial" panose="020B0604020202020204" pitchFamily="34" charset="0"/>
                <a:cs typeface="Arial" panose="020B0604020202020204" pitchFamily="34" charset="0"/>
              </a:rPr>
              <a:t>Use a flip chart or white board to record your feedback</a:t>
            </a:r>
          </a:p>
        </p:txBody>
      </p:sp>
      <p:sp>
        <p:nvSpPr>
          <p:cNvPr id="14" name="AutoShape 2">
            <a:extLst>
              <a:ext uri="{FF2B5EF4-FFF2-40B4-BE49-F238E27FC236}">
                <a16:creationId xmlns:a16="http://schemas.microsoft.com/office/drawing/2014/main" id="{4897E641-95DF-487E-8CA2-790B7DED4D96}"/>
              </a:ext>
            </a:extLst>
          </p:cNvPr>
          <p:cNvSpPr/>
          <p:nvPr/>
        </p:nvSpPr>
        <p:spPr>
          <a:xfrm>
            <a:off x="0" y="0"/>
            <a:ext cx="4865965" cy="10287000"/>
          </a:xfrm>
          <a:prstGeom prst="rect">
            <a:avLst/>
          </a:prstGeom>
          <a:solidFill>
            <a:srgbClr val="3A3A3B">
              <a:alpha val="4705"/>
            </a:srgbClr>
          </a:solidFill>
        </p:spPr>
      </p:sp>
      <p:pic>
        <p:nvPicPr>
          <p:cNvPr id="2" name="Picture 1">
            <a:extLst>
              <a:ext uri="{FF2B5EF4-FFF2-40B4-BE49-F238E27FC236}">
                <a16:creationId xmlns:a16="http://schemas.microsoft.com/office/drawing/2014/main" id="{1683419E-EB23-43E7-A79C-3DFE4DEA7E31}"/>
              </a:ext>
            </a:extLst>
          </p:cNvPr>
          <p:cNvPicPr>
            <a:picLocks noChangeAspect="1"/>
          </p:cNvPicPr>
          <p:nvPr/>
        </p:nvPicPr>
        <p:blipFill>
          <a:blip r:embed="rId3"/>
          <a:stretch>
            <a:fillRect/>
          </a:stretch>
        </p:blipFill>
        <p:spPr>
          <a:xfrm>
            <a:off x="6369694" y="2358631"/>
            <a:ext cx="6724471" cy="1871634"/>
          </a:xfrm>
          <a:prstGeom prst="rect">
            <a:avLst/>
          </a:prstGeom>
        </p:spPr>
      </p:pic>
      <p:sp>
        <p:nvSpPr>
          <p:cNvPr id="16" name="TextBox 15">
            <a:extLst>
              <a:ext uri="{FF2B5EF4-FFF2-40B4-BE49-F238E27FC236}">
                <a16:creationId xmlns:a16="http://schemas.microsoft.com/office/drawing/2014/main" id="{3A98631C-A987-4B87-8823-7DBCBA9B6089}"/>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109896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3A3A3B">
              <a:alpha val="4705"/>
            </a:srgbClr>
          </a:solidFill>
        </p:spPr>
      </p:sp>
      <p:grpSp>
        <p:nvGrpSpPr>
          <p:cNvPr id="3" name="Group 3"/>
          <p:cNvGrpSpPr/>
          <p:nvPr/>
        </p:nvGrpSpPr>
        <p:grpSpPr>
          <a:xfrm>
            <a:off x="1028700" y="4865822"/>
            <a:ext cx="629504" cy="555357"/>
            <a:chOff x="0" y="0"/>
            <a:chExt cx="839338" cy="740476"/>
          </a:xfrm>
        </p:grpSpPr>
        <p:sp>
          <p:nvSpPr>
            <p:cNvPr id="4" name="TextBox 4"/>
            <p:cNvSpPr txBox="1"/>
            <p:nvPr/>
          </p:nvSpPr>
          <p:spPr>
            <a:xfrm>
              <a:off x="0" y="0"/>
              <a:ext cx="597244" cy="410369"/>
            </a:xfrm>
            <a:prstGeom prst="rect">
              <a:avLst/>
            </a:prstGeom>
          </p:spPr>
          <p:txBody>
            <a:bodyPr lIns="0" tIns="0" rIns="0" bIns="0" rtlCol="0" anchor="t">
              <a:spAutoFit/>
            </a:bodyPr>
            <a:lstStyle/>
            <a:p>
              <a:pPr>
                <a:lnSpc>
                  <a:spcPts val="2420"/>
                </a:lnSpc>
              </a:pPr>
              <a:r>
                <a:rPr lang="en-US" sz="2200" dirty="0">
                  <a:solidFill>
                    <a:srgbClr val="3A3A3B"/>
                  </a:solidFill>
                  <a:latin typeface="Arial" panose="020B0604020202020204" pitchFamily="34" charset="0"/>
                  <a:cs typeface="Arial" panose="020B0604020202020204" pitchFamily="34" charset="0"/>
                </a:rPr>
                <a:t>08</a:t>
              </a:r>
            </a:p>
          </p:txBody>
        </p:sp>
        <p:sp>
          <p:nvSpPr>
            <p:cNvPr id="5" name="AutoShape 5"/>
            <p:cNvSpPr/>
            <p:nvPr/>
          </p:nvSpPr>
          <p:spPr>
            <a:xfrm>
              <a:off x="0" y="702516"/>
              <a:ext cx="839338" cy="37960"/>
            </a:xfrm>
            <a:prstGeom prst="rect">
              <a:avLst/>
            </a:prstGeom>
            <a:solidFill>
              <a:srgbClr val="0B0B0B"/>
            </a:solidFill>
          </p:spPr>
        </p:sp>
      </p:grpSp>
      <p:grpSp>
        <p:nvGrpSpPr>
          <p:cNvPr id="11" name="Group 11"/>
          <p:cNvGrpSpPr/>
          <p:nvPr/>
        </p:nvGrpSpPr>
        <p:grpSpPr>
          <a:xfrm>
            <a:off x="4490532" y="4768068"/>
            <a:ext cx="750865" cy="750865"/>
            <a:chOff x="0" y="0"/>
            <a:chExt cx="1001153" cy="1001153"/>
          </a:xfrm>
        </p:grpSpPr>
        <p:grpSp>
          <p:nvGrpSpPr>
            <p:cNvPr id="12" name="Group 12"/>
            <p:cNvGrpSpPr/>
            <p:nvPr/>
          </p:nvGrpSpPr>
          <p:grpSpPr>
            <a:xfrm>
              <a:off x="0" y="0"/>
              <a:ext cx="1001153" cy="10011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403"/>
              </a:solidFill>
            </p:spPr>
          </p:sp>
        </p:grpSp>
        <p:grpSp>
          <p:nvGrpSpPr>
            <p:cNvPr id="14" name="Group 14"/>
            <p:cNvGrpSpPr/>
            <p:nvPr/>
          </p:nvGrpSpPr>
          <p:grpSpPr>
            <a:xfrm>
              <a:off x="254197" y="332101"/>
              <a:ext cx="492759" cy="336952"/>
              <a:chOff x="0" y="0"/>
              <a:chExt cx="627750" cy="429260"/>
            </a:xfrm>
          </p:grpSpPr>
          <p:sp>
            <p:nvSpPr>
              <p:cNvPr id="15" name="Freeform 15"/>
              <p:cNvSpPr/>
              <p:nvPr/>
            </p:nvSpPr>
            <p:spPr>
              <a:xfrm>
                <a:off x="0" y="-5080"/>
                <a:ext cx="627751" cy="434340"/>
              </a:xfrm>
              <a:custGeom>
                <a:avLst/>
                <a:gdLst/>
                <a:ahLst/>
                <a:cxnLst/>
                <a:rect l="l" t="t" r="r" b="b"/>
                <a:pathLst>
                  <a:path w="627751" h="434340">
                    <a:moveTo>
                      <a:pt x="609971" y="187960"/>
                    </a:moveTo>
                    <a:lnTo>
                      <a:pt x="348351" y="11430"/>
                    </a:lnTo>
                    <a:cubicBezTo>
                      <a:pt x="330571" y="0"/>
                      <a:pt x="307711" y="3810"/>
                      <a:pt x="295011" y="21590"/>
                    </a:cubicBezTo>
                    <a:cubicBezTo>
                      <a:pt x="283581" y="39370"/>
                      <a:pt x="287391" y="62230"/>
                      <a:pt x="305171" y="74930"/>
                    </a:cubicBezTo>
                    <a:lnTo>
                      <a:pt x="463921" y="181610"/>
                    </a:lnTo>
                    <a:lnTo>
                      <a:pt x="0" y="181610"/>
                    </a:lnTo>
                    <a:lnTo>
                      <a:pt x="0" y="257810"/>
                    </a:lnTo>
                    <a:lnTo>
                      <a:pt x="463921" y="257810"/>
                    </a:lnTo>
                    <a:lnTo>
                      <a:pt x="305171" y="364490"/>
                    </a:lnTo>
                    <a:cubicBezTo>
                      <a:pt x="287391" y="375920"/>
                      <a:pt x="283581" y="400050"/>
                      <a:pt x="295011" y="417830"/>
                    </a:cubicBezTo>
                    <a:cubicBezTo>
                      <a:pt x="302631" y="429260"/>
                      <a:pt x="314061" y="434340"/>
                      <a:pt x="326761" y="434340"/>
                    </a:cubicBezTo>
                    <a:cubicBezTo>
                      <a:pt x="334381" y="434340"/>
                      <a:pt x="342001" y="431800"/>
                      <a:pt x="348351" y="427990"/>
                    </a:cubicBezTo>
                    <a:lnTo>
                      <a:pt x="611241" y="251460"/>
                    </a:lnTo>
                    <a:cubicBezTo>
                      <a:pt x="621401" y="243840"/>
                      <a:pt x="627751" y="232410"/>
                      <a:pt x="627751" y="219710"/>
                    </a:cubicBezTo>
                    <a:cubicBezTo>
                      <a:pt x="627751" y="207010"/>
                      <a:pt x="621401" y="195580"/>
                      <a:pt x="609971" y="187960"/>
                    </a:cubicBezTo>
                    <a:close/>
                  </a:path>
                </a:pathLst>
              </a:custGeom>
              <a:solidFill>
                <a:srgbClr val="FDFBFB"/>
              </a:solidFill>
            </p:spPr>
          </p:sp>
        </p:grpSp>
      </p:gr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2079" y="551950"/>
            <a:ext cx="3761807" cy="1631684"/>
          </a:xfrm>
          <a:prstGeom prst="rect">
            <a:avLst/>
          </a:prstGeom>
        </p:spPr>
      </p:pic>
      <p:sp>
        <p:nvSpPr>
          <p:cNvPr id="20" name="AutoShape 6">
            <a:extLst>
              <a:ext uri="{FF2B5EF4-FFF2-40B4-BE49-F238E27FC236}">
                <a16:creationId xmlns:a16="http://schemas.microsoft.com/office/drawing/2014/main" id="{71A506C4-81E9-435B-9865-79B55AD21805}"/>
              </a:ext>
            </a:extLst>
          </p:cNvPr>
          <p:cNvSpPr/>
          <p:nvPr/>
        </p:nvSpPr>
        <p:spPr>
          <a:xfrm>
            <a:off x="6098679" y="1866900"/>
            <a:ext cx="10956605" cy="19034"/>
          </a:xfrm>
          <a:prstGeom prst="rect">
            <a:avLst/>
          </a:prstGeom>
          <a:solidFill>
            <a:srgbClr val="0B0B0B"/>
          </a:solidFill>
        </p:spPr>
      </p:sp>
      <p:sp>
        <p:nvSpPr>
          <p:cNvPr id="21" name="TextBox 7">
            <a:extLst>
              <a:ext uri="{FF2B5EF4-FFF2-40B4-BE49-F238E27FC236}">
                <a16:creationId xmlns:a16="http://schemas.microsoft.com/office/drawing/2014/main" id="{F42326D2-8439-4046-83DA-6AB0062D391B}"/>
              </a:ext>
            </a:extLst>
          </p:cNvPr>
          <p:cNvSpPr txBox="1"/>
          <p:nvPr/>
        </p:nvSpPr>
        <p:spPr>
          <a:xfrm>
            <a:off x="6074795" y="1005216"/>
            <a:ext cx="10956605" cy="714375"/>
          </a:xfrm>
          <a:prstGeom prst="rect">
            <a:avLst/>
          </a:prstGeom>
        </p:spPr>
        <p:txBody>
          <a:bodyPr lIns="0" tIns="0" rIns="0" bIns="0" rtlCol="0" anchor="t">
            <a:spAutoFit/>
          </a:bodyPr>
          <a:lstStyle/>
          <a:p>
            <a:pPr>
              <a:lnSpc>
                <a:spcPts val="5400"/>
              </a:lnSpc>
            </a:pPr>
            <a:r>
              <a:rPr lang="en-US" sz="6000" b="1" dirty="0">
                <a:solidFill>
                  <a:srgbClr val="0B0B0B"/>
                </a:solidFill>
                <a:latin typeface="Arial" panose="020B0604020202020204" pitchFamily="34" charset="0"/>
                <a:cs typeface="Arial" panose="020B0604020202020204" pitchFamily="34" charset="0"/>
              </a:rPr>
              <a:t>Let’s Start Today!</a:t>
            </a:r>
          </a:p>
        </p:txBody>
      </p:sp>
      <p:sp>
        <p:nvSpPr>
          <p:cNvPr id="22" name="TextBox 21">
            <a:extLst>
              <a:ext uri="{FF2B5EF4-FFF2-40B4-BE49-F238E27FC236}">
                <a16:creationId xmlns:a16="http://schemas.microsoft.com/office/drawing/2014/main" id="{126696F8-469F-4394-9B4A-3B701754FD95}"/>
              </a:ext>
            </a:extLst>
          </p:cNvPr>
          <p:cNvSpPr txBox="1"/>
          <p:nvPr/>
        </p:nvSpPr>
        <p:spPr>
          <a:xfrm>
            <a:off x="6024340" y="2172850"/>
            <a:ext cx="11234960" cy="7478970"/>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There is nothing stopping us from making a change today! When going back to work why not</a:t>
            </a:r>
          </a:p>
          <a:p>
            <a:endParaRPr lang="en-GB"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a:latin typeface="Arial" panose="020B0604020202020204" pitchFamily="34" charset="0"/>
                <a:cs typeface="Arial" panose="020B0604020202020204" pitchFamily="34" charset="0"/>
              </a:rPr>
              <a:t>Check if there is anything that isn’t working</a:t>
            </a:r>
          </a:p>
          <a:p>
            <a:endParaRPr lang="en-GB"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a:latin typeface="Arial" panose="020B0604020202020204" pitchFamily="34" charset="0"/>
                <a:cs typeface="Arial" panose="020B0604020202020204" pitchFamily="34" charset="0"/>
              </a:rPr>
              <a:t>Look at the set up within your unit is it safe</a:t>
            </a:r>
          </a:p>
          <a:p>
            <a:pPr marL="571500" indent="-571500">
              <a:buFont typeface="Arial" panose="020B0604020202020204" pitchFamily="34" charset="0"/>
              <a:buChar char="•"/>
            </a:pPr>
            <a:endParaRPr lang="en-GB"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a:latin typeface="Arial" panose="020B0604020202020204" pitchFamily="34" charset="0"/>
                <a:cs typeface="Arial" panose="020B0604020202020204" pitchFamily="34" charset="0"/>
              </a:rPr>
              <a:t>Check if your PPE is correct and in good condition</a:t>
            </a:r>
          </a:p>
          <a:p>
            <a:pPr marL="571500" indent="-571500">
              <a:buFont typeface="Arial" panose="020B0604020202020204" pitchFamily="34" charset="0"/>
              <a:buChar char="•"/>
            </a:pPr>
            <a:endParaRPr lang="en-GB" sz="4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4000" dirty="0">
                <a:latin typeface="Arial" panose="020B0604020202020204" pitchFamily="34" charset="0"/>
                <a:cs typeface="Arial" panose="020B0604020202020204" pitchFamily="34" charset="0"/>
              </a:rPr>
              <a:t>Finally speak up and let me or your manager know if you need anything else to work safer</a:t>
            </a:r>
          </a:p>
        </p:txBody>
      </p:sp>
      <p:pic>
        <p:nvPicPr>
          <p:cNvPr id="16" name="Picture 15">
            <a:extLst>
              <a:ext uri="{FF2B5EF4-FFF2-40B4-BE49-F238E27FC236}">
                <a16:creationId xmlns:a16="http://schemas.microsoft.com/office/drawing/2014/main" id="{0BF49345-1E8D-48D2-A398-67F6B0B9FD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18" name="TextBox 17">
            <a:extLst>
              <a:ext uri="{FF2B5EF4-FFF2-40B4-BE49-F238E27FC236}">
                <a16:creationId xmlns:a16="http://schemas.microsoft.com/office/drawing/2014/main" id="{7072949F-60B5-4C34-9203-FAD7ED029138}"/>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HSE.TM.002.01</a:t>
            </a:r>
          </a:p>
        </p:txBody>
      </p:sp>
    </p:spTree>
    <p:extLst>
      <p:ext uri="{BB962C8B-B14F-4D97-AF65-F5344CB8AC3E}">
        <p14:creationId xmlns:p14="http://schemas.microsoft.com/office/powerpoint/2010/main" val="4003497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FED403"/>
          </a:solidFill>
        </p:spPr>
      </p:sp>
      <p:grpSp>
        <p:nvGrpSpPr>
          <p:cNvPr id="3" name="Group 3"/>
          <p:cNvGrpSpPr/>
          <p:nvPr/>
        </p:nvGrpSpPr>
        <p:grpSpPr>
          <a:xfrm>
            <a:off x="1028700" y="4873715"/>
            <a:ext cx="629504" cy="546714"/>
            <a:chOff x="0" y="9525"/>
            <a:chExt cx="839338" cy="728952"/>
          </a:xfrm>
        </p:grpSpPr>
        <p:sp>
          <p:nvSpPr>
            <p:cNvPr id="4" name="TextBox 4"/>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cs typeface="Arial" panose="020B0604020202020204" pitchFamily="34" charset="0"/>
                </a:rPr>
                <a:t>06</a:t>
              </a:r>
            </a:p>
          </p:txBody>
        </p:sp>
        <p:sp>
          <p:nvSpPr>
            <p:cNvPr id="5" name="AutoShape 5"/>
            <p:cNvSpPr/>
            <p:nvPr/>
          </p:nvSpPr>
          <p:spPr>
            <a:xfrm>
              <a:off x="0" y="700517"/>
              <a:ext cx="839338" cy="37960"/>
            </a:xfrm>
            <a:prstGeom prst="rect">
              <a:avLst/>
            </a:prstGeom>
            <a:solidFill>
              <a:srgbClr val="3A3A3B"/>
            </a:solidFill>
          </p:spPr>
        </p:sp>
      </p:grpSp>
      <p:pic>
        <p:nvPicPr>
          <p:cNvPr id="19" name="Picture 9">
            <a:extLst>
              <a:ext uri="{FF2B5EF4-FFF2-40B4-BE49-F238E27FC236}">
                <a16:creationId xmlns:a16="http://schemas.microsoft.com/office/drawing/2014/main" id="{6F2D980D-4AD4-45E6-9D47-B37CB765D76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21185" y="546562"/>
            <a:ext cx="3761807" cy="1631684"/>
          </a:xfrm>
          <a:prstGeom prst="rect">
            <a:avLst/>
          </a:prstGeom>
        </p:spPr>
      </p:pic>
      <p:sp>
        <p:nvSpPr>
          <p:cNvPr id="20" name="AutoShape 6">
            <a:extLst>
              <a:ext uri="{FF2B5EF4-FFF2-40B4-BE49-F238E27FC236}">
                <a16:creationId xmlns:a16="http://schemas.microsoft.com/office/drawing/2014/main" id="{96BD37E2-EB1E-456A-AAE5-0B39A0E0A212}"/>
              </a:ext>
            </a:extLst>
          </p:cNvPr>
          <p:cNvSpPr/>
          <p:nvPr/>
        </p:nvSpPr>
        <p:spPr>
          <a:xfrm>
            <a:off x="6098679" y="1866900"/>
            <a:ext cx="10956605" cy="19034"/>
          </a:xfrm>
          <a:prstGeom prst="rect">
            <a:avLst/>
          </a:prstGeom>
          <a:solidFill>
            <a:srgbClr val="0B0B0B"/>
          </a:solidFill>
        </p:spPr>
      </p:sp>
      <p:sp>
        <p:nvSpPr>
          <p:cNvPr id="21" name="TextBox 7">
            <a:extLst>
              <a:ext uri="{FF2B5EF4-FFF2-40B4-BE49-F238E27FC236}">
                <a16:creationId xmlns:a16="http://schemas.microsoft.com/office/drawing/2014/main" id="{9CD481B8-FC1B-4DCA-80E0-24D24D54245C}"/>
              </a:ext>
            </a:extLst>
          </p:cNvPr>
          <p:cNvSpPr txBox="1"/>
          <p:nvPr/>
        </p:nvSpPr>
        <p:spPr>
          <a:xfrm>
            <a:off x="6074795" y="1005216"/>
            <a:ext cx="10956605" cy="714375"/>
          </a:xfrm>
          <a:prstGeom prst="rect">
            <a:avLst/>
          </a:prstGeom>
        </p:spPr>
        <p:txBody>
          <a:bodyPr lIns="0" tIns="0" rIns="0" bIns="0" rtlCol="0" anchor="t">
            <a:spAutoFit/>
          </a:bodyPr>
          <a:lstStyle/>
          <a:p>
            <a:pPr>
              <a:lnSpc>
                <a:spcPts val="5400"/>
              </a:lnSpc>
            </a:pPr>
            <a:r>
              <a:rPr lang="en-US" sz="6000" b="1" dirty="0">
                <a:solidFill>
                  <a:srgbClr val="0B0B0B"/>
                </a:solidFill>
                <a:latin typeface="Arial" panose="020B0604020202020204" pitchFamily="34" charset="0"/>
                <a:cs typeface="Arial" panose="020B0604020202020204" pitchFamily="34" charset="0"/>
              </a:rPr>
              <a:t>A Message From HSE…</a:t>
            </a:r>
          </a:p>
        </p:txBody>
      </p:sp>
      <p:pic>
        <p:nvPicPr>
          <p:cNvPr id="11" name="Picture 10">
            <a:extLst>
              <a:ext uri="{FF2B5EF4-FFF2-40B4-BE49-F238E27FC236}">
                <a16:creationId xmlns:a16="http://schemas.microsoft.com/office/drawing/2014/main" id="{19814B26-B95C-4B9B-B52E-DFB7A315DD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pic>
        <p:nvPicPr>
          <p:cNvPr id="6" name="Frontline Thank You Message Low">
            <a:hlinkClick r:id="" action="ppaction://media"/>
            <a:extLst>
              <a:ext uri="{FF2B5EF4-FFF2-40B4-BE49-F238E27FC236}">
                <a16:creationId xmlns:a16="http://schemas.microsoft.com/office/drawing/2014/main" id="{1230EB0A-9496-4B42-BB7C-928950E5F3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74794" y="2705100"/>
            <a:ext cx="10956605" cy="6163090"/>
          </a:xfrm>
          <a:prstGeom prst="rect">
            <a:avLst/>
          </a:prstGeom>
        </p:spPr>
      </p:pic>
      <p:sp>
        <p:nvSpPr>
          <p:cNvPr id="13" name="TextBox 12">
            <a:extLst>
              <a:ext uri="{FF2B5EF4-FFF2-40B4-BE49-F238E27FC236}">
                <a16:creationId xmlns:a16="http://schemas.microsoft.com/office/drawing/2014/main" id="{5C0038BE-6C2D-459A-974F-956D3E5BFFEC}"/>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38849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D403"/>
        </a:solidFill>
        <a:effectLst/>
      </p:bgPr>
    </p:bg>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FDFBFB"/>
          </a:solidFill>
        </p:spPr>
      </p:sp>
      <p:grpSp>
        <p:nvGrpSpPr>
          <p:cNvPr id="7" name="Group 7"/>
          <p:cNvGrpSpPr/>
          <p:nvPr/>
        </p:nvGrpSpPr>
        <p:grpSpPr>
          <a:xfrm>
            <a:off x="6324600" y="8855362"/>
            <a:ext cx="11317515" cy="1003281"/>
            <a:chOff x="-2649181" y="494885"/>
            <a:chExt cx="15090020" cy="1337707"/>
          </a:xfrm>
        </p:grpSpPr>
        <p:sp>
          <p:nvSpPr>
            <p:cNvPr id="8" name="AutoShape 8"/>
            <p:cNvSpPr/>
            <p:nvPr/>
          </p:nvSpPr>
          <p:spPr>
            <a:xfrm>
              <a:off x="0" y="1813516"/>
              <a:ext cx="12428707" cy="19076"/>
            </a:xfrm>
            <a:prstGeom prst="rect">
              <a:avLst/>
            </a:prstGeom>
            <a:solidFill>
              <a:srgbClr val="0B0B0B"/>
            </a:solidFill>
          </p:spPr>
        </p:sp>
        <p:sp>
          <p:nvSpPr>
            <p:cNvPr id="9" name="TextBox 9"/>
            <p:cNvSpPr txBox="1"/>
            <p:nvPr/>
          </p:nvSpPr>
          <p:spPr>
            <a:xfrm>
              <a:off x="-2649181" y="494885"/>
              <a:ext cx="15090020" cy="1221018"/>
            </a:xfrm>
            <a:prstGeom prst="rect">
              <a:avLst/>
            </a:prstGeom>
          </p:spPr>
          <p:txBody>
            <a:bodyPr wrap="square" lIns="0" tIns="0" rIns="0" bIns="0" rtlCol="0" anchor="t">
              <a:spAutoFit/>
            </a:bodyPr>
            <a:lstStyle/>
            <a:p>
              <a:pPr algn="r">
                <a:lnSpc>
                  <a:spcPts val="7700"/>
                </a:lnSpc>
              </a:pPr>
              <a:r>
                <a:rPr lang="en-US" sz="6000" b="1" dirty="0">
                  <a:solidFill>
                    <a:srgbClr val="0B0B0B"/>
                  </a:solidFill>
                  <a:latin typeface="Arial" panose="020B0604020202020204" pitchFamily="34" charset="0"/>
                  <a:ea typeface="Arimo Bold" panose="020B0604020202020204" charset="0"/>
                  <a:cs typeface="Arial" panose="020B0604020202020204" pitchFamily="34" charset="0"/>
                </a:rPr>
                <a:t>Thank you! </a:t>
              </a:r>
            </a:p>
          </p:txBody>
        </p:sp>
      </p:grpSp>
      <p:pic>
        <p:nvPicPr>
          <p:cNvPr id="18" name="Picture 9">
            <a:extLst>
              <a:ext uri="{FF2B5EF4-FFF2-40B4-BE49-F238E27FC236}">
                <a16:creationId xmlns:a16="http://schemas.microsoft.com/office/drawing/2014/main" id="{F0700AA4-5AD6-4E1E-A0D3-C0DFBB36A80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1185" y="546562"/>
            <a:ext cx="3761807" cy="1631684"/>
          </a:xfrm>
          <a:prstGeom prst="rect">
            <a:avLst/>
          </a:prstGeom>
        </p:spPr>
      </p:pic>
      <p:pic>
        <p:nvPicPr>
          <p:cNvPr id="10" name="Picture 9">
            <a:extLst>
              <a:ext uri="{FF2B5EF4-FFF2-40B4-BE49-F238E27FC236}">
                <a16:creationId xmlns:a16="http://schemas.microsoft.com/office/drawing/2014/main" id="{36A52912-7BC7-448C-A6B3-4297AE1369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11" name="TextBox 10">
            <a:extLst>
              <a:ext uri="{FF2B5EF4-FFF2-40B4-BE49-F238E27FC236}">
                <a16:creationId xmlns:a16="http://schemas.microsoft.com/office/drawing/2014/main" id="{690157FF-AB26-4F96-9943-25E26409EE63}"/>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2743915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3A3A3B">
              <a:alpha val="4705"/>
            </a:srgbClr>
          </a:solidFill>
        </p:spPr>
      </p:sp>
      <p:grpSp>
        <p:nvGrpSpPr>
          <p:cNvPr id="6" name="Group 6"/>
          <p:cNvGrpSpPr/>
          <p:nvPr/>
        </p:nvGrpSpPr>
        <p:grpSpPr>
          <a:xfrm>
            <a:off x="6994898" y="1843227"/>
            <a:ext cx="9616702" cy="5010576"/>
            <a:chOff x="0" y="95250"/>
            <a:chExt cx="12822269" cy="6680769"/>
          </a:xfrm>
        </p:grpSpPr>
        <p:sp>
          <p:nvSpPr>
            <p:cNvPr id="8" name="TextBox 8"/>
            <p:cNvSpPr txBox="1"/>
            <p:nvPr/>
          </p:nvSpPr>
          <p:spPr>
            <a:xfrm>
              <a:off x="0" y="95250"/>
              <a:ext cx="12822269" cy="1037807"/>
            </a:xfrm>
            <a:prstGeom prst="rect">
              <a:avLst/>
            </a:prstGeom>
          </p:spPr>
          <p:txBody>
            <a:bodyPr wrap="square" lIns="0" tIns="0" rIns="0" bIns="0" rtlCol="0" anchor="t">
              <a:spAutoFit/>
            </a:bodyPr>
            <a:lstStyle/>
            <a:p>
              <a:pPr>
                <a:lnSpc>
                  <a:spcPts val="7000"/>
                </a:lnSpc>
              </a:pPr>
              <a:r>
                <a:rPr lang="en-US" sz="3600" b="1" dirty="0">
                  <a:solidFill>
                    <a:srgbClr val="0B0B0B"/>
                  </a:solidFill>
                  <a:latin typeface="Arial" panose="020B0604020202020204" pitchFamily="34" charset="0"/>
                  <a:cs typeface="Arial" panose="020B0604020202020204" pitchFamily="34" charset="0"/>
                </a:rPr>
                <a:t>Our See Care Share Journey Starts Today…</a:t>
              </a:r>
            </a:p>
          </p:txBody>
        </p:sp>
        <p:sp>
          <p:nvSpPr>
            <p:cNvPr id="9" name="TextBox 9"/>
            <p:cNvSpPr txBox="1"/>
            <p:nvPr/>
          </p:nvSpPr>
          <p:spPr>
            <a:xfrm>
              <a:off x="0" y="1647093"/>
              <a:ext cx="10610001" cy="5128926"/>
            </a:xfrm>
            <a:prstGeom prst="rect">
              <a:avLst/>
            </a:prstGeom>
          </p:spPr>
          <p:txBody>
            <a:bodyPr lIns="0" tIns="0" rIns="0" bIns="0" rtlCol="0" anchor="t">
              <a:spAutoFit/>
            </a:bodyPr>
            <a:lstStyle/>
            <a:p>
              <a:pPr>
                <a:lnSpc>
                  <a:spcPts val="3750"/>
                </a:lnSpc>
              </a:pPr>
              <a:r>
                <a:rPr lang="en-US" sz="2400" dirty="0">
                  <a:solidFill>
                    <a:srgbClr val="3A3A3B"/>
                  </a:solidFill>
                  <a:latin typeface="Arial" panose="020B0604020202020204" pitchFamily="34" charset="0"/>
                  <a:cs typeface="Arial" panose="020B0604020202020204" pitchFamily="34" charset="0"/>
                </a:rPr>
                <a:t>Welcome (Video)</a:t>
              </a:r>
            </a:p>
            <a:p>
              <a:pPr>
                <a:lnSpc>
                  <a:spcPts val="3750"/>
                </a:lnSpc>
              </a:pPr>
              <a:r>
                <a:rPr lang="en-US" sz="2400" dirty="0">
                  <a:solidFill>
                    <a:srgbClr val="3A3A3B"/>
                  </a:solidFill>
                  <a:latin typeface="Arial" panose="020B0604020202020204" pitchFamily="34" charset="0"/>
                  <a:cs typeface="Arial" panose="020B0604020202020204" pitchFamily="34" charset="0"/>
                </a:rPr>
                <a:t>Start With Why? </a:t>
              </a:r>
            </a:p>
            <a:p>
              <a:pPr>
                <a:lnSpc>
                  <a:spcPts val="3750"/>
                </a:lnSpc>
              </a:pPr>
              <a:r>
                <a:rPr lang="en-US" sz="2400" dirty="0">
                  <a:solidFill>
                    <a:srgbClr val="3A3A3B"/>
                  </a:solidFill>
                  <a:latin typeface="Arial" panose="020B0604020202020204" pitchFamily="34" charset="0"/>
                  <a:cs typeface="Arial" panose="020B0604020202020204" pitchFamily="34" charset="0"/>
                </a:rPr>
                <a:t>What Is Safety Culture</a:t>
              </a:r>
            </a:p>
            <a:p>
              <a:pPr>
                <a:lnSpc>
                  <a:spcPts val="3750"/>
                </a:lnSpc>
              </a:pPr>
              <a:r>
                <a:rPr lang="en-US" sz="2400" dirty="0">
                  <a:solidFill>
                    <a:srgbClr val="3A3A3B"/>
                  </a:solidFill>
                  <a:latin typeface="Arial" panose="020B0604020202020204" pitchFamily="34" charset="0"/>
                  <a:cs typeface="Arial" panose="020B0604020202020204" pitchFamily="34" charset="0"/>
                </a:rPr>
                <a:t>What Is Important to You (Group Activity)</a:t>
              </a:r>
            </a:p>
            <a:p>
              <a:pPr>
                <a:lnSpc>
                  <a:spcPts val="3750"/>
                </a:lnSpc>
              </a:pPr>
              <a:r>
                <a:rPr lang="en-US" sz="2400" dirty="0">
                  <a:solidFill>
                    <a:srgbClr val="3A3A3B"/>
                  </a:solidFill>
                  <a:latin typeface="Arial" panose="020B0604020202020204" pitchFamily="34" charset="0"/>
                  <a:cs typeface="Arial" panose="020B0604020202020204" pitchFamily="34" charset="0"/>
                </a:rPr>
                <a:t>Safety Behaviours</a:t>
              </a:r>
            </a:p>
            <a:p>
              <a:pPr>
                <a:lnSpc>
                  <a:spcPts val="3750"/>
                </a:lnSpc>
              </a:pPr>
              <a:r>
                <a:rPr lang="en-US" sz="2400" dirty="0">
                  <a:solidFill>
                    <a:srgbClr val="3A3A3B"/>
                  </a:solidFill>
                  <a:latin typeface="Arial" panose="020B0604020202020204" pitchFamily="34" charset="0"/>
                  <a:cs typeface="Arial" panose="020B0604020202020204" pitchFamily="34" charset="0"/>
                </a:rPr>
                <a:t>Safety Walks</a:t>
              </a:r>
            </a:p>
            <a:p>
              <a:pPr>
                <a:lnSpc>
                  <a:spcPts val="3750"/>
                </a:lnSpc>
              </a:pPr>
              <a:r>
                <a:rPr lang="en-US" sz="2400" dirty="0">
                  <a:solidFill>
                    <a:srgbClr val="3A3A3B"/>
                  </a:solidFill>
                  <a:latin typeface="Arial" panose="020B0604020202020204" pitchFamily="34" charset="0"/>
                  <a:cs typeface="Arial" panose="020B0604020202020204" pitchFamily="34" charset="0"/>
                </a:rPr>
                <a:t>What Can We Change Today (Group Activity)</a:t>
              </a:r>
            </a:p>
            <a:p>
              <a:pPr>
                <a:lnSpc>
                  <a:spcPts val="3750"/>
                </a:lnSpc>
              </a:pPr>
              <a:r>
                <a:rPr lang="en-US" sz="2400" dirty="0">
                  <a:solidFill>
                    <a:srgbClr val="3A3A3B"/>
                  </a:solidFill>
                  <a:latin typeface="Arial" panose="020B0604020202020204" pitchFamily="34" charset="0"/>
                  <a:cs typeface="Arial" panose="020B0604020202020204" pitchFamily="34" charset="0"/>
                </a:rPr>
                <a:t>Closing Slides (Video)</a:t>
              </a:r>
            </a:p>
          </p:txBody>
        </p:sp>
        <p:sp>
          <p:nvSpPr>
            <p:cNvPr id="10" name="TextBox 10"/>
            <p:cNvSpPr txBox="1"/>
            <p:nvPr/>
          </p:nvSpPr>
          <p:spPr>
            <a:xfrm>
              <a:off x="11196669" y="1647093"/>
              <a:ext cx="1238613" cy="4996411"/>
            </a:xfrm>
            <a:prstGeom prst="rect">
              <a:avLst/>
            </a:prstGeom>
          </p:spPr>
          <p:txBody>
            <a:bodyPr lIns="0" tIns="0" rIns="0" bIns="0" rtlCol="0" anchor="t">
              <a:spAutoFit/>
            </a:bodyPr>
            <a:lstStyle/>
            <a:p>
              <a:pPr algn="r">
                <a:lnSpc>
                  <a:spcPts val="3749"/>
                </a:lnSpc>
              </a:pPr>
              <a:r>
                <a:rPr lang="en-US" sz="2400" dirty="0">
                  <a:solidFill>
                    <a:srgbClr val="3A3A3B"/>
                  </a:solidFill>
                  <a:latin typeface="Arial" panose="020B0604020202020204" pitchFamily="34" charset="0"/>
                  <a:cs typeface="Arial" panose="020B0604020202020204" pitchFamily="34" charset="0"/>
                </a:rPr>
                <a:t>01</a:t>
              </a:r>
            </a:p>
            <a:p>
              <a:pPr algn="r">
                <a:lnSpc>
                  <a:spcPts val="3749"/>
                </a:lnSpc>
              </a:pPr>
              <a:r>
                <a:rPr lang="en-US" sz="2400" dirty="0">
                  <a:solidFill>
                    <a:srgbClr val="3A3A3B"/>
                  </a:solidFill>
                  <a:latin typeface="Arial" panose="020B0604020202020204" pitchFamily="34" charset="0"/>
                  <a:cs typeface="Arial" panose="020B0604020202020204" pitchFamily="34" charset="0"/>
                </a:rPr>
                <a:t>02</a:t>
              </a:r>
            </a:p>
            <a:p>
              <a:pPr algn="r">
                <a:lnSpc>
                  <a:spcPts val="3749"/>
                </a:lnSpc>
              </a:pPr>
              <a:r>
                <a:rPr lang="en-US" sz="2400" dirty="0">
                  <a:solidFill>
                    <a:srgbClr val="3A3A3B"/>
                  </a:solidFill>
                  <a:latin typeface="Arial" panose="020B0604020202020204" pitchFamily="34" charset="0"/>
                  <a:cs typeface="Arial" panose="020B0604020202020204" pitchFamily="34" charset="0"/>
                </a:rPr>
                <a:t>03</a:t>
              </a:r>
            </a:p>
            <a:p>
              <a:pPr algn="r">
                <a:lnSpc>
                  <a:spcPts val="3749"/>
                </a:lnSpc>
              </a:pPr>
              <a:r>
                <a:rPr lang="en-US" sz="2400" dirty="0">
                  <a:solidFill>
                    <a:srgbClr val="3A3A3B"/>
                  </a:solidFill>
                  <a:latin typeface="Arial" panose="020B0604020202020204" pitchFamily="34" charset="0"/>
                  <a:cs typeface="Arial" panose="020B0604020202020204" pitchFamily="34" charset="0"/>
                </a:rPr>
                <a:t>04</a:t>
              </a:r>
            </a:p>
            <a:p>
              <a:pPr algn="r">
                <a:lnSpc>
                  <a:spcPts val="3749"/>
                </a:lnSpc>
              </a:pPr>
              <a:r>
                <a:rPr lang="en-US" sz="2400" dirty="0">
                  <a:solidFill>
                    <a:srgbClr val="3A3A3B"/>
                  </a:solidFill>
                  <a:latin typeface="Arial" panose="020B0604020202020204" pitchFamily="34" charset="0"/>
                  <a:cs typeface="Arial" panose="020B0604020202020204" pitchFamily="34" charset="0"/>
                </a:rPr>
                <a:t>05</a:t>
              </a:r>
            </a:p>
            <a:p>
              <a:pPr algn="r">
                <a:lnSpc>
                  <a:spcPts val="3749"/>
                </a:lnSpc>
              </a:pPr>
              <a:r>
                <a:rPr lang="en-US" sz="2400" dirty="0">
                  <a:solidFill>
                    <a:srgbClr val="3A3A3B"/>
                  </a:solidFill>
                  <a:latin typeface="Arial" panose="020B0604020202020204" pitchFamily="34" charset="0"/>
                  <a:cs typeface="Arial" panose="020B0604020202020204" pitchFamily="34" charset="0"/>
                </a:rPr>
                <a:t>06</a:t>
              </a:r>
            </a:p>
            <a:p>
              <a:pPr algn="r">
                <a:lnSpc>
                  <a:spcPts val="3749"/>
                </a:lnSpc>
              </a:pPr>
              <a:r>
                <a:rPr lang="en-US" sz="2400" dirty="0">
                  <a:solidFill>
                    <a:srgbClr val="3A3A3B"/>
                  </a:solidFill>
                  <a:latin typeface="Arial" panose="020B0604020202020204" pitchFamily="34" charset="0"/>
                  <a:cs typeface="Arial" panose="020B0604020202020204" pitchFamily="34" charset="0"/>
                </a:rPr>
                <a:t>07</a:t>
              </a:r>
            </a:p>
            <a:p>
              <a:pPr algn="r">
                <a:lnSpc>
                  <a:spcPts val="3749"/>
                </a:lnSpc>
              </a:pPr>
              <a:r>
                <a:rPr lang="en-US" sz="2400" dirty="0">
                  <a:solidFill>
                    <a:srgbClr val="3A3A3B"/>
                  </a:solidFill>
                  <a:latin typeface="Arial" panose="020B0604020202020204" pitchFamily="34" charset="0"/>
                  <a:cs typeface="Arial" panose="020B0604020202020204" pitchFamily="34" charset="0"/>
                </a:rPr>
                <a:t>08</a:t>
              </a:r>
            </a:p>
          </p:txBody>
        </p:sp>
      </p:grpSp>
      <p:grpSp>
        <p:nvGrpSpPr>
          <p:cNvPr id="11" name="Group 11"/>
          <p:cNvGrpSpPr/>
          <p:nvPr/>
        </p:nvGrpSpPr>
        <p:grpSpPr>
          <a:xfrm>
            <a:off x="4490532" y="4768068"/>
            <a:ext cx="750865" cy="750865"/>
            <a:chOff x="0" y="0"/>
            <a:chExt cx="1001153" cy="1001153"/>
          </a:xfrm>
        </p:grpSpPr>
        <p:grpSp>
          <p:nvGrpSpPr>
            <p:cNvPr id="12" name="Group 12"/>
            <p:cNvGrpSpPr/>
            <p:nvPr/>
          </p:nvGrpSpPr>
          <p:grpSpPr>
            <a:xfrm>
              <a:off x="0" y="0"/>
              <a:ext cx="1001153" cy="10011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403"/>
              </a:solidFill>
            </p:spPr>
          </p:sp>
        </p:grpSp>
        <p:grpSp>
          <p:nvGrpSpPr>
            <p:cNvPr id="14" name="Group 14"/>
            <p:cNvGrpSpPr/>
            <p:nvPr/>
          </p:nvGrpSpPr>
          <p:grpSpPr>
            <a:xfrm>
              <a:off x="254197" y="332101"/>
              <a:ext cx="492759" cy="336952"/>
              <a:chOff x="0" y="0"/>
              <a:chExt cx="627750" cy="429260"/>
            </a:xfrm>
          </p:grpSpPr>
          <p:sp>
            <p:nvSpPr>
              <p:cNvPr id="15" name="Freeform 15"/>
              <p:cNvSpPr/>
              <p:nvPr/>
            </p:nvSpPr>
            <p:spPr>
              <a:xfrm>
                <a:off x="0" y="-5080"/>
                <a:ext cx="627751" cy="434340"/>
              </a:xfrm>
              <a:custGeom>
                <a:avLst/>
                <a:gdLst/>
                <a:ahLst/>
                <a:cxnLst/>
                <a:rect l="l" t="t" r="r" b="b"/>
                <a:pathLst>
                  <a:path w="627751" h="434340">
                    <a:moveTo>
                      <a:pt x="609971" y="187960"/>
                    </a:moveTo>
                    <a:lnTo>
                      <a:pt x="348351" y="11430"/>
                    </a:lnTo>
                    <a:cubicBezTo>
                      <a:pt x="330571" y="0"/>
                      <a:pt x="307711" y="3810"/>
                      <a:pt x="295011" y="21590"/>
                    </a:cubicBezTo>
                    <a:cubicBezTo>
                      <a:pt x="283581" y="39370"/>
                      <a:pt x="287391" y="62230"/>
                      <a:pt x="305171" y="74930"/>
                    </a:cubicBezTo>
                    <a:lnTo>
                      <a:pt x="463921" y="181610"/>
                    </a:lnTo>
                    <a:lnTo>
                      <a:pt x="0" y="181610"/>
                    </a:lnTo>
                    <a:lnTo>
                      <a:pt x="0" y="257810"/>
                    </a:lnTo>
                    <a:lnTo>
                      <a:pt x="463921" y="257810"/>
                    </a:lnTo>
                    <a:lnTo>
                      <a:pt x="305171" y="364490"/>
                    </a:lnTo>
                    <a:cubicBezTo>
                      <a:pt x="287391" y="375920"/>
                      <a:pt x="283581" y="400050"/>
                      <a:pt x="295011" y="417830"/>
                    </a:cubicBezTo>
                    <a:cubicBezTo>
                      <a:pt x="302631" y="429260"/>
                      <a:pt x="314061" y="434340"/>
                      <a:pt x="326761" y="434340"/>
                    </a:cubicBezTo>
                    <a:cubicBezTo>
                      <a:pt x="334381" y="434340"/>
                      <a:pt x="342001" y="431800"/>
                      <a:pt x="348351" y="427990"/>
                    </a:cubicBezTo>
                    <a:lnTo>
                      <a:pt x="611241" y="251460"/>
                    </a:lnTo>
                    <a:cubicBezTo>
                      <a:pt x="621401" y="243840"/>
                      <a:pt x="627751" y="232410"/>
                      <a:pt x="627751" y="219710"/>
                    </a:cubicBezTo>
                    <a:cubicBezTo>
                      <a:pt x="627751" y="207010"/>
                      <a:pt x="621401" y="195580"/>
                      <a:pt x="609971" y="187960"/>
                    </a:cubicBezTo>
                    <a:close/>
                  </a:path>
                </a:pathLst>
              </a:custGeom>
              <a:solidFill>
                <a:srgbClr val="FDFBFB"/>
              </a:solidFill>
            </p:spPr>
          </p:sp>
        </p:grpSp>
      </p:gr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52079" y="551950"/>
            <a:ext cx="3761807" cy="1631684"/>
          </a:xfrm>
          <a:prstGeom prst="rect">
            <a:avLst/>
          </a:prstGeom>
        </p:spPr>
      </p:pic>
      <p:sp>
        <p:nvSpPr>
          <p:cNvPr id="18" name="AutoShape 2">
            <a:extLst>
              <a:ext uri="{FF2B5EF4-FFF2-40B4-BE49-F238E27FC236}">
                <a16:creationId xmlns:a16="http://schemas.microsoft.com/office/drawing/2014/main" id="{85B12148-C102-4D76-9068-B404DC4AAE9B}"/>
              </a:ext>
            </a:extLst>
          </p:cNvPr>
          <p:cNvSpPr/>
          <p:nvPr/>
        </p:nvSpPr>
        <p:spPr>
          <a:xfrm flipV="1">
            <a:off x="7014232" y="2610551"/>
            <a:ext cx="9616702" cy="45719"/>
          </a:xfrm>
          <a:prstGeom prst="rect">
            <a:avLst/>
          </a:prstGeom>
          <a:solidFill>
            <a:srgbClr val="0B0B0B"/>
          </a:solidFill>
        </p:spPr>
      </p:sp>
      <p:pic>
        <p:nvPicPr>
          <p:cNvPr id="3" name="Picture 2">
            <a:extLst>
              <a:ext uri="{FF2B5EF4-FFF2-40B4-BE49-F238E27FC236}">
                <a16:creationId xmlns:a16="http://schemas.microsoft.com/office/drawing/2014/main" id="{449BE031-BCD5-44B6-896C-26FAAB28C3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19" name="TextBox 18">
            <a:extLst>
              <a:ext uri="{FF2B5EF4-FFF2-40B4-BE49-F238E27FC236}">
                <a16:creationId xmlns:a16="http://schemas.microsoft.com/office/drawing/2014/main" id="{D3AA1B03-0DB7-4ED3-B912-1B894ABF3C78}"/>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3604752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44356" y="0"/>
            <a:ext cx="13443644" cy="10287000"/>
          </a:xfrm>
          <a:prstGeom prst="rect">
            <a:avLst/>
          </a:prstGeom>
          <a:solidFill>
            <a:srgbClr val="FED403"/>
          </a:solidFill>
        </p:spPr>
        <p:txBody>
          <a:bodyPr/>
          <a:lstStyle/>
          <a:p>
            <a:endParaRPr lang="en-GB" dirty="0"/>
          </a:p>
        </p:txBody>
      </p:sp>
      <p:sp>
        <p:nvSpPr>
          <p:cNvPr id="3" name="AutoShape 3"/>
          <p:cNvSpPr/>
          <p:nvPr/>
        </p:nvSpPr>
        <p:spPr>
          <a:xfrm>
            <a:off x="6008418" y="1851185"/>
            <a:ext cx="11234960" cy="19050"/>
          </a:xfrm>
          <a:prstGeom prst="rect">
            <a:avLst/>
          </a:prstGeom>
          <a:solidFill>
            <a:srgbClr val="0B0B0B"/>
          </a:solidFill>
        </p:spPr>
      </p:sp>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26761" y="546562"/>
            <a:ext cx="3761807" cy="1631684"/>
          </a:xfrm>
          <a:prstGeom prst="rect">
            <a:avLst/>
          </a:prstGeom>
        </p:spPr>
      </p:pic>
      <p:sp>
        <p:nvSpPr>
          <p:cNvPr id="11" name="TextBox 10">
            <a:extLst>
              <a:ext uri="{FF2B5EF4-FFF2-40B4-BE49-F238E27FC236}">
                <a16:creationId xmlns:a16="http://schemas.microsoft.com/office/drawing/2014/main" id="{A87E72AF-58F5-45DA-B14E-EDFEA0757076}"/>
              </a:ext>
            </a:extLst>
          </p:cNvPr>
          <p:cNvSpPr txBox="1"/>
          <p:nvPr/>
        </p:nvSpPr>
        <p:spPr>
          <a:xfrm>
            <a:off x="6008418" y="854572"/>
            <a:ext cx="7995009" cy="1015663"/>
          </a:xfrm>
          <a:prstGeom prst="rect">
            <a:avLst/>
          </a:prstGeom>
          <a:noFill/>
        </p:spPr>
        <p:txBody>
          <a:bodyPr wrap="none" rtlCol="0">
            <a:spAutoFit/>
          </a:bodyPr>
          <a:lstStyle/>
          <a:p>
            <a:r>
              <a:rPr lang="en-GB" sz="6000" b="1" dirty="0">
                <a:latin typeface="Arial" panose="020B0604020202020204" pitchFamily="34" charset="0"/>
                <a:cs typeface="Arial" panose="020B0604020202020204" pitchFamily="34" charset="0"/>
              </a:rPr>
              <a:t>Welcome Message… </a:t>
            </a:r>
          </a:p>
        </p:txBody>
      </p:sp>
      <p:grpSp>
        <p:nvGrpSpPr>
          <p:cNvPr id="12" name="Group 3">
            <a:extLst>
              <a:ext uri="{FF2B5EF4-FFF2-40B4-BE49-F238E27FC236}">
                <a16:creationId xmlns:a16="http://schemas.microsoft.com/office/drawing/2014/main" id="{1D1127F9-83F7-484E-97A7-FAB88031CD40}"/>
              </a:ext>
            </a:extLst>
          </p:cNvPr>
          <p:cNvGrpSpPr/>
          <p:nvPr/>
        </p:nvGrpSpPr>
        <p:grpSpPr>
          <a:xfrm>
            <a:off x="1028700" y="4873715"/>
            <a:ext cx="629504" cy="546714"/>
            <a:chOff x="0" y="9525"/>
            <a:chExt cx="839338" cy="728952"/>
          </a:xfrm>
        </p:grpSpPr>
        <p:sp>
          <p:nvSpPr>
            <p:cNvPr id="13" name="TextBox 4">
              <a:extLst>
                <a:ext uri="{FF2B5EF4-FFF2-40B4-BE49-F238E27FC236}">
                  <a16:creationId xmlns:a16="http://schemas.microsoft.com/office/drawing/2014/main" id="{A2761789-7B8D-464F-AA13-C71553B63AA9}"/>
                </a:ext>
              </a:extLst>
            </p:cNvPr>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ea typeface="Arimo Bold" panose="020B0604020202020204" charset="0"/>
                  <a:cs typeface="Arial" panose="020B0604020202020204" pitchFamily="34" charset="0"/>
                </a:rPr>
                <a:t>01</a:t>
              </a:r>
            </a:p>
          </p:txBody>
        </p:sp>
        <p:sp>
          <p:nvSpPr>
            <p:cNvPr id="14" name="AutoShape 5">
              <a:extLst>
                <a:ext uri="{FF2B5EF4-FFF2-40B4-BE49-F238E27FC236}">
                  <a16:creationId xmlns:a16="http://schemas.microsoft.com/office/drawing/2014/main" id="{6439D8A1-AC70-41DE-876E-FD374BF57A9B}"/>
                </a:ext>
              </a:extLst>
            </p:cNvPr>
            <p:cNvSpPr/>
            <p:nvPr/>
          </p:nvSpPr>
          <p:spPr>
            <a:xfrm>
              <a:off x="0" y="700517"/>
              <a:ext cx="839338" cy="37960"/>
            </a:xfrm>
            <a:prstGeom prst="rect">
              <a:avLst/>
            </a:prstGeom>
            <a:solidFill>
              <a:srgbClr val="000000"/>
            </a:solidFill>
          </p:spPr>
        </p:sp>
      </p:grpSp>
      <p:pic>
        <p:nvPicPr>
          <p:cNvPr id="15" name="Picture 14">
            <a:extLst>
              <a:ext uri="{FF2B5EF4-FFF2-40B4-BE49-F238E27FC236}">
                <a16:creationId xmlns:a16="http://schemas.microsoft.com/office/drawing/2014/main" id="{A868775A-EEB6-4EE7-841F-078643BA1E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pic>
        <p:nvPicPr>
          <p:cNvPr id="5" name="Frontline Welcome Message-Low">
            <a:hlinkClick r:id="" action="ppaction://media"/>
            <a:extLst>
              <a:ext uri="{FF2B5EF4-FFF2-40B4-BE49-F238E27FC236}">
                <a16:creationId xmlns:a16="http://schemas.microsoft.com/office/drawing/2014/main" id="{0E40FF75-037E-4923-9E20-E35CB032163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92825" y="2552700"/>
            <a:ext cx="11266475" cy="6337392"/>
          </a:xfrm>
          <a:prstGeom prst="rect">
            <a:avLst/>
          </a:prstGeom>
        </p:spPr>
      </p:pic>
      <p:sp>
        <p:nvSpPr>
          <p:cNvPr id="17" name="TextBox 16">
            <a:extLst>
              <a:ext uri="{FF2B5EF4-FFF2-40B4-BE49-F238E27FC236}">
                <a16:creationId xmlns:a16="http://schemas.microsoft.com/office/drawing/2014/main" id="{3427A2C5-D5AF-4C65-A47E-7BCA79DB404E}"/>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80389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FED403"/>
          </a:solidFill>
        </p:spPr>
      </p:sp>
      <p:grpSp>
        <p:nvGrpSpPr>
          <p:cNvPr id="3" name="Group 3"/>
          <p:cNvGrpSpPr/>
          <p:nvPr/>
        </p:nvGrpSpPr>
        <p:grpSpPr>
          <a:xfrm>
            <a:off x="1028700" y="4873715"/>
            <a:ext cx="629504" cy="546714"/>
            <a:chOff x="0" y="9525"/>
            <a:chExt cx="839338" cy="728952"/>
          </a:xfrm>
        </p:grpSpPr>
        <p:sp>
          <p:nvSpPr>
            <p:cNvPr id="4" name="TextBox 4"/>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cs typeface="Arial" panose="020B0604020202020204" pitchFamily="34" charset="0"/>
                </a:rPr>
                <a:t>02</a:t>
              </a:r>
            </a:p>
          </p:txBody>
        </p:sp>
        <p:sp>
          <p:nvSpPr>
            <p:cNvPr id="5" name="AutoShape 5"/>
            <p:cNvSpPr/>
            <p:nvPr/>
          </p:nvSpPr>
          <p:spPr>
            <a:xfrm>
              <a:off x="0" y="700517"/>
              <a:ext cx="839338" cy="37960"/>
            </a:xfrm>
            <a:prstGeom prst="rect">
              <a:avLst/>
            </a:prstGeom>
            <a:solidFill>
              <a:srgbClr val="3A3A3B"/>
            </a:solidFill>
          </p:spPr>
        </p:sp>
      </p:grpSp>
      <p:pic>
        <p:nvPicPr>
          <p:cNvPr id="19" name="Picture 9">
            <a:extLst>
              <a:ext uri="{FF2B5EF4-FFF2-40B4-BE49-F238E27FC236}">
                <a16:creationId xmlns:a16="http://schemas.microsoft.com/office/drawing/2014/main" id="{6F2D980D-4AD4-45E6-9D47-B37CB765D76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1185" y="546562"/>
            <a:ext cx="3761807" cy="1631684"/>
          </a:xfrm>
          <a:prstGeom prst="rect">
            <a:avLst/>
          </a:prstGeom>
        </p:spPr>
      </p:pic>
      <p:sp>
        <p:nvSpPr>
          <p:cNvPr id="20" name="AutoShape 6">
            <a:extLst>
              <a:ext uri="{FF2B5EF4-FFF2-40B4-BE49-F238E27FC236}">
                <a16:creationId xmlns:a16="http://schemas.microsoft.com/office/drawing/2014/main" id="{96BD37E2-EB1E-456A-AAE5-0B39A0E0A212}"/>
              </a:ext>
            </a:extLst>
          </p:cNvPr>
          <p:cNvSpPr/>
          <p:nvPr/>
        </p:nvSpPr>
        <p:spPr>
          <a:xfrm>
            <a:off x="6098679" y="1866900"/>
            <a:ext cx="10956605" cy="19034"/>
          </a:xfrm>
          <a:prstGeom prst="rect">
            <a:avLst/>
          </a:prstGeom>
          <a:solidFill>
            <a:srgbClr val="0B0B0B"/>
          </a:solidFill>
        </p:spPr>
      </p:sp>
      <p:sp>
        <p:nvSpPr>
          <p:cNvPr id="21" name="TextBox 7">
            <a:extLst>
              <a:ext uri="{FF2B5EF4-FFF2-40B4-BE49-F238E27FC236}">
                <a16:creationId xmlns:a16="http://schemas.microsoft.com/office/drawing/2014/main" id="{9CD481B8-FC1B-4DCA-80E0-24D24D54245C}"/>
              </a:ext>
            </a:extLst>
          </p:cNvPr>
          <p:cNvSpPr txBox="1"/>
          <p:nvPr/>
        </p:nvSpPr>
        <p:spPr>
          <a:xfrm>
            <a:off x="6074795" y="1005216"/>
            <a:ext cx="10956605" cy="714375"/>
          </a:xfrm>
          <a:prstGeom prst="rect">
            <a:avLst/>
          </a:prstGeom>
        </p:spPr>
        <p:txBody>
          <a:bodyPr lIns="0" tIns="0" rIns="0" bIns="0" rtlCol="0" anchor="t">
            <a:spAutoFit/>
          </a:bodyPr>
          <a:lstStyle/>
          <a:p>
            <a:pPr>
              <a:lnSpc>
                <a:spcPts val="5400"/>
              </a:lnSpc>
            </a:pPr>
            <a:r>
              <a:rPr lang="en-US" sz="6000" b="1" dirty="0">
                <a:solidFill>
                  <a:srgbClr val="0B0B0B"/>
                </a:solidFill>
                <a:latin typeface="Arial" panose="020B0604020202020204" pitchFamily="34" charset="0"/>
                <a:cs typeface="Arial" panose="020B0604020202020204" pitchFamily="34" charset="0"/>
              </a:rPr>
              <a:t>Start With Why? </a:t>
            </a:r>
          </a:p>
        </p:txBody>
      </p:sp>
      <p:sp>
        <p:nvSpPr>
          <p:cNvPr id="10" name="TextBox 9">
            <a:extLst>
              <a:ext uri="{FF2B5EF4-FFF2-40B4-BE49-F238E27FC236}">
                <a16:creationId xmlns:a16="http://schemas.microsoft.com/office/drawing/2014/main" id="{EC1B9D9A-2889-4518-AE8D-59880F4B2EDA}"/>
              </a:ext>
            </a:extLst>
          </p:cNvPr>
          <p:cNvSpPr txBox="1"/>
          <p:nvPr/>
        </p:nvSpPr>
        <p:spPr>
          <a:xfrm>
            <a:off x="6024340" y="2172850"/>
            <a:ext cx="11234960" cy="707886"/>
          </a:xfrm>
          <a:prstGeom prst="rect">
            <a:avLst/>
          </a:prstGeom>
          <a:noFill/>
        </p:spPr>
        <p:txBody>
          <a:bodyPr wrap="square" rtlCol="0">
            <a:spAutoFit/>
          </a:bodyPr>
          <a:lstStyle/>
          <a:p>
            <a:pPr algn="ctr"/>
            <a:r>
              <a:rPr lang="en-GB" sz="4000" dirty="0">
                <a:latin typeface="Arial" panose="020B0604020202020204" pitchFamily="34" charset="0"/>
                <a:cs typeface="Arial" panose="020B0604020202020204" pitchFamily="34" charset="0"/>
              </a:rPr>
              <a:t>Why do you come to work each day?</a:t>
            </a:r>
          </a:p>
        </p:txBody>
      </p:sp>
      <p:sp>
        <p:nvSpPr>
          <p:cNvPr id="11" name="TextBox 10">
            <a:extLst>
              <a:ext uri="{FF2B5EF4-FFF2-40B4-BE49-F238E27FC236}">
                <a16:creationId xmlns:a16="http://schemas.microsoft.com/office/drawing/2014/main" id="{CA81A142-E8A3-4600-BE5A-C0FF014C05E1}"/>
              </a:ext>
            </a:extLst>
          </p:cNvPr>
          <p:cNvSpPr txBox="1"/>
          <p:nvPr/>
        </p:nvSpPr>
        <p:spPr>
          <a:xfrm>
            <a:off x="5959501" y="3695700"/>
            <a:ext cx="11234960" cy="1569660"/>
          </a:xfrm>
          <a:prstGeom prst="rect">
            <a:avLst/>
          </a:prstGeom>
          <a:noFill/>
        </p:spPr>
        <p:txBody>
          <a:bodyPr wrap="square" rtlCol="0">
            <a:spAutoFit/>
          </a:bodyPr>
          <a:lstStyle/>
          <a:p>
            <a:pPr algn="ctr"/>
            <a:r>
              <a:rPr lang="en-GB" sz="4800" dirty="0">
                <a:latin typeface="Arial" panose="020B0604020202020204" pitchFamily="34" charset="0"/>
                <a:cs typeface="Arial" panose="020B0604020202020204" pitchFamily="34" charset="0"/>
              </a:rPr>
              <a:t>Who do you think is responsible for your safety at work and why?</a:t>
            </a:r>
          </a:p>
        </p:txBody>
      </p:sp>
      <p:sp>
        <p:nvSpPr>
          <p:cNvPr id="12" name="TextBox 11">
            <a:extLst>
              <a:ext uri="{FF2B5EF4-FFF2-40B4-BE49-F238E27FC236}">
                <a16:creationId xmlns:a16="http://schemas.microsoft.com/office/drawing/2014/main" id="{085119DC-936F-46FC-95D5-79F6251CFC91}"/>
              </a:ext>
            </a:extLst>
          </p:cNvPr>
          <p:cNvSpPr txBox="1"/>
          <p:nvPr/>
        </p:nvSpPr>
        <p:spPr>
          <a:xfrm>
            <a:off x="6024340" y="5834103"/>
            <a:ext cx="11234960" cy="92333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Why are you safe at work? </a:t>
            </a:r>
          </a:p>
        </p:txBody>
      </p:sp>
      <p:pic>
        <p:nvPicPr>
          <p:cNvPr id="13" name="Picture 12">
            <a:extLst>
              <a:ext uri="{FF2B5EF4-FFF2-40B4-BE49-F238E27FC236}">
                <a16:creationId xmlns:a16="http://schemas.microsoft.com/office/drawing/2014/main" id="{9F9761FD-C217-446E-9875-FE646C404B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15" name="TextBox 14">
            <a:extLst>
              <a:ext uri="{FF2B5EF4-FFF2-40B4-BE49-F238E27FC236}">
                <a16:creationId xmlns:a16="http://schemas.microsoft.com/office/drawing/2014/main" id="{C6D9B143-F6F6-44A8-A5F9-19B50AEC0446}"/>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259109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FED403">
              <a:alpha val="4705"/>
            </a:srgbClr>
          </a:solidFill>
        </p:spPr>
      </p:sp>
      <p:grpSp>
        <p:nvGrpSpPr>
          <p:cNvPr id="3" name="Group 3"/>
          <p:cNvGrpSpPr/>
          <p:nvPr/>
        </p:nvGrpSpPr>
        <p:grpSpPr>
          <a:xfrm>
            <a:off x="1028700" y="4873715"/>
            <a:ext cx="629504" cy="546714"/>
            <a:chOff x="0" y="9525"/>
            <a:chExt cx="839338" cy="728952"/>
          </a:xfrm>
        </p:grpSpPr>
        <p:sp>
          <p:nvSpPr>
            <p:cNvPr id="4" name="TextBox 4"/>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ea typeface="Arimo Bold" panose="020B0604020202020204" charset="0"/>
                  <a:cs typeface="Arial" panose="020B0604020202020204" pitchFamily="34" charset="0"/>
                </a:rPr>
                <a:t>04</a:t>
              </a:r>
            </a:p>
          </p:txBody>
        </p:sp>
        <p:sp>
          <p:nvSpPr>
            <p:cNvPr id="5" name="AutoShape 5"/>
            <p:cNvSpPr/>
            <p:nvPr/>
          </p:nvSpPr>
          <p:spPr>
            <a:xfrm>
              <a:off x="0" y="700517"/>
              <a:ext cx="839338" cy="37960"/>
            </a:xfrm>
            <a:prstGeom prst="rect">
              <a:avLst/>
            </a:prstGeom>
            <a:solidFill>
              <a:srgbClr val="0B0B0B"/>
            </a:solidFill>
          </p:spPr>
        </p:sp>
      </p:grpSp>
      <p:sp>
        <p:nvSpPr>
          <p:cNvPr id="6" name="AutoShape 6"/>
          <p:cNvSpPr/>
          <p:nvPr/>
        </p:nvSpPr>
        <p:spPr>
          <a:xfrm>
            <a:off x="4895535" y="0"/>
            <a:ext cx="13422035" cy="5420429"/>
          </a:xfrm>
          <a:prstGeom prst="rect">
            <a:avLst/>
          </a:prstGeom>
          <a:solidFill>
            <a:srgbClr val="FED403"/>
          </a:solidFill>
        </p:spPr>
      </p:sp>
      <p:grpSp>
        <p:nvGrpSpPr>
          <p:cNvPr id="7" name="Group 7"/>
          <p:cNvGrpSpPr/>
          <p:nvPr/>
        </p:nvGrpSpPr>
        <p:grpSpPr>
          <a:xfrm>
            <a:off x="6887950" y="1409663"/>
            <a:ext cx="9847617" cy="797794"/>
            <a:chOff x="-37910" y="256070"/>
            <a:chExt cx="13130156" cy="1063725"/>
          </a:xfrm>
        </p:grpSpPr>
        <p:sp>
          <p:nvSpPr>
            <p:cNvPr id="8" name="TextBox 8"/>
            <p:cNvSpPr txBox="1"/>
            <p:nvPr/>
          </p:nvSpPr>
          <p:spPr>
            <a:xfrm>
              <a:off x="-37910" y="256070"/>
              <a:ext cx="13130156" cy="926067"/>
            </a:xfrm>
            <a:prstGeom prst="rect">
              <a:avLst/>
            </a:prstGeom>
          </p:spPr>
          <p:txBody>
            <a:bodyPr wrap="square" lIns="0" tIns="0" rIns="0" bIns="0" rtlCol="0" anchor="t">
              <a:spAutoFit/>
            </a:bodyPr>
            <a:lstStyle/>
            <a:p>
              <a:pPr>
                <a:lnSpc>
                  <a:spcPts val="5400"/>
                </a:lnSpc>
              </a:pPr>
              <a:r>
                <a:rPr lang="en-GB" sz="6000" b="1" dirty="0">
                  <a:solidFill>
                    <a:srgbClr val="0B0B0B"/>
                  </a:solidFill>
                  <a:latin typeface="Arial" panose="020B0604020202020204" pitchFamily="34" charset="0"/>
                  <a:ea typeface="Arimo Bold" panose="020B0604020202020204" charset="0"/>
                  <a:cs typeface="Arial" panose="020B0604020202020204" pitchFamily="34" charset="0"/>
                </a:rPr>
                <a:t>What Is Important to You?</a:t>
              </a:r>
              <a:endParaRPr lang="en-US" sz="6000" b="1" dirty="0">
                <a:solidFill>
                  <a:srgbClr val="0B0B0B"/>
                </a:solidFill>
                <a:latin typeface="Arial" panose="020B0604020202020204" pitchFamily="34" charset="0"/>
                <a:ea typeface="Arimo Bold" panose="020B0604020202020204" charset="0"/>
                <a:cs typeface="Arial" panose="020B0604020202020204" pitchFamily="34" charset="0"/>
              </a:endParaRPr>
            </a:p>
          </p:txBody>
        </p:sp>
        <p:sp>
          <p:nvSpPr>
            <p:cNvPr id="9" name="AutoShape 9"/>
            <p:cNvSpPr/>
            <p:nvPr/>
          </p:nvSpPr>
          <p:spPr>
            <a:xfrm>
              <a:off x="0" y="1300719"/>
              <a:ext cx="12428707" cy="19076"/>
            </a:xfrm>
            <a:prstGeom prst="rect">
              <a:avLst/>
            </a:prstGeom>
            <a:solidFill>
              <a:srgbClr val="0B0B0B"/>
            </a:solidFill>
          </p:spPr>
        </p:sp>
      </p:grpSp>
      <p:pic>
        <p:nvPicPr>
          <p:cNvPr id="21" name="Picture 9">
            <a:extLst>
              <a:ext uri="{FF2B5EF4-FFF2-40B4-BE49-F238E27FC236}">
                <a16:creationId xmlns:a16="http://schemas.microsoft.com/office/drawing/2014/main" id="{916C3981-29CC-48FA-9803-45AC9F25D26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1185" y="546562"/>
            <a:ext cx="3761807" cy="1631684"/>
          </a:xfrm>
          <a:prstGeom prst="rect">
            <a:avLst/>
          </a:prstGeom>
        </p:spPr>
      </p:pic>
      <p:sp>
        <p:nvSpPr>
          <p:cNvPr id="26" name="TextBox 25">
            <a:extLst>
              <a:ext uri="{FF2B5EF4-FFF2-40B4-BE49-F238E27FC236}">
                <a16:creationId xmlns:a16="http://schemas.microsoft.com/office/drawing/2014/main" id="{102DCCD2-1988-444F-B0F7-1638B2B2D038}"/>
              </a:ext>
            </a:extLst>
          </p:cNvPr>
          <p:cNvSpPr txBox="1"/>
          <p:nvPr/>
        </p:nvSpPr>
        <p:spPr>
          <a:xfrm>
            <a:off x="6870890" y="5676900"/>
            <a:ext cx="9349963" cy="3785652"/>
          </a:xfrm>
          <a:prstGeom prst="rect">
            <a:avLst/>
          </a:prstGeom>
          <a:noFill/>
        </p:spPr>
        <p:txBody>
          <a:bodyPr wrap="square" rtlCol="0">
            <a:spAutoFit/>
          </a:bodyPr>
          <a:lstStyle/>
          <a:p>
            <a:pPr algn="just"/>
            <a:r>
              <a:rPr lang="en-GB" sz="4000" dirty="0">
                <a:latin typeface="Arial" panose="020B0604020202020204" pitchFamily="34" charset="0"/>
                <a:cs typeface="Arial" panose="020B0604020202020204" pitchFamily="34" charset="0"/>
              </a:rPr>
              <a:t>As a group discuss why safety is important to you as a individual as well as a unit.</a:t>
            </a:r>
          </a:p>
          <a:p>
            <a:pPr algn="just"/>
            <a:endParaRPr lang="en-GB" sz="4000" dirty="0">
              <a:latin typeface="Arial" panose="020B0604020202020204" pitchFamily="34" charset="0"/>
              <a:cs typeface="Arial" panose="020B0604020202020204" pitchFamily="34" charset="0"/>
            </a:endParaRPr>
          </a:p>
          <a:p>
            <a:pPr algn="just"/>
            <a:r>
              <a:rPr lang="en-GB" sz="4000" dirty="0">
                <a:latin typeface="Arial" panose="020B0604020202020204" pitchFamily="34" charset="0"/>
                <a:cs typeface="Arial" panose="020B0604020202020204" pitchFamily="34" charset="0"/>
              </a:rPr>
              <a:t>Use a flip chart or white board to record your feedback</a:t>
            </a:r>
          </a:p>
        </p:txBody>
      </p:sp>
      <p:pic>
        <p:nvPicPr>
          <p:cNvPr id="14" name="Picture 13">
            <a:extLst>
              <a:ext uri="{FF2B5EF4-FFF2-40B4-BE49-F238E27FC236}">
                <a16:creationId xmlns:a16="http://schemas.microsoft.com/office/drawing/2014/main" id="{5DBCE5C7-8E80-43FB-A453-37FA0F3068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pic>
        <p:nvPicPr>
          <p:cNvPr id="10" name="Picture 9">
            <a:extLst>
              <a:ext uri="{FF2B5EF4-FFF2-40B4-BE49-F238E27FC236}">
                <a16:creationId xmlns:a16="http://schemas.microsoft.com/office/drawing/2014/main" id="{DEF6F87E-1120-451B-BA8A-D3B1D3B40CFA}"/>
              </a:ext>
            </a:extLst>
          </p:cNvPr>
          <p:cNvPicPr>
            <a:picLocks noChangeAspect="1"/>
          </p:cNvPicPr>
          <p:nvPr/>
        </p:nvPicPr>
        <p:blipFill>
          <a:blip r:embed="rId4"/>
          <a:stretch>
            <a:fillRect/>
          </a:stretch>
        </p:blipFill>
        <p:spPr>
          <a:xfrm>
            <a:off x="6400800" y="2360684"/>
            <a:ext cx="6559865" cy="1871634"/>
          </a:xfrm>
          <a:prstGeom prst="rect">
            <a:avLst/>
          </a:prstGeom>
        </p:spPr>
      </p:pic>
      <p:sp>
        <p:nvSpPr>
          <p:cNvPr id="16" name="TextBox 15">
            <a:extLst>
              <a:ext uri="{FF2B5EF4-FFF2-40B4-BE49-F238E27FC236}">
                <a16:creationId xmlns:a16="http://schemas.microsoft.com/office/drawing/2014/main" id="{4AEB0CA5-452B-44E9-B0DB-883AD5021465}"/>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202734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3A3A3B">
              <a:alpha val="4705"/>
            </a:srgbClr>
          </a:solidFill>
        </p:spPr>
      </p:sp>
      <p:grpSp>
        <p:nvGrpSpPr>
          <p:cNvPr id="3" name="Group 3"/>
          <p:cNvGrpSpPr/>
          <p:nvPr/>
        </p:nvGrpSpPr>
        <p:grpSpPr>
          <a:xfrm>
            <a:off x="1028700" y="4865822"/>
            <a:ext cx="629504" cy="555357"/>
            <a:chOff x="0" y="0"/>
            <a:chExt cx="839338" cy="740476"/>
          </a:xfrm>
        </p:grpSpPr>
        <p:sp>
          <p:nvSpPr>
            <p:cNvPr id="4" name="TextBox 4"/>
            <p:cNvSpPr txBox="1"/>
            <p:nvPr/>
          </p:nvSpPr>
          <p:spPr>
            <a:xfrm>
              <a:off x="0" y="0"/>
              <a:ext cx="597244" cy="410369"/>
            </a:xfrm>
            <a:prstGeom prst="rect">
              <a:avLst/>
            </a:prstGeom>
          </p:spPr>
          <p:txBody>
            <a:bodyPr lIns="0" tIns="0" rIns="0" bIns="0" rtlCol="0" anchor="t">
              <a:spAutoFit/>
            </a:bodyPr>
            <a:lstStyle/>
            <a:p>
              <a:pPr>
                <a:lnSpc>
                  <a:spcPts val="2420"/>
                </a:lnSpc>
              </a:pPr>
              <a:r>
                <a:rPr lang="en-US" sz="2200" dirty="0">
                  <a:solidFill>
                    <a:srgbClr val="3A3A3B"/>
                  </a:solidFill>
                  <a:latin typeface="Arial" panose="020B0604020202020204" pitchFamily="34" charset="0"/>
                  <a:cs typeface="Arial" panose="020B0604020202020204" pitchFamily="34" charset="0"/>
                </a:rPr>
                <a:t>03</a:t>
              </a:r>
            </a:p>
          </p:txBody>
        </p:sp>
        <p:sp>
          <p:nvSpPr>
            <p:cNvPr id="5" name="AutoShape 5"/>
            <p:cNvSpPr/>
            <p:nvPr/>
          </p:nvSpPr>
          <p:spPr>
            <a:xfrm>
              <a:off x="0" y="702516"/>
              <a:ext cx="839338" cy="37960"/>
            </a:xfrm>
            <a:prstGeom prst="rect">
              <a:avLst/>
            </a:prstGeom>
            <a:solidFill>
              <a:srgbClr val="0B0B0B"/>
            </a:solidFill>
          </p:spPr>
        </p:sp>
      </p:grpSp>
      <p:grpSp>
        <p:nvGrpSpPr>
          <p:cNvPr id="11" name="Group 11"/>
          <p:cNvGrpSpPr/>
          <p:nvPr/>
        </p:nvGrpSpPr>
        <p:grpSpPr>
          <a:xfrm>
            <a:off x="4490532" y="4768068"/>
            <a:ext cx="750865" cy="750865"/>
            <a:chOff x="0" y="0"/>
            <a:chExt cx="1001153" cy="1001153"/>
          </a:xfrm>
        </p:grpSpPr>
        <p:grpSp>
          <p:nvGrpSpPr>
            <p:cNvPr id="12" name="Group 12"/>
            <p:cNvGrpSpPr/>
            <p:nvPr/>
          </p:nvGrpSpPr>
          <p:grpSpPr>
            <a:xfrm>
              <a:off x="0" y="0"/>
              <a:ext cx="1001153" cy="10011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D403"/>
              </a:solidFill>
            </p:spPr>
          </p:sp>
        </p:grpSp>
        <p:grpSp>
          <p:nvGrpSpPr>
            <p:cNvPr id="14" name="Group 14"/>
            <p:cNvGrpSpPr/>
            <p:nvPr/>
          </p:nvGrpSpPr>
          <p:grpSpPr>
            <a:xfrm>
              <a:off x="254197" y="332101"/>
              <a:ext cx="492759" cy="336952"/>
              <a:chOff x="0" y="0"/>
              <a:chExt cx="627750" cy="429260"/>
            </a:xfrm>
          </p:grpSpPr>
          <p:sp>
            <p:nvSpPr>
              <p:cNvPr id="15" name="Freeform 15"/>
              <p:cNvSpPr/>
              <p:nvPr/>
            </p:nvSpPr>
            <p:spPr>
              <a:xfrm>
                <a:off x="0" y="-5080"/>
                <a:ext cx="627751" cy="434340"/>
              </a:xfrm>
              <a:custGeom>
                <a:avLst/>
                <a:gdLst/>
                <a:ahLst/>
                <a:cxnLst/>
                <a:rect l="l" t="t" r="r" b="b"/>
                <a:pathLst>
                  <a:path w="627751" h="434340">
                    <a:moveTo>
                      <a:pt x="609971" y="187960"/>
                    </a:moveTo>
                    <a:lnTo>
                      <a:pt x="348351" y="11430"/>
                    </a:lnTo>
                    <a:cubicBezTo>
                      <a:pt x="330571" y="0"/>
                      <a:pt x="307711" y="3810"/>
                      <a:pt x="295011" y="21590"/>
                    </a:cubicBezTo>
                    <a:cubicBezTo>
                      <a:pt x="283581" y="39370"/>
                      <a:pt x="287391" y="62230"/>
                      <a:pt x="305171" y="74930"/>
                    </a:cubicBezTo>
                    <a:lnTo>
                      <a:pt x="463921" y="181610"/>
                    </a:lnTo>
                    <a:lnTo>
                      <a:pt x="0" y="181610"/>
                    </a:lnTo>
                    <a:lnTo>
                      <a:pt x="0" y="257810"/>
                    </a:lnTo>
                    <a:lnTo>
                      <a:pt x="463921" y="257810"/>
                    </a:lnTo>
                    <a:lnTo>
                      <a:pt x="305171" y="364490"/>
                    </a:lnTo>
                    <a:cubicBezTo>
                      <a:pt x="287391" y="375920"/>
                      <a:pt x="283581" y="400050"/>
                      <a:pt x="295011" y="417830"/>
                    </a:cubicBezTo>
                    <a:cubicBezTo>
                      <a:pt x="302631" y="429260"/>
                      <a:pt x="314061" y="434340"/>
                      <a:pt x="326761" y="434340"/>
                    </a:cubicBezTo>
                    <a:cubicBezTo>
                      <a:pt x="334381" y="434340"/>
                      <a:pt x="342001" y="431800"/>
                      <a:pt x="348351" y="427990"/>
                    </a:cubicBezTo>
                    <a:lnTo>
                      <a:pt x="611241" y="251460"/>
                    </a:lnTo>
                    <a:cubicBezTo>
                      <a:pt x="621401" y="243840"/>
                      <a:pt x="627751" y="232410"/>
                      <a:pt x="627751" y="219710"/>
                    </a:cubicBezTo>
                    <a:cubicBezTo>
                      <a:pt x="627751" y="207010"/>
                      <a:pt x="621401" y="195580"/>
                      <a:pt x="609971" y="187960"/>
                    </a:cubicBezTo>
                    <a:close/>
                  </a:path>
                </a:pathLst>
              </a:custGeom>
              <a:solidFill>
                <a:srgbClr val="FDFBFB"/>
              </a:solidFill>
            </p:spPr>
          </p:sp>
        </p:grpSp>
      </p:gr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2079" y="551950"/>
            <a:ext cx="3761807" cy="1631684"/>
          </a:xfrm>
          <a:prstGeom prst="rect">
            <a:avLst/>
          </a:prstGeom>
        </p:spPr>
      </p:pic>
      <p:sp>
        <p:nvSpPr>
          <p:cNvPr id="20" name="AutoShape 6">
            <a:extLst>
              <a:ext uri="{FF2B5EF4-FFF2-40B4-BE49-F238E27FC236}">
                <a16:creationId xmlns:a16="http://schemas.microsoft.com/office/drawing/2014/main" id="{71A506C4-81E9-435B-9865-79B55AD21805}"/>
              </a:ext>
            </a:extLst>
          </p:cNvPr>
          <p:cNvSpPr/>
          <p:nvPr/>
        </p:nvSpPr>
        <p:spPr>
          <a:xfrm>
            <a:off x="6098679" y="1866900"/>
            <a:ext cx="10956605" cy="19034"/>
          </a:xfrm>
          <a:prstGeom prst="rect">
            <a:avLst/>
          </a:prstGeom>
          <a:solidFill>
            <a:srgbClr val="0B0B0B"/>
          </a:solidFill>
        </p:spPr>
      </p:sp>
      <p:sp>
        <p:nvSpPr>
          <p:cNvPr id="21" name="TextBox 7">
            <a:extLst>
              <a:ext uri="{FF2B5EF4-FFF2-40B4-BE49-F238E27FC236}">
                <a16:creationId xmlns:a16="http://schemas.microsoft.com/office/drawing/2014/main" id="{F42326D2-8439-4046-83DA-6AB0062D391B}"/>
              </a:ext>
            </a:extLst>
          </p:cNvPr>
          <p:cNvSpPr txBox="1"/>
          <p:nvPr/>
        </p:nvSpPr>
        <p:spPr>
          <a:xfrm>
            <a:off x="6074795" y="1005216"/>
            <a:ext cx="10956605" cy="714375"/>
          </a:xfrm>
          <a:prstGeom prst="rect">
            <a:avLst/>
          </a:prstGeom>
        </p:spPr>
        <p:txBody>
          <a:bodyPr lIns="0" tIns="0" rIns="0" bIns="0" rtlCol="0" anchor="t">
            <a:spAutoFit/>
          </a:bodyPr>
          <a:lstStyle/>
          <a:p>
            <a:pPr>
              <a:lnSpc>
                <a:spcPts val="5400"/>
              </a:lnSpc>
            </a:pPr>
            <a:r>
              <a:rPr lang="en-US" sz="6000" b="1" dirty="0">
                <a:solidFill>
                  <a:srgbClr val="0B0B0B"/>
                </a:solidFill>
                <a:latin typeface="Arial" panose="020B0604020202020204" pitchFamily="34" charset="0"/>
                <a:cs typeface="Arial" panose="020B0604020202020204" pitchFamily="34" charset="0"/>
              </a:rPr>
              <a:t>What Is Safety Culture?</a:t>
            </a:r>
          </a:p>
        </p:txBody>
      </p:sp>
      <p:sp>
        <p:nvSpPr>
          <p:cNvPr id="22" name="TextBox 21">
            <a:extLst>
              <a:ext uri="{FF2B5EF4-FFF2-40B4-BE49-F238E27FC236}">
                <a16:creationId xmlns:a16="http://schemas.microsoft.com/office/drawing/2014/main" id="{126696F8-469F-4394-9B4A-3B701754FD95}"/>
              </a:ext>
            </a:extLst>
          </p:cNvPr>
          <p:cNvSpPr txBox="1"/>
          <p:nvPr/>
        </p:nvSpPr>
        <p:spPr>
          <a:xfrm>
            <a:off x="6024340" y="2172850"/>
            <a:ext cx="11234960" cy="1200329"/>
          </a:xfrm>
          <a:prstGeom prst="rect">
            <a:avLst/>
          </a:prstGeom>
          <a:noFill/>
        </p:spPr>
        <p:txBody>
          <a:bodyPr wrap="square" rtlCol="0">
            <a:spAutoFit/>
          </a:bodyPr>
          <a:lstStyle/>
          <a:p>
            <a:pPr algn="just"/>
            <a:r>
              <a:rPr lang="en-GB" sz="2400" dirty="0">
                <a:latin typeface="Arial" panose="020B0604020202020204" pitchFamily="34" charset="0"/>
                <a:cs typeface="Arial" panose="020B0604020202020204" pitchFamily="34" charset="0"/>
              </a:rPr>
              <a:t>Safety culture is often described as assumptions, values, attitudes and behaviours related to safety, which are shared by a group of people within a business or an organisation. </a:t>
            </a:r>
          </a:p>
        </p:txBody>
      </p:sp>
      <p:sp>
        <p:nvSpPr>
          <p:cNvPr id="18" name="TextBox 17">
            <a:extLst>
              <a:ext uri="{FF2B5EF4-FFF2-40B4-BE49-F238E27FC236}">
                <a16:creationId xmlns:a16="http://schemas.microsoft.com/office/drawing/2014/main" id="{6537BC21-E4EA-455F-9C52-1FED75C82592}"/>
              </a:ext>
            </a:extLst>
          </p:cNvPr>
          <p:cNvSpPr txBox="1"/>
          <p:nvPr/>
        </p:nvSpPr>
        <p:spPr>
          <a:xfrm>
            <a:off x="6024340" y="3805501"/>
            <a:ext cx="11234960" cy="1754326"/>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Do you think we have a Safety Culture?</a:t>
            </a:r>
          </a:p>
        </p:txBody>
      </p:sp>
      <p:sp>
        <p:nvSpPr>
          <p:cNvPr id="23" name="Rectangle 22">
            <a:extLst>
              <a:ext uri="{FF2B5EF4-FFF2-40B4-BE49-F238E27FC236}">
                <a16:creationId xmlns:a16="http://schemas.microsoft.com/office/drawing/2014/main" id="{FC26960E-9707-4070-9585-7E171626A09D}"/>
              </a:ext>
            </a:extLst>
          </p:cNvPr>
          <p:cNvSpPr/>
          <p:nvPr/>
        </p:nvSpPr>
        <p:spPr>
          <a:xfrm>
            <a:off x="6104123" y="6231907"/>
            <a:ext cx="10951161" cy="120032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Workplace incidents are often associated with failures in safety culture. It is now accepted that a positive safety culture is vital to creating and maintaining a safe operation. </a:t>
            </a:r>
          </a:p>
        </p:txBody>
      </p:sp>
      <p:sp>
        <p:nvSpPr>
          <p:cNvPr id="24" name="TextBox 23">
            <a:extLst>
              <a:ext uri="{FF2B5EF4-FFF2-40B4-BE49-F238E27FC236}">
                <a16:creationId xmlns:a16="http://schemas.microsoft.com/office/drawing/2014/main" id="{49C4CB81-315A-4B7D-AE88-7EAC8FDF9CCA}"/>
              </a:ext>
            </a:extLst>
          </p:cNvPr>
          <p:cNvSpPr txBox="1"/>
          <p:nvPr/>
        </p:nvSpPr>
        <p:spPr>
          <a:xfrm>
            <a:off x="6098679" y="8104317"/>
            <a:ext cx="11234960" cy="1754326"/>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Who do you think sets our safety culture?</a:t>
            </a:r>
          </a:p>
        </p:txBody>
      </p:sp>
      <p:pic>
        <p:nvPicPr>
          <p:cNvPr id="26" name="Picture 25">
            <a:extLst>
              <a:ext uri="{FF2B5EF4-FFF2-40B4-BE49-F238E27FC236}">
                <a16:creationId xmlns:a16="http://schemas.microsoft.com/office/drawing/2014/main" id="{B4A7A714-6F49-4BF7-9EB8-EB9D0DC67A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25" name="TextBox 24">
            <a:extLst>
              <a:ext uri="{FF2B5EF4-FFF2-40B4-BE49-F238E27FC236}">
                <a16:creationId xmlns:a16="http://schemas.microsoft.com/office/drawing/2014/main" id="{E590A506-8198-4E5B-938A-E3EB3FD531EC}"/>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256550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65965" y="0"/>
            <a:ext cx="13422035" cy="10287000"/>
          </a:xfrm>
          <a:prstGeom prst="rect">
            <a:avLst/>
          </a:prstGeom>
          <a:solidFill>
            <a:srgbClr val="FED403"/>
          </a:solidFill>
        </p:spPr>
      </p:sp>
      <p:sp>
        <p:nvSpPr>
          <p:cNvPr id="3" name="AutoShape 3"/>
          <p:cNvSpPr/>
          <p:nvPr/>
        </p:nvSpPr>
        <p:spPr>
          <a:xfrm>
            <a:off x="6008418" y="1851185"/>
            <a:ext cx="11234960" cy="19050"/>
          </a:xfrm>
          <a:prstGeom prst="rect">
            <a:avLst/>
          </a:prstGeom>
          <a:solidFill>
            <a:srgbClr val="0B0B0B"/>
          </a:solidFill>
        </p:spPr>
      </p:sp>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6761" y="546562"/>
            <a:ext cx="3761807" cy="1631684"/>
          </a:xfrm>
          <a:prstGeom prst="rect">
            <a:avLst/>
          </a:prstGeom>
        </p:spPr>
      </p:pic>
      <p:sp>
        <p:nvSpPr>
          <p:cNvPr id="11" name="TextBox 10">
            <a:extLst>
              <a:ext uri="{FF2B5EF4-FFF2-40B4-BE49-F238E27FC236}">
                <a16:creationId xmlns:a16="http://schemas.microsoft.com/office/drawing/2014/main" id="{A87E72AF-58F5-45DA-B14E-EDFEA0757076}"/>
              </a:ext>
            </a:extLst>
          </p:cNvPr>
          <p:cNvSpPr txBox="1"/>
          <p:nvPr/>
        </p:nvSpPr>
        <p:spPr>
          <a:xfrm>
            <a:off x="6008418" y="854572"/>
            <a:ext cx="6898042" cy="1015663"/>
          </a:xfrm>
          <a:prstGeom prst="rect">
            <a:avLst/>
          </a:prstGeom>
          <a:noFill/>
        </p:spPr>
        <p:txBody>
          <a:bodyPr wrap="none" rtlCol="0">
            <a:spAutoFit/>
          </a:bodyPr>
          <a:lstStyle/>
          <a:p>
            <a:r>
              <a:rPr lang="en-GB" sz="6000" b="1" dirty="0">
                <a:latin typeface="Arial" panose="020B0604020202020204" pitchFamily="34" charset="0"/>
                <a:cs typeface="Arial" panose="020B0604020202020204" pitchFamily="34" charset="0"/>
              </a:rPr>
              <a:t>Safety Behaviours</a:t>
            </a:r>
          </a:p>
        </p:txBody>
      </p:sp>
      <p:grpSp>
        <p:nvGrpSpPr>
          <p:cNvPr id="12" name="Group 3">
            <a:extLst>
              <a:ext uri="{FF2B5EF4-FFF2-40B4-BE49-F238E27FC236}">
                <a16:creationId xmlns:a16="http://schemas.microsoft.com/office/drawing/2014/main" id="{1D1127F9-83F7-484E-97A7-FAB88031CD40}"/>
              </a:ext>
            </a:extLst>
          </p:cNvPr>
          <p:cNvGrpSpPr/>
          <p:nvPr/>
        </p:nvGrpSpPr>
        <p:grpSpPr>
          <a:xfrm>
            <a:off x="1028700" y="4873715"/>
            <a:ext cx="629504" cy="546714"/>
            <a:chOff x="0" y="9525"/>
            <a:chExt cx="839338" cy="728952"/>
          </a:xfrm>
        </p:grpSpPr>
        <p:sp>
          <p:nvSpPr>
            <p:cNvPr id="13" name="TextBox 4">
              <a:extLst>
                <a:ext uri="{FF2B5EF4-FFF2-40B4-BE49-F238E27FC236}">
                  <a16:creationId xmlns:a16="http://schemas.microsoft.com/office/drawing/2014/main" id="{A2761789-7B8D-464F-AA13-C71553B63AA9}"/>
                </a:ext>
              </a:extLst>
            </p:cNvPr>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ea typeface="Arimo Bold" panose="020B0604020202020204" charset="0"/>
                  <a:cs typeface="Arial" panose="020B0604020202020204" pitchFamily="34" charset="0"/>
                </a:rPr>
                <a:t>05</a:t>
              </a:r>
            </a:p>
          </p:txBody>
        </p:sp>
        <p:sp>
          <p:nvSpPr>
            <p:cNvPr id="14" name="AutoShape 5">
              <a:extLst>
                <a:ext uri="{FF2B5EF4-FFF2-40B4-BE49-F238E27FC236}">
                  <a16:creationId xmlns:a16="http://schemas.microsoft.com/office/drawing/2014/main" id="{6439D8A1-AC70-41DE-876E-FD374BF57A9B}"/>
                </a:ext>
              </a:extLst>
            </p:cNvPr>
            <p:cNvSpPr/>
            <p:nvPr/>
          </p:nvSpPr>
          <p:spPr>
            <a:xfrm>
              <a:off x="0" y="700517"/>
              <a:ext cx="839338" cy="37960"/>
            </a:xfrm>
            <a:prstGeom prst="rect">
              <a:avLst/>
            </a:prstGeom>
            <a:solidFill>
              <a:srgbClr val="000000"/>
            </a:solidFill>
          </p:spPr>
        </p:sp>
      </p:grpSp>
      <p:grpSp>
        <p:nvGrpSpPr>
          <p:cNvPr id="16" name="Group 15">
            <a:extLst>
              <a:ext uri="{FF2B5EF4-FFF2-40B4-BE49-F238E27FC236}">
                <a16:creationId xmlns:a16="http://schemas.microsoft.com/office/drawing/2014/main" id="{836703DC-5725-460B-82F1-F3CB295483BA}"/>
              </a:ext>
            </a:extLst>
          </p:cNvPr>
          <p:cNvGrpSpPr/>
          <p:nvPr/>
        </p:nvGrpSpPr>
        <p:grpSpPr>
          <a:xfrm>
            <a:off x="6150429" y="4724012"/>
            <a:ext cx="10046006" cy="2286000"/>
            <a:chOff x="6002975" y="2187205"/>
            <a:chExt cx="10046006" cy="2286000"/>
          </a:xfrm>
        </p:grpSpPr>
        <p:sp>
          <p:nvSpPr>
            <p:cNvPr id="9" name="TextBox 8">
              <a:extLst>
                <a:ext uri="{FF2B5EF4-FFF2-40B4-BE49-F238E27FC236}">
                  <a16:creationId xmlns:a16="http://schemas.microsoft.com/office/drawing/2014/main" id="{3B7CBF35-9B11-47B7-B473-5D37230D7435}"/>
                </a:ext>
              </a:extLst>
            </p:cNvPr>
            <p:cNvSpPr txBox="1"/>
            <p:nvPr/>
          </p:nvSpPr>
          <p:spPr>
            <a:xfrm>
              <a:off x="9144000" y="2744939"/>
              <a:ext cx="6904981" cy="1569660"/>
            </a:xfrm>
            <a:prstGeom prst="rect">
              <a:avLst/>
            </a:prstGeom>
            <a:noFill/>
          </p:spPr>
          <p:txBody>
            <a:bodyPr wrap="square" rtlCol="0">
              <a:spAutoFit/>
            </a:bodyPr>
            <a:lstStyle/>
            <a:p>
              <a:r>
                <a:rPr lang="en-GB" sz="4000" b="1" dirty="0">
                  <a:latin typeface="Arial Black" panose="020B0A04020102020204" pitchFamily="34" charset="0"/>
                  <a:cs typeface="Arial" panose="020B0604020202020204" pitchFamily="34" charset="0"/>
                </a:rPr>
                <a:t>BE MINDFUL</a:t>
              </a:r>
            </a:p>
            <a:p>
              <a:r>
                <a:rPr lang="en-GB" sz="2800" dirty="0">
                  <a:latin typeface="Arial" panose="020B0604020202020204" pitchFamily="34" charset="0"/>
                  <a:cs typeface="Arial" panose="020B0604020202020204" pitchFamily="34" charset="0"/>
                </a:rPr>
                <a:t>This theme focuses on worksite hazards and how we control them.</a:t>
              </a:r>
            </a:p>
          </p:txBody>
        </p:sp>
        <p:pic>
          <p:nvPicPr>
            <p:cNvPr id="7" name="Picture 6">
              <a:extLst>
                <a:ext uri="{FF2B5EF4-FFF2-40B4-BE49-F238E27FC236}">
                  <a16:creationId xmlns:a16="http://schemas.microsoft.com/office/drawing/2014/main" id="{54709AB2-D166-409D-8A97-1E0EA8E15B13}"/>
                </a:ext>
              </a:extLst>
            </p:cNvPr>
            <p:cNvPicPr>
              <a:picLocks noChangeAspect="1"/>
            </p:cNvPicPr>
            <p:nvPr/>
          </p:nvPicPr>
          <p:blipFill>
            <a:blip r:embed="rId3"/>
            <a:stretch>
              <a:fillRect/>
            </a:stretch>
          </p:blipFill>
          <p:spPr>
            <a:xfrm>
              <a:off x="6002975" y="2187205"/>
              <a:ext cx="2838450" cy="2286000"/>
            </a:xfrm>
            <a:prstGeom prst="rect">
              <a:avLst/>
            </a:prstGeom>
          </p:spPr>
        </p:pic>
        <p:sp>
          <p:nvSpPr>
            <p:cNvPr id="17" name="TextBox 16">
              <a:extLst>
                <a:ext uri="{FF2B5EF4-FFF2-40B4-BE49-F238E27FC236}">
                  <a16:creationId xmlns:a16="http://schemas.microsoft.com/office/drawing/2014/main" id="{711B1E03-7137-49FA-A207-585D351ECBB5}"/>
                </a:ext>
              </a:extLst>
            </p:cNvPr>
            <p:cNvSpPr txBox="1"/>
            <p:nvPr/>
          </p:nvSpPr>
          <p:spPr>
            <a:xfrm>
              <a:off x="9144000" y="2417043"/>
              <a:ext cx="4038600" cy="461665"/>
            </a:xfrm>
            <a:prstGeom prst="rect">
              <a:avLst/>
            </a:prstGeom>
            <a:noFill/>
          </p:spPr>
          <p:txBody>
            <a:bodyPr wrap="square" rtlCol="0">
              <a:spAutoFit/>
            </a:bodyPr>
            <a:lstStyle/>
            <a:p>
              <a:r>
                <a:rPr lang="en-GB" sz="2400" spc="300" dirty="0">
                  <a:solidFill>
                    <a:srgbClr val="FFFFFF"/>
                  </a:solidFill>
                  <a:latin typeface="Arial Black" panose="020B0A04020102020204" pitchFamily="34" charset="0"/>
                </a:rPr>
                <a:t>RISK ASSESSMENT</a:t>
              </a:r>
            </a:p>
          </p:txBody>
        </p:sp>
      </p:grpSp>
      <p:grpSp>
        <p:nvGrpSpPr>
          <p:cNvPr id="15" name="Group 14">
            <a:extLst>
              <a:ext uri="{FF2B5EF4-FFF2-40B4-BE49-F238E27FC236}">
                <a16:creationId xmlns:a16="http://schemas.microsoft.com/office/drawing/2014/main" id="{112DBCB6-A7BB-4DC6-A601-9F7D7EC7A669}"/>
              </a:ext>
            </a:extLst>
          </p:cNvPr>
          <p:cNvGrpSpPr/>
          <p:nvPr/>
        </p:nvGrpSpPr>
        <p:grpSpPr>
          <a:xfrm>
            <a:off x="6177643" y="7270945"/>
            <a:ext cx="10046006" cy="2295525"/>
            <a:chOff x="6002975" y="4873715"/>
            <a:chExt cx="10046006" cy="2295525"/>
          </a:xfrm>
        </p:grpSpPr>
        <p:pic>
          <p:nvPicPr>
            <p:cNvPr id="10" name="Picture 9">
              <a:extLst>
                <a:ext uri="{FF2B5EF4-FFF2-40B4-BE49-F238E27FC236}">
                  <a16:creationId xmlns:a16="http://schemas.microsoft.com/office/drawing/2014/main" id="{34FC04F1-3709-4D6F-9927-45C4860618B1}"/>
                </a:ext>
              </a:extLst>
            </p:cNvPr>
            <p:cNvPicPr>
              <a:picLocks noChangeAspect="1"/>
            </p:cNvPicPr>
            <p:nvPr/>
          </p:nvPicPr>
          <p:blipFill>
            <a:blip r:embed="rId4"/>
            <a:stretch>
              <a:fillRect/>
            </a:stretch>
          </p:blipFill>
          <p:spPr>
            <a:xfrm>
              <a:off x="6002975" y="4873715"/>
              <a:ext cx="2828925" cy="2295525"/>
            </a:xfrm>
            <a:prstGeom prst="rect">
              <a:avLst/>
            </a:prstGeom>
          </p:spPr>
        </p:pic>
        <p:sp>
          <p:nvSpPr>
            <p:cNvPr id="18" name="TextBox 17">
              <a:extLst>
                <a:ext uri="{FF2B5EF4-FFF2-40B4-BE49-F238E27FC236}">
                  <a16:creationId xmlns:a16="http://schemas.microsoft.com/office/drawing/2014/main" id="{16BBF705-4571-4124-AB1A-ED5EFF2D45CE}"/>
                </a:ext>
              </a:extLst>
            </p:cNvPr>
            <p:cNvSpPr txBox="1"/>
            <p:nvPr/>
          </p:nvSpPr>
          <p:spPr>
            <a:xfrm>
              <a:off x="9144000" y="5391959"/>
              <a:ext cx="6904981" cy="1569660"/>
            </a:xfrm>
            <a:prstGeom prst="rect">
              <a:avLst/>
            </a:prstGeom>
            <a:noFill/>
          </p:spPr>
          <p:txBody>
            <a:bodyPr wrap="square" rtlCol="0">
              <a:spAutoFit/>
            </a:bodyPr>
            <a:lstStyle/>
            <a:p>
              <a:r>
                <a:rPr lang="en-GB" sz="4000" b="1" dirty="0">
                  <a:latin typeface="Arial Black" panose="020B0A04020102020204" pitchFamily="34" charset="0"/>
                  <a:cs typeface="Arial" panose="020B0604020202020204" pitchFamily="34" charset="0"/>
                </a:rPr>
                <a:t>GET INVOLVED</a:t>
              </a:r>
            </a:p>
            <a:p>
              <a:r>
                <a:rPr lang="en-GB" sz="2800" dirty="0">
                  <a:latin typeface="Arial" panose="020B0604020202020204" pitchFamily="34" charset="0"/>
                  <a:cs typeface="Arial" panose="020B0604020202020204" pitchFamily="34" charset="0"/>
                </a:rPr>
                <a:t>This theme is about being proactive to help keep safety front of mind.</a:t>
              </a:r>
            </a:p>
          </p:txBody>
        </p:sp>
        <p:sp>
          <p:nvSpPr>
            <p:cNvPr id="19" name="TextBox 18">
              <a:extLst>
                <a:ext uri="{FF2B5EF4-FFF2-40B4-BE49-F238E27FC236}">
                  <a16:creationId xmlns:a16="http://schemas.microsoft.com/office/drawing/2014/main" id="{0D7A8EC0-5735-42AD-9941-93B8AC029D91}"/>
                </a:ext>
              </a:extLst>
            </p:cNvPr>
            <p:cNvSpPr txBox="1"/>
            <p:nvPr/>
          </p:nvSpPr>
          <p:spPr>
            <a:xfrm>
              <a:off x="9144000" y="5064063"/>
              <a:ext cx="4038600" cy="461665"/>
            </a:xfrm>
            <a:prstGeom prst="rect">
              <a:avLst/>
            </a:prstGeom>
            <a:noFill/>
          </p:spPr>
          <p:txBody>
            <a:bodyPr wrap="square" rtlCol="0">
              <a:spAutoFit/>
            </a:bodyPr>
            <a:lstStyle/>
            <a:p>
              <a:r>
                <a:rPr lang="en-GB" sz="2400" spc="300" dirty="0">
                  <a:solidFill>
                    <a:srgbClr val="FFFFFF"/>
                  </a:solidFill>
                  <a:latin typeface="Arial Black" panose="020B0A04020102020204" pitchFamily="34" charset="0"/>
                </a:rPr>
                <a:t>INVOLVEMENT</a:t>
              </a:r>
            </a:p>
          </p:txBody>
        </p:sp>
      </p:grpSp>
      <p:grpSp>
        <p:nvGrpSpPr>
          <p:cNvPr id="5" name="Group 4">
            <a:extLst>
              <a:ext uri="{FF2B5EF4-FFF2-40B4-BE49-F238E27FC236}">
                <a16:creationId xmlns:a16="http://schemas.microsoft.com/office/drawing/2014/main" id="{059B1ABE-1FA5-4DDC-9E38-3C8FC1701146}"/>
              </a:ext>
            </a:extLst>
          </p:cNvPr>
          <p:cNvGrpSpPr/>
          <p:nvPr/>
        </p:nvGrpSpPr>
        <p:grpSpPr>
          <a:xfrm>
            <a:off x="6172200" y="2178246"/>
            <a:ext cx="10046006" cy="2286000"/>
            <a:chOff x="6002975" y="7572643"/>
            <a:chExt cx="10046006" cy="2286000"/>
          </a:xfrm>
        </p:grpSpPr>
        <p:pic>
          <p:nvPicPr>
            <p:cNvPr id="6" name="Picture 5">
              <a:extLst>
                <a:ext uri="{FF2B5EF4-FFF2-40B4-BE49-F238E27FC236}">
                  <a16:creationId xmlns:a16="http://schemas.microsoft.com/office/drawing/2014/main" id="{694450DF-3137-4795-8FF6-2EF3190B403C}"/>
                </a:ext>
              </a:extLst>
            </p:cNvPr>
            <p:cNvPicPr>
              <a:picLocks noChangeAspect="1"/>
            </p:cNvPicPr>
            <p:nvPr/>
          </p:nvPicPr>
          <p:blipFill>
            <a:blip r:embed="rId5"/>
            <a:stretch>
              <a:fillRect/>
            </a:stretch>
          </p:blipFill>
          <p:spPr>
            <a:xfrm>
              <a:off x="6002975" y="7572643"/>
              <a:ext cx="2857500" cy="2286000"/>
            </a:xfrm>
            <a:prstGeom prst="rect">
              <a:avLst/>
            </a:prstGeom>
          </p:spPr>
        </p:pic>
        <p:sp>
          <p:nvSpPr>
            <p:cNvPr id="20" name="TextBox 19">
              <a:extLst>
                <a:ext uri="{FF2B5EF4-FFF2-40B4-BE49-F238E27FC236}">
                  <a16:creationId xmlns:a16="http://schemas.microsoft.com/office/drawing/2014/main" id="{8C0D43CF-F6FD-4585-B584-F6DAB46279FD}"/>
                </a:ext>
              </a:extLst>
            </p:cNvPr>
            <p:cNvSpPr txBox="1"/>
            <p:nvPr/>
          </p:nvSpPr>
          <p:spPr>
            <a:xfrm>
              <a:off x="9144000" y="8109813"/>
              <a:ext cx="6904981" cy="1569660"/>
            </a:xfrm>
            <a:prstGeom prst="rect">
              <a:avLst/>
            </a:prstGeom>
            <a:noFill/>
          </p:spPr>
          <p:txBody>
            <a:bodyPr wrap="square" rtlCol="0">
              <a:spAutoFit/>
            </a:bodyPr>
            <a:lstStyle/>
            <a:p>
              <a:r>
                <a:rPr lang="en-GB" sz="4000" b="1" dirty="0">
                  <a:latin typeface="Arial Black" panose="020B0A04020102020204" pitchFamily="34" charset="0"/>
                  <a:cs typeface="Arial" panose="020B0604020202020204" pitchFamily="34" charset="0"/>
                </a:rPr>
                <a:t>SPEAK OUT</a:t>
              </a:r>
            </a:p>
            <a:p>
              <a:r>
                <a:rPr lang="en-GB" sz="2800" dirty="0">
                  <a:latin typeface="Arial" panose="020B0604020202020204" pitchFamily="34" charset="0"/>
                  <a:cs typeface="Arial" panose="020B0604020202020204" pitchFamily="34" charset="0"/>
                </a:rPr>
                <a:t>This theme is all about encouraging positive two-way dialogue.</a:t>
              </a:r>
            </a:p>
          </p:txBody>
        </p:sp>
        <p:sp>
          <p:nvSpPr>
            <p:cNvPr id="21" name="TextBox 20">
              <a:extLst>
                <a:ext uri="{FF2B5EF4-FFF2-40B4-BE49-F238E27FC236}">
                  <a16:creationId xmlns:a16="http://schemas.microsoft.com/office/drawing/2014/main" id="{A8E1E6FA-6CC8-4F63-91D9-947910110165}"/>
                </a:ext>
              </a:extLst>
            </p:cNvPr>
            <p:cNvSpPr txBox="1"/>
            <p:nvPr/>
          </p:nvSpPr>
          <p:spPr>
            <a:xfrm>
              <a:off x="9144000" y="7781917"/>
              <a:ext cx="4038600" cy="461665"/>
            </a:xfrm>
            <a:prstGeom prst="rect">
              <a:avLst/>
            </a:prstGeom>
            <a:noFill/>
          </p:spPr>
          <p:txBody>
            <a:bodyPr wrap="square" rtlCol="0">
              <a:spAutoFit/>
            </a:bodyPr>
            <a:lstStyle/>
            <a:p>
              <a:r>
                <a:rPr lang="en-GB" sz="2400" spc="300" dirty="0">
                  <a:solidFill>
                    <a:srgbClr val="FFFFFF"/>
                  </a:solidFill>
                  <a:latin typeface="Arial Black" panose="020B0A04020102020204" pitchFamily="34" charset="0"/>
                </a:rPr>
                <a:t>COMMUNICATION</a:t>
              </a:r>
            </a:p>
          </p:txBody>
        </p:sp>
      </p:grpSp>
      <p:pic>
        <p:nvPicPr>
          <p:cNvPr id="22" name="Picture 21">
            <a:extLst>
              <a:ext uri="{FF2B5EF4-FFF2-40B4-BE49-F238E27FC236}">
                <a16:creationId xmlns:a16="http://schemas.microsoft.com/office/drawing/2014/main" id="{0E3DAAE7-AB44-4F4F-A1DE-8BDBF65723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24" name="TextBox 23">
            <a:extLst>
              <a:ext uri="{FF2B5EF4-FFF2-40B4-BE49-F238E27FC236}">
                <a16:creationId xmlns:a16="http://schemas.microsoft.com/office/drawing/2014/main" id="{A6185E72-3B87-48F4-91E6-702CDD6C6CE7}"/>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9316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844356" y="0"/>
            <a:ext cx="13443644" cy="10287000"/>
          </a:xfrm>
          <a:prstGeom prst="rect">
            <a:avLst/>
          </a:prstGeom>
          <a:solidFill>
            <a:srgbClr val="FED403"/>
          </a:solidFill>
        </p:spPr>
      </p:sp>
      <p:sp>
        <p:nvSpPr>
          <p:cNvPr id="3" name="AutoShape 3"/>
          <p:cNvSpPr/>
          <p:nvPr/>
        </p:nvSpPr>
        <p:spPr>
          <a:xfrm>
            <a:off x="6008418" y="1851185"/>
            <a:ext cx="11234960" cy="19050"/>
          </a:xfrm>
          <a:prstGeom prst="rect">
            <a:avLst/>
          </a:prstGeom>
          <a:solidFill>
            <a:srgbClr val="0B0B0B"/>
          </a:solidFill>
        </p:spPr>
      </p:sp>
      <p:pic>
        <p:nvPicPr>
          <p:cNvPr id="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6761" y="546562"/>
            <a:ext cx="3761807" cy="1631684"/>
          </a:xfrm>
          <a:prstGeom prst="rect">
            <a:avLst/>
          </a:prstGeom>
        </p:spPr>
      </p:pic>
      <p:sp>
        <p:nvSpPr>
          <p:cNvPr id="11" name="TextBox 10">
            <a:extLst>
              <a:ext uri="{FF2B5EF4-FFF2-40B4-BE49-F238E27FC236}">
                <a16:creationId xmlns:a16="http://schemas.microsoft.com/office/drawing/2014/main" id="{A87E72AF-58F5-45DA-B14E-EDFEA0757076}"/>
              </a:ext>
            </a:extLst>
          </p:cNvPr>
          <p:cNvSpPr txBox="1"/>
          <p:nvPr/>
        </p:nvSpPr>
        <p:spPr>
          <a:xfrm>
            <a:off x="6008418" y="854572"/>
            <a:ext cx="6898042" cy="1015663"/>
          </a:xfrm>
          <a:prstGeom prst="rect">
            <a:avLst/>
          </a:prstGeom>
          <a:noFill/>
        </p:spPr>
        <p:txBody>
          <a:bodyPr wrap="none" rtlCol="0">
            <a:spAutoFit/>
          </a:bodyPr>
          <a:lstStyle/>
          <a:p>
            <a:r>
              <a:rPr lang="en-GB" sz="6000" b="1" dirty="0">
                <a:latin typeface="Arial" panose="020B0604020202020204" pitchFamily="34" charset="0"/>
                <a:cs typeface="Arial" panose="020B0604020202020204" pitchFamily="34" charset="0"/>
              </a:rPr>
              <a:t>Safety Behaviours</a:t>
            </a:r>
          </a:p>
        </p:txBody>
      </p:sp>
      <p:grpSp>
        <p:nvGrpSpPr>
          <p:cNvPr id="12" name="Group 3">
            <a:extLst>
              <a:ext uri="{FF2B5EF4-FFF2-40B4-BE49-F238E27FC236}">
                <a16:creationId xmlns:a16="http://schemas.microsoft.com/office/drawing/2014/main" id="{1D1127F9-83F7-484E-97A7-FAB88031CD40}"/>
              </a:ext>
            </a:extLst>
          </p:cNvPr>
          <p:cNvGrpSpPr/>
          <p:nvPr/>
        </p:nvGrpSpPr>
        <p:grpSpPr>
          <a:xfrm>
            <a:off x="1028700" y="4873715"/>
            <a:ext cx="629504" cy="546714"/>
            <a:chOff x="0" y="9525"/>
            <a:chExt cx="839338" cy="728952"/>
          </a:xfrm>
        </p:grpSpPr>
        <p:sp>
          <p:nvSpPr>
            <p:cNvPr id="13" name="TextBox 4">
              <a:extLst>
                <a:ext uri="{FF2B5EF4-FFF2-40B4-BE49-F238E27FC236}">
                  <a16:creationId xmlns:a16="http://schemas.microsoft.com/office/drawing/2014/main" id="{A2761789-7B8D-464F-AA13-C71553B63AA9}"/>
                </a:ext>
              </a:extLst>
            </p:cNvPr>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ea typeface="Arimo Bold" panose="020B0604020202020204" charset="0"/>
                  <a:cs typeface="Arial" panose="020B0604020202020204" pitchFamily="34" charset="0"/>
                </a:rPr>
                <a:t>06</a:t>
              </a:r>
            </a:p>
          </p:txBody>
        </p:sp>
        <p:sp>
          <p:nvSpPr>
            <p:cNvPr id="14" name="AutoShape 5">
              <a:extLst>
                <a:ext uri="{FF2B5EF4-FFF2-40B4-BE49-F238E27FC236}">
                  <a16:creationId xmlns:a16="http://schemas.microsoft.com/office/drawing/2014/main" id="{6439D8A1-AC70-41DE-876E-FD374BF57A9B}"/>
                </a:ext>
              </a:extLst>
            </p:cNvPr>
            <p:cNvSpPr/>
            <p:nvPr/>
          </p:nvSpPr>
          <p:spPr>
            <a:xfrm>
              <a:off x="0" y="700517"/>
              <a:ext cx="839338" cy="37960"/>
            </a:xfrm>
            <a:prstGeom prst="rect">
              <a:avLst/>
            </a:prstGeom>
            <a:solidFill>
              <a:srgbClr val="000000"/>
            </a:solidFill>
          </p:spPr>
        </p:sp>
      </p:grpSp>
      <p:sp>
        <p:nvSpPr>
          <p:cNvPr id="22" name="TextBox 21">
            <a:extLst>
              <a:ext uri="{FF2B5EF4-FFF2-40B4-BE49-F238E27FC236}">
                <a16:creationId xmlns:a16="http://schemas.microsoft.com/office/drawing/2014/main" id="{52838552-FF94-40BB-86C2-68DF31910427}"/>
              </a:ext>
            </a:extLst>
          </p:cNvPr>
          <p:cNvSpPr txBox="1"/>
          <p:nvPr/>
        </p:nvSpPr>
        <p:spPr>
          <a:xfrm>
            <a:off x="6024340" y="2172850"/>
            <a:ext cx="9444260" cy="4154984"/>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SPEAK OUT</a:t>
            </a:r>
          </a:p>
          <a:p>
            <a:endParaRPr lang="en-GB" sz="3600" b="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ask questions if I don’t understand and stop unsafe behaviours being demonstrated by others</a:t>
            </a:r>
          </a:p>
          <a:p>
            <a:endParaRPr lang="en-GB" sz="1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report incidents, near-misses or hazards promptly</a:t>
            </a:r>
          </a:p>
          <a:p>
            <a:endParaRPr lang="en-GB" sz="1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express any concerns or suggestions for improvement to my Supervisor and Line Manager</a:t>
            </a:r>
            <a:endParaRPr lang="en-GB" sz="100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A14F8CF9-01B1-4BA5-919D-B2CFFBD766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46987" y="2139176"/>
            <a:ext cx="1696391" cy="1357113"/>
          </a:xfrm>
          <a:prstGeom prst="rect">
            <a:avLst/>
          </a:prstGeom>
        </p:spPr>
      </p:pic>
      <p:pic>
        <p:nvPicPr>
          <p:cNvPr id="15" name="Picture 14">
            <a:extLst>
              <a:ext uri="{FF2B5EF4-FFF2-40B4-BE49-F238E27FC236}">
                <a16:creationId xmlns:a16="http://schemas.microsoft.com/office/drawing/2014/main" id="{EA36A33B-1EE8-42EA-88BE-2E0C475A11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17" name="TextBox 16">
            <a:extLst>
              <a:ext uri="{FF2B5EF4-FFF2-40B4-BE49-F238E27FC236}">
                <a16:creationId xmlns:a16="http://schemas.microsoft.com/office/drawing/2014/main" id="{D4450C16-8A66-4AA5-A9A4-27EAD6B7E0F9}"/>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111398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65965" cy="10287000"/>
          </a:xfrm>
          <a:prstGeom prst="rect">
            <a:avLst/>
          </a:prstGeom>
          <a:solidFill>
            <a:srgbClr val="FED403"/>
          </a:solidFill>
        </p:spPr>
      </p:sp>
      <p:grpSp>
        <p:nvGrpSpPr>
          <p:cNvPr id="3" name="Group 3"/>
          <p:cNvGrpSpPr/>
          <p:nvPr/>
        </p:nvGrpSpPr>
        <p:grpSpPr>
          <a:xfrm>
            <a:off x="1028700" y="4873715"/>
            <a:ext cx="629504" cy="546714"/>
            <a:chOff x="0" y="9525"/>
            <a:chExt cx="839338" cy="728952"/>
          </a:xfrm>
        </p:grpSpPr>
        <p:sp>
          <p:nvSpPr>
            <p:cNvPr id="4" name="TextBox 4"/>
            <p:cNvSpPr txBox="1"/>
            <p:nvPr/>
          </p:nvSpPr>
          <p:spPr>
            <a:xfrm>
              <a:off x="0" y="9525"/>
              <a:ext cx="597244" cy="410369"/>
            </a:xfrm>
            <a:prstGeom prst="rect">
              <a:avLst/>
            </a:prstGeom>
          </p:spPr>
          <p:txBody>
            <a:bodyPr lIns="0" tIns="0" rIns="0" bIns="0" rtlCol="0" anchor="t">
              <a:spAutoFit/>
            </a:bodyPr>
            <a:lstStyle/>
            <a:p>
              <a:pPr>
                <a:lnSpc>
                  <a:spcPts val="2420"/>
                </a:lnSpc>
              </a:pPr>
              <a:r>
                <a:rPr lang="en-US" sz="2200" dirty="0">
                  <a:solidFill>
                    <a:srgbClr val="0B0B0B"/>
                  </a:solidFill>
                  <a:latin typeface="Arial" panose="020B0604020202020204" pitchFamily="34" charset="0"/>
                  <a:cs typeface="Arial" panose="020B0604020202020204" pitchFamily="34" charset="0"/>
                </a:rPr>
                <a:t>07</a:t>
              </a:r>
            </a:p>
          </p:txBody>
        </p:sp>
        <p:sp>
          <p:nvSpPr>
            <p:cNvPr id="5" name="AutoShape 5"/>
            <p:cNvSpPr/>
            <p:nvPr/>
          </p:nvSpPr>
          <p:spPr>
            <a:xfrm>
              <a:off x="0" y="700517"/>
              <a:ext cx="839338" cy="37960"/>
            </a:xfrm>
            <a:prstGeom prst="rect">
              <a:avLst/>
            </a:prstGeom>
            <a:solidFill>
              <a:srgbClr val="3A3A3B"/>
            </a:solidFill>
          </p:spPr>
        </p:sp>
      </p:grpSp>
      <p:pic>
        <p:nvPicPr>
          <p:cNvPr id="19" name="Picture 9">
            <a:extLst>
              <a:ext uri="{FF2B5EF4-FFF2-40B4-BE49-F238E27FC236}">
                <a16:creationId xmlns:a16="http://schemas.microsoft.com/office/drawing/2014/main" id="{6F2D980D-4AD4-45E6-9D47-B37CB765D76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1185" y="546562"/>
            <a:ext cx="3761807" cy="1631684"/>
          </a:xfrm>
          <a:prstGeom prst="rect">
            <a:avLst/>
          </a:prstGeom>
        </p:spPr>
      </p:pic>
      <p:sp>
        <p:nvSpPr>
          <p:cNvPr id="20" name="AutoShape 6">
            <a:extLst>
              <a:ext uri="{FF2B5EF4-FFF2-40B4-BE49-F238E27FC236}">
                <a16:creationId xmlns:a16="http://schemas.microsoft.com/office/drawing/2014/main" id="{96BD37E2-EB1E-456A-AAE5-0B39A0E0A212}"/>
              </a:ext>
            </a:extLst>
          </p:cNvPr>
          <p:cNvSpPr/>
          <p:nvPr/>
        </p:nvSpPr>
        <p:spPr>
          <a:xfrm>
            <a:off x="6098679" y="1866900"/>
            <a:ext cx="10956605" cy="19034"/>
          </a:xfrm>
          <a:prstGeom prst="rect">
            <a:avLst/>
          </a:prstGeom>
          <a:solidFill>
            <a:srgbClr val="0B0B0B"/>
          </a:solidFill>
        </p:spPr>
      </p:sp>
      <p:sp>
        <p:nvSpPr>
          <p:cNvPr id="21" name="TextBox 7">
            <a:extLst>
              <a:ext uri="{FF2B5EF4-FFF2-40B4-BE49-F238E27FC236}">
                <a16:creationId xmlns:a16="http://schemas.microsoft.com/office/drawing/2014/main" id="{9CD481B8-FC1B-4DCA-80E0-24D24D54245C}"/>
              </a:ext>
            </a:extLst>
          </p:cNvPr>
          <p:cNvSpPr txBox="1"/>
          <p:nvPr/>
        </p:nvSpPr>
        <p:spPr>
          <a:xfrm>
            <a:off x="6074795" y="1005216"/>
            <a:ext cx="10956605" cy="714375"/>
          </a:xfrm>
          <a:prstGeom prst="rect">
            <a:avLst/>
          </a:prstGeom>
        </p:spPr>
        <p:txBody>
          <a:bodyPr lIns="0" tIns="0" rIns="0" bIns="0" rtlCol="0" anchor="t">
            <a:spAutoFit/>
          </a:bodyPr>
          <a:lstStyle/>
          <a:p>
            <a:pPr>
              <a:lnSpc>
                <a:spcPts val="5400"/>
              </a:lnSpc>
            </a:pPr>
            <a:r>
              <a:rPr lang="en-US" sz="6000" b="1" dirty="0">
                <a:solidFill>
                  <a:srgbClr val="0B0B0B"/>
                </a:solidFill>
                <a:latin typeface="Arial" panose="020B0604020202020204" pitchFamily="34" charset="0"/>
                <a:cs typeface="Arial" panose="020B0604020202020204" pitchFamily="34" charset="0"/>
              </a:rPr>
              <a:t>Safety Behaviours</a:t>
            </a:r>
          </a:p>
        </p:txBody>
      </p:sp>
      <p:sp>
        <p:nvSpPr>
          <p:cNvPr id="10" name="TextBox 9">
            <a:extLst>
              <a:ext uri="{FF2B5EF4-FFF2-40B4-BE49-F238E27FC236}">
                <a16:creationId xmlns:a16="http://schemas.microsoft.com/office/drawing/2014/main" id="{EC1B9D9A-2889-4518-AE8D-59880F4B2EDA}"/>
              </a:ext>
            </a:extLst>
          </p:cNvPr>
          <p:cNvSpPr txBox="1"/>
          <p:nvPr/>
        </p:nvSpPr>
        <p:spPr>
          <a:xfrm>
            <a:off x="6024340" y="2172850"/>
            <a:ext cx="9345862" cy="4308872"/>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BE MINDFUL</a:t>
            </a:r>
          </a:p>
          <a:p>
            <a:endParaRPr lang="en-GB" sz="3600" b="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be vigilant about hazards, the surroundings, team members and my fitness for work</a:t>
            </a:r>
          </a:p>
          <a:p>
            <a:endParaRPr lang="en-GB" sz="1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stay focussed on the task I am doing and look for ways to improve the way it is done</a:t>
            </a:r>
          </a:p>
          <a:p>
            <a:endParaRPr lang="en-GB" sz="10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GB" sz="2800" b="1" dirty="0">
                <a:latin typeface="Arial" panose="020B0604020202020204" pitchFamily="34" charset="0"/>
                <a:cs typeface="Arial" panose="020B0604020202020204" pitchFamily="34" charset="0"/>
              </a:rPr>
              <a:t>I will </a:t>
            </a:r>
            <a:r>
              <a:rPr lang="en-GB" sz="2800" dirty="0">
                <a:latin typeface="Arial" panose="020B0604020202020204" pitchFamily="34" charset="0"/>
                <a:cs typeface="Arial" panose="020B0604020202020204" pitchFamily="34" charset="0"/>
              </a:rPr>
              <a:t>take the time to plan and focus on how to do the job safely</a:t>
            </a:r>
          </a:p>
          <a:p>
            <a:endParaRPr lang="en-GB" sz="1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EED9C8EF-7286-40FA-82E5-7C62FF4485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70202" y="2172850"/>
            <a:ext cx="1685082" cy="1357113"/>
          </a:xfrm>
          <a:prstGeom prst="rect">
            <a:avLst/>
          </a:prstGeom>
        </p:spPr>
      </p:pic>
      <p:pic>
        <p:nvPicPr>
          <p:cNvPr id="12" name="Picture 11">
            <a:extLst>
              <a:ext uri="{FF2B5EF4-FFF2-40B4-BE49-F238E27FC236}">
                <a16:creationId xmlns:a16="http://schemas.microsoft.com/office/drawing/2014/main" id="{62B9278D-8D0E-4EF0-B469-36957A3F6A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7884" y="9518623"/>
            <a:ext cx="3170195" cy="432854"/>
          </a:xfrm>
          <a:prstGeom prst="rect">
            <a:avLst/>
          </a:prstGeom>
        </p:spPr>
      </p:pic>
      <p:sp>
        <p:nvSpPr>
          <p:cNvPr id="14" name="TextBox 13">
            <a:extLst>
              <a:ext uri="{FF2B5EF4-FFF2-40B4-BE49-F238E27FC236}">
                <a16:creationId xmlns:a16="http://schemas.microsoft.com/office/drawing/2014/main" id="{1F309A86-69B8-4CCB-8FC9-D1E44273802C}"/>
              </a:ext>
            </a:extLst>
          </p:cNvPr>
          <p:cNvSpPr txBox="1"/>
          <p:nvPr/>
        </p:nvSpPr>
        <p:spPr>
          <a:xfrm>
            <a:off x="17068800" y="9867900"/>
            <a:ext cx="1091966" cy="246221"/>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HSE.TM.002.02</a:t>
            </a:r>
          </a:p>
        </p:txBody>
      </p:sp>
    </p:spTree>
    <p:extLst>
      <p:ext uri="{BB962C8B-B14F-4D97-AF65-F5344CB8AC3E}">
        <p14:creationId xmlns:p14="http://schemas.microsoft.com/office/powerpoint/2010/main" val="16821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22E951AC811C4DAF99033C35543273" ma:contentTypeVersion="15" ma:contentTypeDescription="Create a new document." ma:contentTypeScope="" ma:versionID="554fccbcd456ec2f7e56ae7547c1c039">
  <xsd:schema xmlns:xsd="http://www.w3.org/2001/XMLSchema" xmlns:xs="http://www.w3.org/2001/XMLSchema" xmlns:p="http://schemas.microsoft.com/office/2006/metadata/properties" xmlns:ns1="http://schemas.microsoft.com/sharepoint/v3" xmlns:ns3="ce1058bd-36a4-4f5f-a6b7-52dab1da8188" xmlns:ns4="c4cf7908-ec83-45d6-97df-25ab067c0ce4" targetNamespace="http://schemas.microsoft.com/office/2006/metadata/properties" ma:root="true" ma:fieldsID="f2d4a31d1945dde634a408486938d187" ns1:_="" ns3:_="" ns4:_="">
    <xsd:import namespace="http://schemas.microsoft.com/sharepoint/v3"/>
    <xsd:import namespace="ce1058bd-36a4-4f5f-a6b7-52dab1da8188"/>
    <xsd:import namespace="c4cf7908-ec83-45d6-97df-25ab067c0ce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1058bd-36a4-4f5f-a6b7-52dab1da818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cf7908-ec83-45d6-97df-25ab067c0ce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BB1CA0-DC28-4788-A87D-8F91274104A2}">
  <ds:schemaRefs>
    <ds:schemaRef ds:uri="http://schemas.microsoft.com/office/2006/documentManagement/types"/>
    <ds:schemaRef ds:uri="c4cf7908-ec83-45d6-97df-25ab067c0ce4"/>
    <ds:schemaRef ds:uri="ce1058bd-36a4-4f5f-a6b7-52dab1da8188"/>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0399C6C-20B6-4B3C-BA09-84F9152DD89D}">
  <ds:schemaRefs>
    <ds:schemaRef ds:uri="http://schemas.microsoft.com/sharepoint/v3/contenttype/forms"/>
  </ds:schemaRefs>
</ds:datastoreItem>
</file>

<file path=customXml/itemProps3.xml><?xml version="1.0" encoding="utf-8"?>
<ds:datastoreItem xmlns:ds="http://schemas.openxmlformats.org/officeDocument/2006/customXml" ds:itemID="{77E32C07-D8D0-4D52-9D10-B70BF82717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e1058bd-36a4-4f5f-a6b7-52dab1da8188"/>
    <ds:schemaRef ds:uri="c4cf7908-ec83-45d6-97df-25ab067c0c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1602</TotalTime>
  <Words>850</Words>
  <Application>Microsoft Office PowerPoint</Application>
  <PresentationFormat>Custom</PresentationFormat>
  <Paragraphs>141</Paragraphs>
  <Slides>16</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Black</vt:lpstr>
      <vt:lpstr>Calibri</vt:lpstr>
      <vt:lpstr>KG Skinny Latte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Frontline Coaching Session</dc:title>
  <dc:creator>Evan Judge</dc:creator>
  <cp:lastModifiedBy>Evan Judge</cp:lastModifiedBy>
  <cp:revision>35</cp:revision>
  <dcterms:created xsi:type="dcterms:W3CDTF">2006-08-16T00:00:00Z</dcterms:created>
  <dcterms:modified xsi:type="dcterms:W3CDTF">2021-03-17T06:50:11Z</dcterms:modified>
  <dc:identifier>DAEJGw_b_GA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0x010100C022E951AC811C4DAF99033C35543273</vt:lpwstr>
  </property>
</Properties>
</file>