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8288000" cy="10287000"/>
  <p:notesSz cx="6858000" cy="9144000"/>
  <p:embeddedFontLst>
    <p:embeddedFont>
      <p:font typeface="DM Sans" pitchFamily="2" charset="0"/>
      <p:regular r:id="rId19"/>
    </p:embeddedFont>
    <p:embeddedFont>
      <p:font typeface="Poppins" panose="00000500000000000000" pitchFamily="2" charset="0"/>
      <p:regular r:id="rId20"/>
    </p:embeddedFont>
    <p:embeddedFont>
      <p:font typeface="Poppins Bold" panose="00000800000000000000" charset="0"/>
      <p:regular r:id="rId21"/>
    </p:embeddedFont>
    <p:embeddedFont>
      <p:font typeface="Poppins Medium" panose="00000600000000000000" pitchFamily="2" charset="0"/>
      <p:regular r:id="rId22"/>
    </p:embeddedFont>
    <p:embeddedFont>
      <p:font typeface="Poppins Semi-Bold" panose="020B0604020202020204" charset="0"/>
      <p:regular r:id="rId23"/>
    </p:embeddedFont>
    <p:embeddedFont>
      <p:font typeface="Poppins Ultra-Bold" panose="020B0604020202020204" charset="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B86C5D-BDEA-4608-AD97-BB524D5C0814}" v="4" dt="2026-10-02T08:07:27.629"/>
    <p1510:client id="{805A7C26-DF36-4625-8BEB-3F40CCDB6E1A}" v="3" dt="2026-10-02T08:01:32.656"/>
    <p1510:client id="{C1439B61-3CA9-42D2-BB28-BEF21D6A9275}" v="1" dt="2026-10-02T07:54:13.210"/>
    <p1510:client id="{DA73E4B9-DEC5-4967-BEEF-F1527DE8098F}" v="4" dt="2026-10-02T07:52:18.3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62060" autoAdjust="0"/>
  </p:normalViewPr>
  <p:slideViewPr>
    <p:cSldViewPr>
      <p:cViewPr varScale="1">
        <p:scale>
          <a:sx n="44" d="100"/>
          <a:sy n="44" d="100"/>
        </p:scale>
        <p:origin x="2196"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van Judge" userId="1de4a74c-e1ef-46a7-b937-00abde9ac724" providerId="ADAL" clId="{60555E28-A8F7-48EA-8FC1-3C37619C0557}"/>
    <pc:docChg chg="custSel modSld">
      <pc:chgData name="Evan Judge" userId="1de4a74c-e1ef-46a7-b937-00abde9ac724" providerId="ADAL" clId="{60555E28-A8F7-48EA-8FC1-3C37619C0557}" dt="2026-10-02T08:07:39.120" v="116" actId="14100"/>
      <pc:docMkLst>
        <pc:docMk/>
      </pc:docMkLst>
      <pc:sldChg chg="modSp mod">
        <pc:chgData name="Evan Judge" userId="1de4a74c-e1ef-46a7-b937-00abde9ac724" providerId="ADAL" clId="{60555E28-A8F7-48EA-8FC1-3C37619C0557}" dt="2026-10-02T07:53:53.684" v="6" actId="1076"/>
        <pc:sldMkLst>
          <pc:docMk/>
          <pc:sldMk cId="0" sldId="256"/>
        </pc:sldMkLst>
        <pc:spChg chg="mod">
          <ac:chgData name="Evan Judge" userId="1de4a74c-e1ef-46a7-b937-00abde9ac724" providerId="ADAL" clId="{60555E28-A8F7-48EA-8FC1-3C37619C0557}" dt="2026-10-02T07:53:53.684" v="6" actId="1076"/>
          <ac:spMkLst>
            <pc:docMk/>
            <pc:sldMk cId="0" sldId="256"/>
            <ac:spMk id="3" creationId="{00000000-0000-0000-0000-000000000000}"/>
          </ac:spMkLst>
        </pc:spChg>
      </pc:sldChg>
      <pc:sldChg chg="addSp delSp modSp mod delAnim modAnim modNotesTx">
        <pc:chgData name="Evan Judge" userId="1de4a74c-e1ef-46a7-b937-00abde9ac724" providerId="ADAL" clId="{60555E28-A8F7-48EA-8FC1-3C37619C0557}" dt="2026-10-02T08:05:58.016" v="105" actId="20577"/>
        <pc:sldMkLst>
          <pc:docMk/>
          <pc:sldMk cId="0" sldId="258"/>
        </pc:sldMkLst>
        <pc:spChg chg="del">
          <ac:chgData name="Evan Judge" userId="1de4a74c-e1ef-46a7-b937-00abde9ac724" providerId="ADAL" clId="{60555E28-A8F7-48EA-8FC1-3C37619C0557}" dt="2026-10-02T07:51:01.214" v="0" actId="478"/>
          <ac:spMkLst>
            <pc:docMk/>
            <pc:sldMk cId="0" sldId="258"/>
            <ac:spMk id="2" creationId="{00000000-0000-0000-0000-000000000000}"/>
          </ac:spMkLst>
        </pc:spChg>
        <pc:spChg chg="add mod">
          <ac:chgData name="Evan Judge" userId="1de4a74c-e1ef-46a7-b937-00abde9ac724" providerId="ADAL" clId="{60555E28-A8F7-48EA-8FC1-3C37619C0557}" dt="2026-10-02T08:02:00.395" v="18" actId="1076"/>
          <ac:spMkLst>
            <pc:docMk/>
            <pc:sldMk cId="0" sldId="258"/>
            <ac:spMk id="6" creationId="{E99F4589-29E4-6407-23E7-59DA456AF864}"/>
          </ac:spMkLst>
        </pc:spChg>
        <pc:picChg chg="add del mod">
          <ac:chgData name="Evan Judge" userId="1de4a74c-e1ef-46a7-b937-00abde9ac724" providerId="ADAL" clId="{60555E28-A8F7-48EA-8FC1-3C37619C0557}" dt="2026-10-02T08:05:18.569" v="22" actId="478"/>
          <ac:picMkLst>
            <pc:docMk/>
            <pc:sldMk cId="0" sldId="258"/>
            <ac:picMk id="2" creationId="{DF266511-A704-E984-7948-48F09C903B34}"/>
          </ac:picMkLst>
        </pc:picChg>
        <pc:picChg chg="add mod">
          <ac:chgData name="Evan Judge" userId="1de4a74c-e1ef-46a7-b937-00abde9ac724" providerId="ADAL" clId="{60555E28-A8F7-48EA-8FC1-3C37619C0557}" dt="2026-10-02T08:05:29.200" v="24" actId="14100"/>
          <ac:picMkLst>
            <pc:docMk/>
            <pc:sldMk cId="0" sldId="258"/>
            <ac:picMk id="4" creationId="{B073ED78-950E-038A-C324-8D2FAA5A1B36}"/>
          </ac:picMkLst>
        </pc:picChg>
        <pc:picChg chg="add del mod">
          <ac:chgData name="Evan Judge" userId="1de4a74c-e1ef-46a7-b937-00abde9ac724" providerId="ADAL" clId="{60555E28-A8F7-48EA-8FC1-3C37619C0557}" dt="2026-10-02T08:00:03.108" v="7" actId="478"/>
          <ac:picMkLst>
            <pc:docMk/>
            <pc:sldMk cId="0" sldId="258"/>
            <ac:picMk id="4" creationId="{D0718EA9-E8CB-41D0-DB01-6FD42BFCF9C6}"/>
          </ac:picMkLst>
        </pc:picChg>
      </pc:sldChg>
      <pc:sldChg chg="addSp delSp modSp mod delAnim modAnim modNotesTx">
        <pc:chgData name="Evan Judge" userId="1de4a74c-e1ef-46a7-b937-00abde9ac724" providerId="ADAL" clId="{60555E28-A8F7-48EA-8FC1-3C37619C0557}" dt="2026-10-02T08:07:39.120" v="116" actId="14100"/>
        <pc:sldMkLst>
          <pc:docMk/>
          <pc:sldMk cId="0" sldId="270"/>
        </pc:sldMkLst>
        <pc:spChg chg="del">
          <ac:chgData name="Evan Judge" userId="1de4a74c-e1ef-46a7-b937-00abde9ac724" providerId="ADAL" clId="{60555E28-A8F7-48EA-8FC1-3C37619C0557}" dt="2026-10-02T07:51:55.523" v="3" actId="478"/>
          <ac:spMkLst>
            <pc:docMk/>
            <pc:sldMk cId="0" sldId="270"/>
            <ac:spMk id="2" creationId="{00000000-0000-0000-0000-000000000000}"/>
          </ac:spMkLst>
        </pc:spChg>
        <pc:spChg chg="del">
          <ac:chgData name="Evan Judge" userId="1de4a74c-e1ef-46a7-b937-00abde9ac724" providerId="ADAL" clId="{60555E28-A8F7-48EA-8FC1-3C37619C0557}" dt="2026-10-02T08:07:30.402" v="113" actId="478"/>
          <ac:spMkLst>
            <pc:docMk/>
            <pc:sldMk cId="0" sldId="270"/>
            <ac:spMk id="3" creationId="{00000000-0000-0000-0000-000000000000}"/>
          </ac:spMkLst>
        </pc:spChg>
        <pc:spChg chg="add del">
          <ac:chgData name="Evan Judge" userId="1de4a74c-e1ef-46a7-b937-00abde9ac724" providerId="ADAL" clId="{60555E28-A8F7-48EA-8FC1-3C37619C0557}" dt="2026-10-02T08:07:31.768" v="114" actId="478"/>
          <ac:spMkLst>
            <pc:docMk/>
            <pc:sldMk cId="0" sldId="270"/>
            <ac:spMk id="6" creationId="{A48C58BE-E889-FB47-7CE2-A1691F3FA92F}"/>
          </ac:spMkLst>
        </pc:spChg>
        <pc:picChg chg="add del mod">
          <ac:chgData name="Evan Judge" userId="1de4a74c-e1ef-46a7-b937-00abde9ac724" providerId="ADAL" clId="{60555E28-A8F7-48EA-8FC1-3C37619C0557}" dt="2026-10-02T08:06:08.600" v="106" actId="478"/>
          <ac:picMkLst>
            <pc:docMk/>
            <pc:sldMk cId="0" sldId="270"/>
            <ac:picMk id="2" creationId="{E202C969-3027-F186-3EE0-D59429DFCA94}"/>
          </ac:picMkLst>
        </pc:picChg>
        <pc:picChg chg="add mod">
          <ac:chgData name="Evan Judge" userId="1de4a74c-e1ef-46a7-b937-00abde9ac724" providerId="ADAL" clId="{60555E28-A8F7-48EA-8FC1-3C37619C0557}" dt="2026-10-02T08:07:39.120" v="116" actId="14100"/>
          <ac:picMkLst>
            <pc:docMk/>
            <pc:sldMk cId="0" sldId="270"/>
            <ac:picMk id="4" creationId="{0D97D839-E27C-6200-3D42-70AE82753211}"/>
          </ac:picMkLst>
        </pc:picChg>
        <pc:picChg chg="add del mod">
          <ac:chgData name="Evan Judge" userId="1de4a74c-e1ef-46a7-b937-00abde9ac724" providerId="ADAL" clId="{60555E28-A8F7-48EA-8FC1-3C37619C0557}" dt="2026-10-02T08:00:20.412" v="8" actId="478"/>
          <ac:picMkLst>
            <pc:docMk/>
            <pc:sldMk cId="0" sldId="270"/>
            <ac:picMk id="4" creationId="{E4AD811D-96D3-F6E4-2757-1385A27BFB1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02.10.2026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Guidelines for a Successful Coaching Session</a:t>
            </a:r>
          </a:p>
          <a:p>
            <a:endParaRPr lang="en-US"/>
          </a:p>
          <a:p>
            <a:r>
              <a:rPr lang="en-US"/>
              <a:t>- Preparation for Display: If you're presenting on a large screen or using a projector, ensure everything is displayed prior to the start of the coaching session.</a:t>
            </a:r>
          </a:p>
          <a:p>
            <a:endParaRPr lang="en-US"/>
          </a:p>
          <a:p>
            <a:r>
              <a:rPr lang="en-US"/>
              <a:t>- Welcoming the Team: Begin by welcoming the team, encouraging their participation, and inviting them to enjoy the session.</a:t>
            </a:r>
          </a:p>
          <a:p>
            <a:endParaRPr lang="en-US"/>
          </a:p>
          <a:p>
            <a:r>
              <a:rPr lang="en-US"/>
              <a:t>- Housekeeping Details:</a:t>
            </a:r>
          </a:p>
          <a:p>
            <a:r>
              <a:rPr lang="en-US"/>
              <a:t>  - Phones: Please make sure phones are turned off.</a:t>
            </a:r>
          </a:p>
          <a:p>
            <a:r>
              <a:rPr lang="en-US"/>
              <a:t>  - Restroom Locations: Inform attendees about the locations of restrooms.</a:t>
            </a:r>
          </a:p>
          <a:p>
            <a:r>
              <a:rPr lang="en-US"/>
              <a:t>  - Questions: Encourage participants to raise their hands for questions.</a:t>
            </a:r>
          </a:p>
          <a:p>
            <a:r>
              <a:rPr lang="en-US"/>
              <a:t>  - Social Distancing: Remind everyone to maintain social distancing throughout the session.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Introduction to Our See Care Journey</a:t>
            </a:r>
          </a:p>
          <a:p>
            <a:endParaRPr lang="en-US"/>
          </a:p>
          <a:p>
            <a:r>
              <a:rPr lang="en-US"/>
              <a:t>This marks the beginning or a revitalization of our See Care Journey. To ensure that everyone is on the same page, we will go through some slides, watch a couple of video messages, and engage in two brief group activities.</a:t>
            </a:r>
          </a:p>
          <a:p>
            <a:endParaRPr lang="en-US"/>
          </a:p>
          <a:p>
            <a:r>
              <a:rPr lang="en-US"/>
              <a:t> Overview of the Session</a:t>
            </a:r>
          </a:p>
          <a:p>
            <a:r>
              <a:rPr lang="en-US"/>
              <a:t>- Review the slide headings to provide the team with an overview of what to anticipate.</a:t>
            </a:r>
          </a:p>
          <a:p>
            <a:endParaRPr lang="en-US"/>
          </a:p>
          <a:p>
            <a:r>
              <a:rPr lang="en-US"/>
              <a:t>- Click to advance to the next slide.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Now, let's tune in for a short and snappy welcome message from the Compass HSE Team! – Please note that you need a internet connection to play the video.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Engage with Questions from the Slide</a:t>
            </a:r>
          </a:p>
          <a:p>
            <a:endParaRPr lang="en-US"/>
          </a:p>
          <a:p>
            <a:r>
              <a:rPr lang="en-US"/>
              <a:t>Consider the following potential responses:  </a:t>
            </a:r>
          </a:p>
          <a:p>
            <a:r>
              <a:rPr lang="en-US"/>
              <a:t>- To earn an income  </a:t>
            </a:r>
          </a:p>
          <a:p>
            <a:r>
              <a:rPr lang="en-US"/>
              <a:t>- To support my family  </a:t>
            </a:r>
          </a:p>
          <a:p>
            <a:r>
              <a:rPr lang="en-US"/>
              <a:t>- To fund my social activities or vacations  </a:t>
            </a:r>
          </a:p>
          <a:p>
            <a:r>
              <a:rPr lang="en-US"/>
              <a:t>- Or simply because they find joy in their work  </a:t>
            </a:r>
          </a:p>
          <a:p>
            <a:endParaRPr lang="en-US"/>
          </a:p>
          <a:p>
            <a:r>
              <a:rPr lang="en-US"/>
              <a:t>Emphasize this crucial point: no matter the motivation for coming to work, our sense of safety is paramount. We all share the responsibility for ensuring our own safety and that of those around us.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Safety Culture</a:t>
            </a:r>
          </a:p>
          <a:p>
            <a:endParaRPr lang="en-US"/>
          </a:p>
          <a:p>
            <a:r>
              <a:rPr lang="en-US"/>
              <a:t>Before proceeding:  </a:t>
            </a:r>
          </a:p>
          <a:p>
            <a:r>
              <a:rPr lang="en-US"/>
              <a:t>- Ask: What is Safety Culture? – Click to reveal the definition.  </a:t>
            </a:r>
          </a:p>
          <a:p>
            <a:r>
              <a:rPr lang="en-US"/>
              <a:t>- Click to display the DuPont Bradley Curve and discuss each stage as outlined in the brief video.  </a:t>
            </a:r>
          </a:p>
          <a:p>
            <a:endParaRPr lang="en-US"/>
          </a:p>
          <a:p>
            <a:r>
              <a:rPr lang="en-US"/>
              <a:t> Content Discussion  </a:t>
            </a:r>
          </a:p>
          <a:p>
            <a:endParaRPr lang="en-US"/>
          </a:p>
          <a:p>
            <a:r>
              <a:rPr lang="en-US"/>
              <a:t>- Ask: Considering what we've learned about the “why,” what actions do you think we can take to inspire change in our culture?  </a:t>
            </a:r>
          </a:p>
          <a:p>
            <a:endParaRPr lang="en-US"/>
          </a:p>
          <a:p>
            <a:r>
              <a:rPr lang="en-US"/>
              <a:t>After any discussion, be sure to summarize the key points that were covered.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Now, pose the questions displayed on the screen.</a:t>
            </a:r>
          </a:p>
          <a:p>
            <a:endParaRPr lang="en-US"/>
          </a:p>
          <a:p>
            <a:r>
              <a:rPr lang="en-US"/>
              <a:t>- Take note of where you believe we stand on the graph: Are we reactive, dependent, independent, or interdependent?</a:t>
            </a:r>
          </a:p>
          <a:p>
            <a:r>
              <a:rPr lang="en-US"/>
              <a:t>  </a:t>
            </a:r>
          </a:p>
          <a:p>
            <a:r>
              <a:rPr lang="en-US"/>
              <a:t>The primary takeaway from this activity is to help the team realize that they have the power to influence and alter their position. </a:t>
            </a:r>
          </a:p>
          <a:p>
            <a:endParaRPr lang="en-US"/>
          </a:p>
          <a:p>
            <a:r>
              <a:rPr lang="en-US"/>
              <a:t>Encourage them to start contemplating how they can shift the culture to benefit everyone involved.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Fostering a Strong Safety Culture</a:t>
            </a:r>
          </a:p>
          <a:p>
            <a:endParaRPr lang="en-US" dirty="0"/>
          </a:p>
          <a:p>
            <a:r>
              <a:rPr lang="en-US" dirty="0"/>
              <a:t>To cultivate a robust safety culture, we must all operate within the same framework—this is where Safety Behaviours come into play. You may recognize some of these principles, but they have been revised to ensure that you are at the heart of our safety culture.</a:t>
            </a:r>
          </a:p>
          <a:p>
            <a:endParaRPr lang="en-US" dirty="0"/>
          </a:p>
          <a:p>
            <a:r>
              <a:rPr lang="en-US" dirty="0"/>
              <a:t> Key Behaviours:</a:t>
            </a:r>
          </a:p>
          <a:p>
            <a:endParaRPr lang="en-US" dirty="0"/>
          </a:p>
          <a:p>
            <a:r>
              <a:rPr lang="en-US" dirty="0"/>
              <a:t>- Speak Out: Encourages us to engage in positive, two-way dialogues and conversations.  </a:t>
            </a:r>
          </a:p>
          <a:p>
            <a:endParaRPr lang="en-US" dirty="0"/>
          </a:p>
          <a:p>
            <a:r>
              <a:rPr lang="en-US" dirty="0"/>
              <a:t>- Be Mindful: Focuses on being aware of workplace hazards and understanding how we can manage them effectively.  </a:t>
            </a:r>
          </a:p>
          <a:p>
            <a:endParaRPr lang="en-US" dirty="0"/>
          </a:p>
          <a:p>
            <a:r>
              <a:rPr lang="en-US" dirty="0"/>
              <a:t>- Get Involved: Inspires all of us to take a proactive approach to safety, keeping it at the forefront of our activities.  </a:t>
            </a:r>
          </a:p>
          <a:p>
            <a:endParaRPr lang="en-US" dirty="0"/>
          </a:p>
          <a:p>
            <a:r>
              <a:rPr lang="en-US" dirty="0"/>
              <a:t>We will now take a brief look at each of these behaviours in greater detail.  </a:t>
            </a:r>
          </a:p>
          <a:p>
            <a:endParaRPr lang="en-US" dirty="0"/>
          </a:p>
          <a:p>
            <a:r>
              <a:rPr lang="en-US" dirty="0"/>
              <a:t>*Click to reveal each behaviour.  </a:t>
            </a:r>
          </a:p>
          <a:p>
            <a:r>
              <a:rPr lang="en-US" dirty="0"/>
              <a:t>**Click to move on to the next slide.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Speak Out – remember this is about having positive two</a:t>
            </a:r>
          </a:p>
          <a:p>
            <a:r>
              <a:rPr lang="en-US" dirty="0"/>
              <a:t>way dialogue / conversations </a:t>
            </a:r>
          </a:p>
          <a:p>
            <a:r>
              <a:rPr lang="en-US" dirty="0"/>
              <a:t>Read through each of the behaviours on the screen, try </a:t>
            </a:r>
          </a:p>
          <a:p>
            <a:r>
              <a:rPr lang="en-US" dirty="0"/>
              <a:t>linking to practical examples of this in your unit </a:t>
            </a:r>
          </a:p>
          <a:p>
            <a:r>
              <a:rPr lang="en-US" dirty="0"/>
              <a:t>Encourage discussion about how this behaviour can be </a:t>
            </a:r>
          </a:p>
          <a:p>
            <a:r>
              <a:rPr lang="en-US" dirty="0"/>
              <a:t>demonstrated in your unit.  </a:t>
            </a:r>
          </a:p>
          <a:p>
            <a:r>
              <a:rPr lang="en-US" dirty="0"/>
              <a:t>*Click to reveal each example (3 in total) </a:t>
            </a:r>
          </a:p>
          <a:p>
            <a:r>
              <a:rPr lang="en-US" dirty="0"/>
              <a:t>**Click to move onto the next slide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Be Mindful – remember this is about being aware of our </a:t>
            </a:r>
          </a:p>
          <a:p>
            <a:r>
              <a:rPr lang="en-US" dirty="0"/>
              <a:t>environment and the hazards present </a:t>
            </a:r>
          </a:p>
          <a:p>
            <a:r>
              <a:rPr lang="en-US" dirty="0"/>
              <a:t>Read through each of the behaviours on the screen, try </a:t>
            </a:r>
          </a:p>
          <a:p>
            <a:r>
              <a:rPr lang="en-US" dirty="0"/>
              <a:t>linking to practical examples of this in your unit </a:t>
            </a:r>
          </a:p>
          <a:p>
            <a:r>
              <a:rPr lang="en-US" dirty="0"/>
              <a:t>Encourage discussion about how this behaviour can be </a:t>
            </a:r>
          </a:p>
          <a:p>
            <a:r>
              <a:rPr lang="en-US" dirty="0"/>
              <a:t>demonstrated in your unit.  </a:t>
            </a:r>
          </a:p>
          <a:p>
            <a:r>
              <a:rPr lang="en-US" dirty="0"/>
              <a:t>*Click to reveal each example (3 in total) </a:t>
            </a:r>
          </a:p>
          <a:p>
            <a:r>
              <a:rPr lang="en-US" dirty="0"/>
              <a:t>**Click to move onto the next slide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Get Involved – remember this is about being proactive </a:t>
            </a:r>
          </a:p>
          <a:p>
            <a:r>
              <a:rPr lang="en-US" dirty="0"/>
              <a:t>and keeping safety a priority even when we are busy </a:t>
            </a:r>
          </a:p>
          <a:p>
            <a:r>
              <a:rPr lang="en-US" dirty="0"/>
              <a:t>Read through each of the behaviours on the screen, try </a:t>
            </a:r>
          </a:p>
          <a:p>
            <a:r>
              <a:rPr lang="en-US" dirty="0"/>
              <a:t>linking to practical examples of this in your unit </a:t>
            </a:r>
          </a:p>
          <a:p>
            <a:r>
              <a:rPr lang="en-US" dirty="0"/>
              <a:t>Encourage discussion about how this behaviour can be </a:t>
            </a:r>
          </a:p>
          <a:p>
            <a:r>
              <a:rPr lang="en-US" dirty="0"/>
              <a:t>demonstrated in your unit.  </a:t>
            </a:r>
          </a:p>
          <a:p>
            <a:r>
              <a:rPr lang="en-US" dirty="0"/>
              <a:t>*Click to reveal each example (3 in total) </a:t>
            </a:r>
          </a:p>
          <a:p>
            <a:r>
              <a:rPr lang="en-US" dirty="0"/>
              <a:t>**Click to move onto the next slide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Discuss the Slide's Content</a:t>
            </a:r>
          </a:p>
          <a:p>
            <a:r>
              <a:rPr lang="en-US"/>
              <a:t>The purpose of this slide is to engage your team in the Safety Walk process and encourage them to feel at ease speaking with ANY MANAGEMENT during a Safety Walk. Be sure to emphasize the actions they should take:</a:t>
            </a:r>
          </a:p>
          <a:p>
            <a:endParaRPr lang="en-US"/>
          </a:p>
          <a:p>
            <a:r>
              <a:rPr lang="en-US"/>
              <a:t>- Respond to questions openly and honestly</a:t>
            </a:r>
          </a:p>
          <a:p>
            <a:r>
              <a:rPr lang="en-US"/>
              <a:t>- Avoid shyness or hesitation</a:t>
            </a:r>
          </a:p>
          <a:p>
            <a:r>
              <a:rPr lang="en-US"/>
              <a:t>- Offer any valid suggestions or comments</a:t>
            </a:r>
          </a:p>
          <a:p>
            <a:endParaRPr lang="en-US"/>
          </a:p>
          <a:p>
            <a:r>
              <a:rPr lang="en-US"/>
              <a:t>Click to proceed to the next slide.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Organizing Team Discussions for Workplace Safety</a:t>
            </a:r>
          </a:p>
          <a:p>
            <a:endParaRPr lang="en-US"/>
          </a:p>
          <a:p>
            <a:r>
              <a:rPr lang="en-US"/>
              <a:t>- Divide the team into groups of 3 to 6 individuals. If the team is small, you can conduct this as a single group, but appoint someone to take the lead. </a:t>
            </a:r>
          </a:p>
          <a:p>
            <a:endParaRPr lang="en-US"/>
          </a:p>
          <a:p>
            <a:r>
              <a:rPr lang="en-US"/>
              <a:t>- Each group should discuss potential changes to enhance workplace safety. This could involve starting, stopping, or modifying a work process. </a:t>
            </a:r>
          </a:p>
          <a:p>
            <a:endParaRPr lang="en-US"/>
          </a:p>
          <a:p>
            <a:r>
              <a:rPr lang="en-US"/>
              <a:t>- Assign a leader in each group to take notes and provide feedback.</a:t>
            </a:r>
          </a:p>
          <a:p>
            <a:endParaRPr lang="en-US"/>
          </a:p>
          <a:p>
            <a:r>
              <a:rPr lang="en-US"/>
              <a:t> Keep the slide with the activity visible throughout the discussion and feedback session.  </a:t>
            </a:r>
          </a:p>
          <a:p>
            <a:r>
              <a:rPr lang="en-US"/>
              <a:t> Click to proceed to the next slide.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Start Today! (Remember you will set the tone!) </a:t>
            </a:r>
          </a:p>
          <a:p>
            <a:r>
              <a:rPr lang="en-US"/>
              <a:t>Read through the slide and add points that might be more </a:t>
            </a:r>
          </a:p>
          <a:p>
            <a:r>
              <a:rPr lang="en-US"/>
              <a:t>applicable to your unit.  </a:t>
            </a:r>
          </a:p>
          <a:p>
            <a:r>
              <a:rPr lang="en-US"/>
              <a:t> </a:t>
            </a:r>
          </a:p>
          <a:p>
            <a:r>
              <a:rPr lang="en-US"/>
              <a:t>*Click to move onto the next slide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Now, let's tune in for a short and snappy welcome message from the Compass HSE Team! - Please note that you need an internet connection to play the video.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Thank the team and share why their safety is so important </a:t>
            </a:r>
          </a:p>
          <a:p>
            <a:r>
              <a:rPr lang="en-US"/>
              <a:t>to you as their leader – remember to make it personal.  </a:t>
            </a:r>
          </a:p>
          <a:p>
            <a:r>
              <a:rPr lang="en-US"/>
              <a:t> </a:t>
            </a:r>
          </a:p>
          <a:p>
            <a:r>
              <a:rPr lang="en-US"/>
              <a:t>Remind them that their See Care Share Journey has </a:t>
            </a:r>
          </a:p>
          <a:p>
            <a:r>
              <a:rPr lang="en-US"/>
              <a:t>started!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https://player.vimeo.com/video/1232280521?h=7772f83eac&amp;amp;app_id=122963" TargetMode="External"/><Relationship Id="rId5" Type="http://schemas.openxmlformats.org/officeDocument/2006/relationships/image" Target="../media/image2.jpe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sv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ideo" Target="https://player.vimeo.com/video/1232280530?h=0783e39910&amp;amp;app_id=122963" TargetMode="Externa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AutoShape 2"/>
          <p:cNvSpPr/>
          <p:nvPr/>
        </p:nvSpPr>
        <p:spPr>
          <a:xfrm>
            <a:off x="1000125" y="8358504"/>
            <a:ext cx="16287750" cy="0"/>
          </a:xfrm>
          <a:prstGeom prst="line">
            <a:avLst/>
          </a:prstGeom>
          <a:ln w="19050" cap="flat">
            <a:solidFill>
              <a:srgbClr val="FED403"/>
            </a:solidFill>
            <a:prstDash val="solid"/>
            <a:headEnd type="none" w="sm" len="sm"/>
            <a:tailEnd type="none" w="sm" len="sm"/>
          </a:ln>
        </p:spPr>
        <p:txBody>
          <a:bodyPr/>
          <a:lstStyle/>
          <a:p>
            <a:endParaRPr lang="en-GB"/>
          </a:p>
        </p:txBody>
      </p:sp>
      <p:sp>
        <p:nvSpPr>
          <p:cNvPr id="3" name="Freeform 3"/>
          <p:cNvSpPr/>
          <p:nvPr/>
        </p:nvSpPr>
        <p:spPr>
          <a:xfrm>
            <a:off x="14682392" y="571500"/>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4" name="TextBox 4"/>
          <p:cNvSpPr txBox="1"/>
          <p:nvPr/>
        </p:nvSpPr>
        <p:spPr>
          <a:xfrm>
            <a:off x="1028700" y="1123950"/>
            <a:ext cx="11653833" cy="1969135"/>
          </a:xfrm>
          <a:prstGeom prst="rect">
            <a:avLst/>
          </a:prstGeom>
        </p:spPr>
        <p:txBody>
          <a:bodyPr lIns="0" tIns="0" rIns="0" bIns="0" rtlCol="0" anchor="t">
            <a:spAutoFit/>
          </a:bodyPr>
          <a:lstStyle/>
          <a:p>
            <a:pPr algn="l">
              <a:lnSpc>
                <a:spcPts val="9999"/>
              </a:lnSpc>
            </a:pPr>
            <a:r>
              <a:rPr lang="en-US" sz="9999" b="1">
                <a:solidFill>
                  <a:srgbClr val="1A1A1A"/>
                </a:solidFill>
                <a:latin typeface="Poppins Bold"/>
                <a:ea typeface="Poppins Bold"/>
                <a:cs typeface="Poppins Bold"/>
                <a:sym typeface="Poppins Bold"/>
              </a:rPr>
              <a:t>SEE CARE SHARE</a:t>
            </a:r>
          </a:p>
          <a:p>
            <a:pPr algn="l">
              <a:lnSpc>
                <a:spcPts val="4800"/>
              </a:lnSpc>
            </a:pPr>
            <a:r>
              <a:rPr lang="en-US" sz="4800">
                <a:solidFill>
                  <a:srgbClr val="1A1A1A"/>
                </a:solidFill>
                <a:latin typeface="Poppins"/>
                <a:ea typeface="Poppins"/>
                <a:cs typeface="Poppins"/>
                <a:sym typeface="Poppins"/>
              </a:rPr>
              <a:t>FRONTLINE Coaching</a:t>
            </a:r>
          </a:p>
        </p:txBody>
      </p:sp>
      <p:sp>
        <p:nvSpPr>
          <p:cNvPr id="5" name="TextBox 5"/>
          <p:cNvSpPr txBox="1"/>
          <p:nvPr/>
        </p:nvSpPr>
        <p:spPr>
          <a:xfrm>
            <a:off x="1028700" y="8748395"/>
            <a:ext cx="1773922" cy="509932"/>
          </a:xfrm>
          <a:prstGeom prst="rect">
            <a:avLst/>
          </a:prstGeom>
        </p:spPr>
        <p:txBody>
          <a:bodyPr lIns="0" tIns="0" rIns="0" bIns="0" rtlCol="0" anchor="t">
            <a:spAutoFit/>
          </a:bodyPr>
          <a:lstStyle/>
          <a:p>
            <a:pPr algn="l">
              <a:lnSpc>
                <a:spcPts val="3919"/>
              </a:lnSpc>
            </a:pPr>
            <a:r>
              <a:rPr lang="en-US" sz="2799">
                <a:solidFill>
                  <a:srgbClr val="1A1A1A"/>
                </a:solidFill>
                <a:latin typeface="Poppins"/>
                <a:ea typeface="Poppins"/>
                <a:cs typeface="Poppins"/>
                <a:sym typeface="Poppins"/>
              </a:rPr>
              <a:t>2026</a:t>
            </a:r>
          </a:p>
        </p:txBody>
      </p:sp>
      <p:sp>
        <p:nvSpPr>
          <p:cNvPr id="6" name="TextBox 6"/>
          <p:cNvSpPr txBox="1"/>
          <p:nvPr/>
        </p:nvSpPr>
        <p:spPr>
          <a:xfrm>
            <a:off x="7341409" y="8748395"/>
            <a:ext cx="9917891" cy="509905"/>
          </a:xfrm>
          <a:prstGeom prst="rect">
            <a:avLst/>
          </a:prstGeom>
        </p:spPr>
        <p:txBody>
          <a:bodyPr lIns="0" tIns="0" rIns="0" bIns="0" rtlCol="0" anchor="t">
            <a:spAutoFit/>
          </a:bodyPr>
          <a:lstStyle/>
          <a:p>
            <a:pPr algn="r">
              <a:lnSpc>
                <a:spcPts val="3919"/>
              </a:lnSpc>
            </a:pPr>
            <a:r>
              <a:rPr lang="en-US" sz="2799" b="1">
                <a:solidFill>
                  <a:srgbClr val="1A1A1A"/>
                </a:solidFill>
                <a:latin typeface="Poppins Medium"/>
                <a:ea typeface="Poppins Medium"/>
                <a:cs typeface="Poppins Medium"/>
                <a:sym typeface="Poppins Medium"/>
              </a:rPr>
              <a:t>Version-3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TextBox 2"/>
          <p:cNvSpPr txBox="1"/>
          <p:nvPr/>
        </p:nvSpPr>
        <p:spPr>
          <a:xfrm>
            <a:off x="2660925" y="2596384"/>
            <a:ext cx="534158" cy="5756910"/>
          </a:xfrm>
          <a:prstGeom prst="rect">
            <a:avLst/>
          </a:prstGeom>
        </p:spPr>
        <p:txBody>
          <a:bodyPr lIns="0" tIns="0" rIns="0" bIns="0" rtlCol="0" anchor="t">
            <a:spAutoFit/>
          </a:bodyPr>
          <a:lstStyle/>
          <a:p>
            <a:pPr algn="ctr">
              <a:lnSpc>
                <a:spcPts val="5040"/>
              </a:lnSpc>
            </a:pPr>
            <a:r>
              <a:rPr lang="en-US" sz="3600">
                <a:solidFill>
                  <a:srgbClr val="1A1A1A"/>
                </a:solidFill>
                <a:latin typeface="Poppins"/>
                <a:ea typeface="Poppins"/>
                <a:cs typeface="Poppins"/>
                <a:sym typeface="Poppins"/>
              </a:rPr>
              <a:t>1</a:t>
            </a:r>
          </a:p>
          <a:p>
            <a:pPr algn="ctr">
              <a:lnSpc>
                <a:spcPts val="5040"/>
              </a:lnSpc>
            </a:pPr>
            <a:r>
              <a:rPr lang="en-US" sz="3600">
                <a:solidFill>
                  <a:srgbClr val="1A1A1A"/>
                </a:solidFill>
                <a:latin typeface="Poppins"/>
                <a:ea typeface="Poppins"/>
                <a:cs typeface="Poppins"/>
                <a:sym typeface="Poppins"/>
              </a:rPr>
              <a:t>2</a:t>
            </a:r>
          </a:p>
          <a:p>
            <a:pPr algn="ctr">
              <a:lnSpc>
                <a:spcPts val="5040"/>
              </a:lnSpc>
            </a:pPr>
            <a:r>
              <a:rPr lang="en-US" sz="3600">
                <a:solidFill>
                  <a:srgbClr val="1A1A1A"/>
                </a:solidFill>
                <a:latin typeface="Poppins"/>
                <a:ea typeface="Poppins"/>
                <a:cs typeface="Poppins"/>
                <a:sym typeface="Poppins"/>
              </a:rPr>
              <a:t>3</a:t>
            </a:r>
          </a:p>
          <a:p>
            <a:pPr algn="ctr">
              <a:lnSpc>
                <a:spcPts val="5040"/>
              </a:lnSpc>
            </a:pPr>
            <a:r>
              <a:rPr lang="en-US" sz="3600">
                <a:solidFill>
                  <a:srgbClr val="1A1A1A"/>
                </a:solidFill>
                <a:latin typeface="Poppins"/>
                <a:ea typeface="Poppins"/>
                <a:cs typeface="Poppins"/>
                <a:sym typeface="Poppins"/>
              </a:rPr>
              <a:t>4</a:t>
            </a:r>
          </a:p>
          <a:p>
            <a:pPr algn="ctr">
              <a:lnSpc>
                <a:spcPts val="5040"/>
              </a:lnSpc>
            </a:pPr>
            <a:r>
              <a:rPr lang="en-US" sz="3600">
                <a:solidFill>
                  <a:srgbClr val="1A1A1A"/>
                </a:solidFill>
                <a:latin typeface="Poppins"/>
                <a:ea typeface="Poppins"/>
                <a:cs typeface="Poppins"/>
                <a:sym typeface="Poppins"/>
              </a:rPr>
              <a:t>5</a:t>
            </a:r>
          </a:p>
          <a:p>
            <a:pPr algn="ctr">
              <a:lnSpc>
                <a:spcPts val="5040"/>
              </a:lnSpc>
            </a:pPr>
            <a:r>
              <a:rPr lang="en-US" sz="3600">
                <a:solidFill>
                  <a:srgbClr val="1A1A1A"/>
                </a:solidFill>
                <a:latin typeface="Poppins"/>
                <a:ea typeface="Poppins"/>
                <a:cs typeface="Poppins"/>
                <a:sym typeface="Poppins"/>
              </a:rPr>
              <a:t>6</a:t>
            </a:r>
          </a:p>
          <a:p>
            <a:pPr algn="ctr">
              <a:lnSpc>
                <a:spcPts val="5040"/>
              </a:lnSpc>
            </a:pPr>
            <a:r>
              <a:rPr lang="en-US" sz="3600">
                <a:solidFill>
                  <a:srgbClr val="1A1A1A"/>
                </a:solidFill>
                <a:latin typeface="Poppins"/>
                <a:ea typeface="Poppins"/>
                <a:cs typeface="Poppins"/>
                <a:sym typeface="Poppins"/>
              </a:rPr>
              <a:t>7</a:t>
            </a:r>
          </a:p>
          <a:p>
            <a:pPr algn="ctr">
              <a:lnSpc>
                <a:spcPts val="5040"/>
              </a:lnSpc>
            </a:pPr>
            <a:r>
              <a:rPr lang="en-US" sz="3600">
                <a:solidFill>
                  <a:srgbClr val="1A1A1A"/>
                </a:solidFill>
                <a:latin typeface="Poppins"/>
                <a:ea typeface="Poppins"/>
                <a:cs typeface="Poppins"/>
                <a:sym typeface="Poppins"/>
              </a:rPr>
              <a:t>8</a:t>
            </a:r>
          </a:p>
          <a:p>
            <a:pPr algn="ctr">
              <a:lnSpc>
                <a:spcPts val="5040"/>
              </a:lnSpc>
            </a:pPr>
            <a:r>
              <a:rPr lang="en-US" sz="3600">
                <a:solidFill>
                  <a:srgbClr val="1A1A1A"/>
                </a:solidFill>
                <a:latin typeface="Poppins"/>
                <a:ea typeface="Poppins"/>
                <a:cs typeface="Poppins"/>
                <a:sym typeface="Poppins"/>
              </a:rPr>
              <a:t>9</a:t>
            </a:r>
          </a:p>
        </p:txBody>
      </p:sp>
      <p:sp>
        <p:nvSpPr>
          <p:cNvPr id="3" name="TextBox 3"/>
          <p:cNvSpPr txBox="1"/>
          <p:nvPr/>
        </p:nvSpPr>
        <p:spPr>
          <a:xfrm>
            <a:off x="3945879" y="2615434"/>
            <a:ext cx="5588000" cy="542925"/>
          </a:xfrm>
          <a:prstGeom prst="rect">
            <a:avLst/>
          </a:prstGeom>
        </p:spPr>
        <p:txBody>
          <a:bodyPr lIns="0" tIns="0" rIns="0" bIns="0" rtlCol="0" anchor="t">
            <a:spAutoFit/>
          </a:bodyPr>
          <a:lstStyle/>
          <a:p>
            <a:pPr algn="l">
              <a:lnSpc>
                <a:spcPts val="4200"/>
              </a:lnSpc>
            </a:pPr>
            <a:r>
              <a:rPr lang="en-US" sz="3000">
                <a:solidFill>
                  <a:srgbClr val="1A1A1A"/>
                </a:solidFill>
                <a:latin typeface="Poppins"/>
                <a:ea typeface="Poppins"/>
                <a:cs typeface="Poppins"/>
                <a:sym typeface="Poppins"/>
              </a:rPr>
              <a:t>Welcome Message - Video</a:t>
            </a:r>
          </a:p>
        </p:txBody>
      </p:sp>
      <p:sp>
        <p:nvSpPr>
          <p:cNvPr id="4" name="TextBox 4"/>
          <p:cNvSpPr txBox="1"/>
          <p:nvPr/>
        </p:nvSpPr>
        <p:spPr>
          <a:xfrm>
            <a:off x="1028700" y="902979"/>
            <a:ext cx="7877175" cy="1425547"/>
          </a:xfrm>
          <a:prstGeom prst="rect">
            <a:avLst/>
          </a:prstGeom>
        </p:spPr>
        <p:txBody>
          <a:bodyPr lIns="0" tIns="0" rIns="0" bIns="0" rtlCol="0" anchor="t">
            <a:spAutoFit/>
          </a:bodyPr>
          <a:lstStyle/>
          <a:p>
            <a:pPr algn="l">
              <a:lnSpc>
                <a:spcPts val="9999"/>
              </a:lnSpc>
            </a:pPr>
            <a:r>
              <a:rPr lang="en-US" sz="9999" b="1">
                <a:solidFill>
                  <a:srgbClr val="1A1A1A"/>
                </a:solidFill>
                <a:latin typeface="Poppins Semi-Bold"/>
                <a:ea typeface="Poppins Semi-Bold"/>
                <a:cs typeface="Poppins Semi-Bold"/>
                <a:sym typeface="Poppins Semi-Bold"/>
              </a:rPr>
              <a:t>AGENDA</a:t>
            </a:r>
          </a:p>
        </p:txBody>
      </p:sp>
      <p:sp>
        <p:nvSpPr>
          <p:cNvPr id="5" name="AutoShape 5"/>
          <p:cNvSpPr/>
          <p:nvPr/>
        </p:nvSpPr>
        <p:spPr>
          <a:xfrm flipV="1">
            <a:off x="3479154" y="2701159"/>
            <a:ext cx="0" cy="5652135"/>
          </a:xfrm>
          <a:prstGeom prst="line">
            <a:avLst/>
          </a:prstGeom>
          <a:ln w="19050" cap="flat">
            <a:solidFill>
              <a:srgbClr val="FED403"/>
            </a:solidFill>
            <a:prstDash val="solid"/>
            <a:headEnd type="none" w="sm" len="sm"/>
            <a:tailEnd type="none" w="sm" len="sm"/>
          </a:ln>
        </p:spPr>
        <p:txBody>
          <a:bodyPr/>
          <a:lstStyle/>
          <a:p>
            <a:endParaRPr lang="en-GB"/>
          </a:p>
        </p:txBody>
      </p:sp>
      <p:sp>
        <p:nvSpPr>
          <p:cNvPr id="6" name="TextBox 6"/>
          <p:cNvSpPr txBox="1"/>
          <p:nvPr/>
        </p:nvSpPr>
        <p:spPr>
          <a:xfrm>
            <a:off x="3945879" y="3253609"/>
            <a:ext cx="9271111" cy="542925"/>
          </a:xfrm>
          <a:prstGeom prst="rect">
            <a:avLst/>
          </a:prstGeom>
        </p:spPr>
        <p:txBody>
          <a:bodyPr lIns="0" tIns="0" rIns="0" bIns="0" rtlCol="0" anchor="t">
            <a:spAutoFit/>
          </a:bodyPr>
          <a:lstStyle/>
          <a:p>
            <a:pPr algn="l">
              <a:lnSpc>
                <a:spcPts val="4200"/>
              </a:lnSpc>
            </a:pPr>
            <a:r>
              <a:rPr lang="en-US" sz="3000">
                <a:solidFill>
                  <a:srgbClr val="1A1A1A"/>
                </a:solidFill>
                <a:latin typeface="Poppins"/>
                <a:ea typeface="Poppins"/>
                <a:cs typeface="Poppins"/>
                <a:sym typeface="Poppins"/>
              </a:rPr>
              <a:t>Start With Why</a:t>
            </a:r>
          </a:p>
        </p:txBody>
      </p:sp>
      <p:sp>
        <p:nvSpPr>
          <p:cNvPr id="7" name="TextBox 7"/>
          <p:cNvSpPr txBox="1"/>
          <p:nvPr/>
        </p:nvSpPr>
        <p:spPr>
          <a:xfrm>
            <a:off x="3945879" y="5168134"/>
            <a:ext cx="8116033" cy="542850"/>
          </a:xfrm>
          <a:prstGeom prst="rect">
            <a:avLst/>
          </a:prstGeom>
        </p:spPr>
        <p:txBody>
          <a:bodyPr lIns="0" tIns="0" rIns="0" bIns="0" rtlCol="0" anchor="t">
            <a:spAutoFit/>
          </a:bodyPr>
          <a:lstStyle/>
          <a:p>
            <a:pPr algn="l">
              <a:lnSpc>
                <a:spcPts val="4200"/>
              </a:lnSpc>
            </a:pPr>
            <a:r>
              <a:rPr lang="en-US" sz="3000" b="1">
                <a:solidFill>
                  <a:srgbClr val="1A1A1A"/>
                </a:solidFill>
                <a:latin typeface="Poppins Bold"/>
                <a:ea typeface="Poppins Bold"/>
                <a:cs typeface="Poppins Bold"/>
                <a:sym typeface="Poppins Bold"/>
              </a:rPr>
              <a:t>Activity</a:t>
            </a:r>
            <a:r>
              <a:rPr lang="en-US" sz="3000">
                <a:solidFill>
                  <a:srgbClr val="1A1A1A"/>
                </a:solidFill>
                <a:latin typeface="Poppins"/>
                <a:ea typeface="Poppins"/>
                <a:cs typeface="Poppins"/>
                <a:sym typeface="Poppins"/>
              </a:rPr>
              <a:t> - What is Our Safety Culture?</a:t>
            </a:r>
          </a:p>
        </p:txBody>
      </p:sp>
      <p:sp>
        <p:nvSpPr>
          <p:cNvPr id="8" name="TextBox 8"/>
          <p:cNvSpPr txBox="1"/>
          <p:nvPr/>
        </p:nvSpPr>
        <p:spPr>
          <a:xfrm>
            <a:off x="3945879" y="5806309"/>
            <a:ext cx="8116033" cy="542925"/>
          </a:xfrm>
          <a:prstGeom prst="rect">
            <a:avLst/>
          </a:prstGeom>
        </p:spPr>
        <p:txBody>
          <a:bodyPr lIns="0" tIns="0" rIns="0" bIns="0" rtlCol="0" anchor="t">
            <a:spAutoFit/>
          </a:bodyPr>
          <a:lstStyle/>
          <a:p>
            <a:pPr algn="l">
              <a:lnSpc>
                <a:spcPts val="4200"/>
              </a:lnSpc>
            </a:pPr>
            <a:r>
              <a:rPr lang="en-US" sz="3000">
                <a:solidFill>
                  <a:srgbClr val="1A1A1A"/>
                </a:solidFill>
                <a:latin typeface="Poppins"/>
                <a:ea typeface="Poppins"/>
                <a:cs typeface="Poppins"/>
                <a:sym typeface="Poppins"/>
              </a:rPr>
              <a:t>Everyone Safety Behaviours</a:t>
            </a:r>
          </a:p>
        </p:txBody>
      </p:sp>
      <p:sp>
        <p:nvSpPr>
          <p:cNvPr id="9" name="TextBox 9"/>
          <p:cNvSpPr txBox="1"/>
          <p:nvPr/>
        </p:nvSpPr>
        <p:spPr>
          <a:xfrm>
            <a:off x="3945879" y="6444484"/>
            <a:ext cx="5588000" cy="542870"/>
          </a:xfrm>
          <a:prstGeom prst="rect">
            <a:avLst/>
          </a:prstGeom>
        </p:spPr>
        <p:txBody>
          <a:bodyPr lIns="0" tIns="0" rIns="0" bIns="0" rtlCol="0" anchor="t">
            <a:spAutoFit/>
          </a:bodyPr>
          <a:lstStyle/>
          <a:p>
            <a:pPr algn="l">
              <a:lnSpc>
                <a:spcPts val="4200"/>
              </a:lnSpc>
            </a:pPr>
            <a:r>
              <a:rPr lang="en-US" sz="3000">
                <a:solidFill>
                  <a:srgbClr val="1A1A1A"/>
                </a:solidFill>
                <a:latin typeface="Poppins"/>
                <a:ea typeface="Poppins"/>
                <a:cs typeface="Poppins"/>
                <a:sym typeface="Poppins"/>
              </a:rPr>
              <a:t>Safety Walks</a:t>
            </a:r>
          </a:p>
        </p:txBody>
      </p:sp>
      <p:sp>
        <p:nvSpPr>
          <p:cNvPr id="10" name="Freeform 10"/>
          <p:cNvSpPr/>
          <p:nvPr/>
        </p:nvSpPr>
        <p:spPr>
          <a:xfrm>
            <a:off x="14659532" y="701551"/>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11" name="TextBox 11"/>
          <p:cNvSpPr txBox="1"/>
          <p:nvPr/>
        </p:nvSpPr>
        <p:spPr>
          <a:xfrm>
            <a:off x="3945879" y="7082658"/>
            <a:ext cx="13313421" cy="542850"/>
          </a:xfrm>
          <a:prstGeom prst="rect">
            <a:avLst/>
          </a:prstGeom>
        </p:spPr>
        <p:txBody>
          <a:bodyPr lIns="0" tIns="0" rIns="0" bIns="0" rtlCol="0" anchor="t">
            <a:spAutoFit/>
          </a:bodyPr>
          <a:lstStyle/>
          <a:p>
            <a:pPr algn="l">
              <a:lnSpc>
                <a:spcPts val="4200"/>
              </a:lnSpc>
            </a:pPr>
            <a:r>
              <a:rPr lang="en-US" sz="3000" b="1">
                <a:solidFill>
                  <a:srgbClr val="1A1A1A"/>
                </a:solidFill>
                <a:latin typeface="Poppins Bold"/>
                <a:ea typeface="Poppins Bold"/>
                <a:cs typeface="Poppins Bold"/>
                <a:sym typeface="Poppins Bold"/>
              </a:rPr>
              <a:t>Activity</a:t>
            </a:r>
            <a:r>
              <a:rPr lang="en-US" sz="3000">
                <a:solidFill>
                  <a:srgbClr val="1A1A1A"/>
                </a:solidFill>
                <a:latin typeface="Poppins"/>
                <a:ea typeface="Poppins"/>
                <a:cs typeface="Poppins"/>
                <a:sym typeface="Poppins"/>
              </a:rPr>
              <a:t> - What Can We Do Today To Improve Safety</a:t>
            </a:r>
          </a:p>
        </p:txBody>
      </p:sp>
      <p:sp>
        <p:nvSpPr>
          <p:cNvPr id="12" name="TextBox 12"/>
          <p:cNvSpPr txBox="1"/>
          <p:nvPr/>
        </p:nvSpPr>
        <p:spPr>
          <a:xfrm>
            <a:off x="3945879" y="7720833"/>
            <a:ext cx="13313421" cy="542925"/>
          </a:xfrm>
          <a:prstGeom prst="rect">
            <a:avLst/>
          </a:prstGeom>
        </p:spPr>
        <p:txBody>
          <a:bodyPr lIns="0" tIns="0" rIns="0" bIns="0" rtlCol="0" anchor="t">
            <a:spAutoFit/>
          </a:bodyPr>
          <a:lstStyle/>
          <a:p>
            <a:pPr algn="l">
              <a:lnSpc>
                <a:spcPts val="4200"/>
              </a:lnSpc>
            </a:pPr>
            <a:r>
              <a:rPr lang="en-US" sz="3000">
                <a:solidFill>
                  <a:srgbClr val="1A1A1A"/>
                </a:solidFill>
                <a:latin typeface="Poppins"/>
                <a:ea typeface="Poppins"/>
                <a:cs typeface="Poppins"/>
                <a:sym typeface="Poppins"/>
              </a:rPr>
              <a:t>Closing Message - Video</a:t>
            </a:r>
          </a:p>
        </p:txBody>
      </p:sp>
      <p:sp>
        <p:nvSpPr>
          <p:cNvPr id="13" name="TextBox 13"/>
          <p:cNvSpPr txBox="1"/>
          <p:nvPr/>
        </p:nvSpPr>
        <p:spPr>
          <a:xfrm>
            <a:off x="3945879" y="3891783"/>
            <a:ext cx="9271111" cy="542850"/>
          </a:xfrm>
          <a:prstGeom prst="rect">
            <a:avLst/>
          </a:prstGeom>
        </p:spPr>
        <p:txBody>
          <a:bodyPr lIns="0" tIns="0" rIns="0" bIns="0" rtlCol="0" anchor="t">
            <a:spAutoFit/>
          </a:bodyPr>
          <a:lstStyle/>
          <a:p>
            <a:pPr algn="l">
              <a:lnSpc>
                <a:spcPts val="4200"/>
              </a:lnSpc>
            </a:pPr>
            <a:r>
              <a:rPr lang="en-US" sz="3000" b="1">
                <a:solidFill>
                  <a:srgbClr val="1A1A1A"/>
                </a:solidFill>
                <a:latin typeface="Poppins Bold"/>
                <a:ea typeface="Poppins Bold"/>
                <a:cs typeface="Poppins Bold"/>
                <a:sym typeface="Poppins Bold"/>
              </a:rPr>
              <a:t>Activity</a:t>
            </a:r>
            <a:r>
              <a:rPr lang="en-US" sz="3000">
                <a:solidFill>
                  <a:srgbClr val="1A1A1A"/>
                </a:solidFill>
                <a:latin typeface="Poppins"/>
                <a:ea typeface="Poppins"/>
                <a:cs typeface="Poppins"/>
                <a:sym typeface="Poppins"/>
              </a:rPr>
              <a:t> - Why Is Safety Important To You?</a:t>
            </a:r>
          </a:p>
        </p:txBody>
      </p:sp>
      <p:sp>
        <p:nvSpPr>
          <p:cNvPr id="14" name="TextBox 14"/>
          <p:cNvSpPr txBox="1"/>
          <p:nvPr/>
        </p:nvSpPr>
        <p:spPr>
          <a:xfrm>
            <a:off x="3945879" y="4529958"/>
            <a:ext cx="5588000" cy="542925"/>
          </a:xfrm>
          <a:prstGeom prst="rect">
            <a:avLst/>
          </a:prstGeom>
        </p:spPr>
        <p:txBody>
          <a:bodyPr lIns="0" tIns="0" rIns="0" bIns="0" rtlCol="0" anchor="t">
            <a:spAutoFit/>
          </a:bodyPr>
          <a:lstStyle/>
          <a:p>
            <a:pPr algn="l">
              <a:lnSpc>
                <a:spcPts val="4200"/>
              </a:lnSpc>
            </a:pPr>
            <a:r>
              <a:rPr lang="en-US" sz="3000">
                <a:solidFill>
                  <a:srgbClr val="1A1A1A"/>
                </a:solidFill>
                <a:latin typeface="Poppins"/>
                <a:ea typeface="Poppins"/>
                <a:cs typeface="Poppins"/>
                <a:sym typeface="Poppins"/>
              </a:rPr>
              <a:t>What Is Safety Culture?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3" name="Freeform 3"/>
          <p:cNvSpPr/>
          <p:nvPr/>
        </p:nvSpPr>
        <p:spPr>
          <a:xfrm>
            <a:off x="14688107" y="374403"/>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
        <p:nvSpPr>
          <p:cNvPr id="6" name="AutoShape 2">
            <a:extLst>
              <a:ext uri="{FF2B5EF4-FFF2-40B4-BE49-F238E27FC236}">
                <a16:creationId xmlns:a16="http://schemas.microsoft.com/office/drawing/2014/main" id="{E99F4589-29E4-6407-23E7-59DA456AF864}"/>
              </a:ext>
            </a:extLst>
          </p:cNvPr>
          <p:cNvSpPr/>
          <p:nvPr/>
        </p:nvSpPr>
        <p:spPr>
          <a:xfrm>
            <a:off x="1000125" y="9715500"/>
            <a:ext cx="16287750" cy="0"/>
          </a:xfrm>
          <a:prstGeom prst="line">
            <a:avLst/>
          </a:prstGeom>
          <a:ln w="19050" cap="flat">
            <a:solidFill>
              <a:srgbClr val="FED403"/>
            </a:solidFill>
            <a:prstDash val="solid"/>
            <a:headEnd type="none" w="sm" len="sm"/>
            <a:tailEnd type="none" w="sm" len="sm"/>
          </a:ln>
        </p:spPr>
        <p:txBody>
          <a:bodyPr/>
          <a:lstStyle/>
          <a:p>
            <a:endParaRPr lang="en-GB"/>
          </a:p>
        </p:txBody>
      </p:sp>
      <p:pic>
        <p:nvPicPr>
          <p:cNvPr id="4" name="Online Media 3" title="See Care Share - Frontline Coaching Intro Message 2026">
            <a:hlinkClick r:id="" action="ppaction://media"/>
            <a:extLst>
              <a:ext uri="{FF2B5EF4-FFF2-40B4-BE49-F238E27FC236}">
                <a16:creationId xmlns:a16="http://schemas.microsoft.com/office/drawing/2014/main" id="{B073ED78-950E-038A-C324-8D2FAA5A1B36}"/>
              </a:ext>
            </a:extLst>
          </p:cNvPr>
          <p:cNvPicPr>
            <a:picLocks noRot="1" noChangeAspect="1"/>
          </p:cNvPicPr>
          <p:nvPr>
            <a:videoFile r:link="rId1"/>
          </p:nvPr>
        </p:nvPicPr>
        <p:blipFill>
          <a:blip r:embed="rId5"/>
          <a:stretch>
            <a:fillRect/>
          </a:stretch>
        </p:blipFill>
        <p:spPr>
          <a:xfrm>
            <a:off x="-20411" y="0"/>
            <a:ext cx="18308411" cy="1031459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ED403"/>
        </a:solidFill>
        <a:effectLst/>
      </p:bgPr>
    </p:bg>
    <p:spTree>
      <p:nvGrpSpPr>
        <p:cNvPr id="1" name=""/>
        <p:cNvGrpSpPr/>
        <p:nvPr/>
      </p:nvGrpSpPr>
      <p:grpSpPr>
        <a:xfrm>
          <a:off x="0" y="0"/>
          <a:ext cx="0" cy="0"/>
          <a:chOff x="0" y="0"/>
          <a:chExt cx="0" cy="0"/>
        </a:xfrm>
      </p:grpSpPr>
      <p:sp>
        <p:nvSpPr>
          <p:cNvPr id="2" name="Freeform 2"/>
          <p:cNvSpPr/>
          <p:nvPr/>
        </p:nvSpPr>
        <p:spPr>
          <a:xfrm>
            <a:off x="14796553" y="0"/>
            <a:ext cx="2382877" cy="2382877"/>
          </a:xfrm>
          <a:custGeom>
            <a:avLst/>
            <a:gdLst/>
            <a:ahLst/>
            <a:cxnLst/>
            <a:rect l="l" t="t" r="r" b="b"/>
            <a:pathLst>
              <a:path w="2382877" h="2382877">
                <a:moveTo>
                  <a:pt x="0" y="0"/>
                </a:moveTo>
                <a:lnTo>
                  <a:pt x="2382876" y="0"/>
                </a:lnTo>
                <a:lnTo>
                  <a:pt x="2382876" y="2382877"/>
                </a:lnTo>
                <a:lnTo>
                  <a:pt x="0" y="2382877"/>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3" name="TextBox 3"/>
          <p:cNvSpPr txBox="1"/>
          <p:nvPr/>
        </p:nvSpPr>
        <p:spPr>
          <a:xfrm>
            <a:off x="1000125" y="3346119"/>
            <a:ext cx="16259175" cy="717476"/>
          </a:xfrm>
          <a:prstGeom prst="rect">
            <a:avLst/>
          </a:prstGeom>
        </p:spPr>
        <p:txBody>
          <a:bodyPr lIns="0" tIns="0" rIns="0" bIns="0" rtlCol="0" anchor="t">
            <a:spAutoFit/>
          </a:bodyPr>
          <a:lstStyle/>
          <a:p>
            <a:pPr algn="l">
              <a:lnSpc>
                <a:spcPts val="5599"/>
              </a:lnSpc>
              <a:spcBef>
                <a:spcPct val="0"/>
              </a:spcBef>
            </a:pPr>
            <a:r>
              <a:rPr lang="en-US" sz="3999" b="1">
                <a:solidFill>
                  <a:srgbClr val="2F6FD6"/>
                </a:solidFill>
                <a:latin typeface="Poppins Bold"/>
                <a:ea typeface="Poppins Bold"/>
                <a:cs typeface="Poppins Bold"/>
                <a:sym typeface="Poppins Bold"/>
              </a:rPr>
              <a:t>Why do you come to work each day?</a:t>
            </a:r>
          </a:p>
        </p:txBody>
      </p:sp>
      <p:sp>
        <p:nvSpPr>
          <p:cNvPr id="4" name="TextBox 4"/>
          <p:cNvSpPr txBox="1"/>
          <p:nvPr/>
        </p:nvSpPr>
        <p:spPr>
          <a:xfrm>
            <a:off x="1028700" y="1095375"/>
            <a:ext cx="13941425" cy="1146176"/>
          </a:xfrm>
          <a:prstGeom prst="rect">
            <a:avLst/>
          </a:prstGeom>
        </p:spPr>
        <p:txBody>
          <a:bodyPr lIns="0" tIns="0" rIns="0" bIns="0" rtlCol="0" anchor="t">
            <a:spAutoFit/>
          </a:bodyPr>
          <a:lstStyle/>
          <a:p>
            <a:pPr algn="l">
              <a:lnSpc>
                <a:spcPts val="8000"/>
              </a:lnSpc>
            </a:pPr>
            <a:r>
              <a:rPr lang="en-US" sz="8000" b="1">
                <a:solidFill>
                  <a:srgbClr val="1A1A1A"/>
                </a:solidFill>
                <a:latin typeface="Poppins Semi-Bold"/>
                <a:ea typeface="Poppins Semi-Bold"/>
                <a:cs typeface="Poppins Semi-Bold"/>
                <a:sym typeface="Poppins Semi-Bold"/>
              </a:rPr>
              <a:t>START WITH WHY</a:t>
            </a:r>
          </a:p>
        </p:txBody>
      </p:sp>
      <p:sp>
        <p:nvSpPr>
          <p:cNvPr id="5" name="TextBox 5"/>
          <p:cNvSpPr txBox="1"/>
          <p:nvPr/>
        </p:nvSpPr>
        <p:spPr>
          <a:xfrm>
            <a:off x="1028700" y="4403408"/>
            <a:ext cx="16259175" cy="1422251"/>
          </a:xfrm>
          <a:prstGeom prst="rect">
            <a:avLst/>
          </a:prstGeom>
        </p:spPr>
        <p:txBody>
          <a:bodyPr lIns="0" tIns="0" rIns="0" bIns="0" rtlCol="0" anchor="t">
            <a:spAutoFit/>
          </a:bodyPr>
          <a:lstStyle/>
          <a:p>
            <a:pPr algn="l">
              <a:lnSpc>
                <a:spcPts val="5599"/>
              </a:lnSpc>
              <a:spcBef>
                <a:spcPct val="0"/>
              </a:spcBef>
            </a:pPr>
            <a:r>
              <a:rPr lang="en-US" sz="3999" b="1">
                <a:solidFill>
                  <a:srgbClr val="2F6FD6"/>
                </a:solidFill>
                <a:latin typeface="Poppins Bold"/>
                <a:ea typeface="Poppins Bold"/>
                <a:cs typeface="Poppins Bold"/>
                <a:sym typeface="Poppins Bold"/>
              </a:rPr>
              <a:t>Who do you think is responsible for your safety at work and why?</a:t>
            </a:r>
          </a:p>
        </p:txBody>
      </p:sp>
      <p:sp>
        <p:nvSpPr>
          <p:cNvPr id="6" name="TextBox 6"/>
          <p:cNvSpPr txBox="1"/>
          <p:nvPr/>
        </p:nvSpPr>
        <p:spPr>
          <a:xfrm>
            <a:off x="1057275" y="6165472"/>
            <a:ext cx="16259175" cy="717476"/>
          </a:xfrm>
          <a:prstGeom prst="rect">
            <a:avLst/>
          </a:prstGeom>
        </p:spPr>
        <p:txBody>
          <a:bodyPr lIns="0" tIns="0" rIns="0" bIns="0" rtlCol="0" anchor="t">
            <a:spAutoFit/>
          </a:bodyPr>
          <a:lstStyle/>
          <a:p>
            <a:pPr algn="l">
              <a:lnSpc>
                <a:spcPts val="5599"/>
              </a:lnSpc>
              <a:spcBef>
                <a:spcPct val="0"/>
              </a:spcBef>
            </a:pPr>
            <a:r>
              <a:rPr lang="en-US" sz="3999" b="1">
                <a:solidFill>
                  <a:srgbClr val="2F6FD6"/>
                </a:solidFill>
                <a:latin typeface="Poppins Bold"/>
                <a:ea typeface="Poppins Bold"/>
                <a:cs typeface="Poppins Bold"/>
                <a:sym typeface="Poppins Bold"/>
              </a:rPr>
              <a:t>Why is safety important to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TextBox 2"/>
          <p:cNvSpPr txBox="1"/>
          <p:nvPr/>
        </p:nvSpPr>
        <p:spPr>
          <a:xfrm>
            <a:off x="1085850" y="2501688"/>
            <a:ext cx="16230600" cy="1005259"/>
          </a:xfrm>
          <a:prstGeom prst="rect">
            <a:avLst/>
          </a:prstGeom>
        </p:spPr>
        <p:txBody>
          <a:bodyPr lIns="0" tIns="0" rIns="0" bIns="0" rtlCol="0" anchor="t">
            <a:spAutoFit/>
          </a:bodyPr>
          <a:lstStyle/>
          <a:p>
            <a:pPr algn="l">
              <a:lnSpc>
                <a:spcPts val="3919"/>
              </a:lnSpc>
              <a:spcBef>
                <a:spcPct val="0"/>
              </a:spcBef>
            </a:pPr>
            <a:r>
              <a:rPr lang="en-US" sz="2799">
                <a:solidFill>
                  <a:srgbClr val="1A1A1A"/>
                </a:solidFill>
                <a:latin typeface="Poppins"/>
                <a:ea typeface="Poppins"/>
                <a:cs typeface="Poppins"/>
                <a:sym typeface="Poppins"/>
              </a:rPr>
              <a:t>Safety culture is often described as assumptions, values, attitudes and behaviours related to safety, which are shared by a group of people within a business or an organisation. </a:t>
            </a:r>
          </a:p>
        </p:txBody>
      </p:sp>
      <p:sp>
        <p:nvSpPr>
          <p:cNvPr id="3" name="AutoShape 3"/>
          <p:cNvSpPr/>
          <p:nvPr/>
        </p:nvSpPr>
        <p:spPr>
          <a:xfrm>
            <a:off x="1028700" y="2422666"/>
            <a:ext cx="16287750" cy="0"/>
          </a:xfrm>
          <a:prstGeom prst="line">
            <a:avLst/>
          </a:prstGeom>
          <a:ln w="19050" cap="flat">
            <a:solidFill>
              <a:srgbClr val="FED403"/>
            </a:solidFill>
            <a:prstDash val="solid"/>
            <a:headEnd type="none" w="sm" len="sm"/>
            <a:tailEnd type="none" w="sm" len="sm"/>
          </a:ln>
        </p:spPr>
        <p:txBody>
          <a:bodyPr/>
          <a:lstStyle/>
          <a:p>
            <a:endParaRPr lang="en-GB"/>
          </a:p>
        </p:txBody>
      </p:sp>
      <p:sp>
        <p:nvSpPr>
          <p:cNvPr id="4" name="TextBox 4"/>
          <p:cNvSpPr txBox="1"/>
          <p:nvPr/>
        </p:nvSpPr>
        <p:spPr>
          <a:xfrm>
            <a:off x="1028700" y="1095375"/>
            <a:ext cx="16259175"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Semi-Bold"/>
                <a:ea typeface="Poppins Semi-Bold"/>
                <a:cs typeface="Poppins Semi-Bold"/>
                <a:sym typeface="Poppins Semi-Bold"/>
              </a:rPr>
              <a:t>WHAT IS SAFETY CULTURE? </a:t>
            </a:r>
          </a:p>
        </p:txBody>
      </p:sp>
      <p:sp>
        <p:nvSpPr>
          <p:cNvPr id="5" name="Freeform 5"/>
          <p:cNvSpPr/>
          <p:nvPr/>
        </p:nvSpPr>
        <p:spPr>
          <a:xfrm>
            <a:off x="14659532" y="701834"/>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6" name="Freeform 6"/>
          <p:cNvSpPr/>
          <p:nvPr/>
        </p:nvSpPr>
        <p:spPr>
          <a:xfrm>
            <a:off x="1918943" y="3659347"/>
            <a:ext cx="14450114" cy="6484489"/>
          </a:xfrm>
          <a:custGeom>
            <a:avLst/>
            <a:gdLst/>
            <a:ahLst/>
            <a:cxnLst/>
            <a:rect l="l" t="t" r="r" b="b"/>
            <a:pathLst>
              <a:path w="14450114" h="6484489">
                <a:moveTo>
                  <a:pt x="0" y="0"/>
                </a:moveTo>
                <a:lnTo>
                  <a:pt x="14450114" y="0"/>
                </a:lnTo>
                <a:lnTo>
                  <a:pt x="14450114" y="6484488"/>
                </a:lnTo>
                <a:lnTo>
                  <a:pt x="0" y="6484488"/>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AutoShape 2"/>
          <p:cNvSpPr/>
          <p:nvPr/>
        </p:nvSpPr>
        <p:spPr>
          <a:xfrm>
            <a:off x="1014412" y="3062710"/>
            <a:ext cx="16287750" cy="0"/>
          </a:xfrm>
          <a:prstGeom prst="line">
            <a:avLst/>
          </a:prstGeom>
          <a:ln w="19050" cap="flat">
            <a:solidFill>
              <a:srgbClr val="FED403"/>
            </a:solidFill>
            <a:prstDash val="solid"/>
            <a:headEnd type="none" w="sm" len="sm"/>
            <a:tailEnd type="none" w="sm" len="sm"/>
          </a:ln>
        </p:spPr>
        <p:txBody>
          <a:bodyPr/>
          <a:lstStyle/>
          <a:p>
            <a:endParaRPr lang="en-GB"/>
          </a:p>
        </p:txBody>
      </p:sp>
      <p:grpSp>
        <p:nvGrpSpPr>
          <p:cNvPr id="3" name="Group 3"/>
          <p:cNvGrpSpPr/>
          <p:nvPr/>
        </p:nvGrpSpPr>
        <p:grpSpPr>
          <a:xfrm>
            <a:off x="1000125" y="3464188"/>
            <a:ext cx="4603793" cy="2301897"/>
            <a:chOff x="0" y="0"/>
            <a:chExt cx="6138391" cy="3069196"/>
          </a:xfrm>
        </p:grpSpPr>
        <p:grpSp>
          <p:nvGrpSpPr>
            <p:cNvPr id="4" name="Group 4"/>
            <p:cNvGrpSpPr/>
            <p:nvPr/>
          </p:nvGrpSpPr>
          <p:grpSpPr>
            <a:xfrm>
              <a:off x="0" y="0"/>
              <a:ext cx="6138391" cy="3069196"/>
              <a:chOff x="0" y="0"/>
              <a:chExt cx="812800" cy="406400"/>
            </a:xfrm>
          </p:grpSpPr>
          <p:sp>
            <p:nvSpPr>
              <p:cNvPr id="5" name="Freeform 5"/>
              <p:cNvSpPr/>
              <p:nvPr/>
            </p:nvSpPr>
            <p:spPr>
              <a:xfrm>
                <a:off x="0" y="0"/>
                <a:ext cx="812800" cy="406400"/>
              </a:xfrm>
              <a:custGeom>
                <a:avLst/>
                <a:gdLst/>
                <a:ahLst/>
                <a:cxnLst/>
                <a:rect l="l" t="t" r="r" b="b"/>
                <a:pathLst>
                  <a:path w="812800" h="406400">
                    <a:moveTo>
                      <a:pt x="609600" y="0"/>
                    </a:moveTo>
                    <a:lnTo>
                      <a:pt x="0" y="0"/>
                    </a:lnTo>
                    <a:lnTo>
                      <a:pt x="0" y="406400"/>
                    </a:lnTo>
                    <a:lnTo>
                      <a:pt x="609600" y="406400"/>
                    </a:lnTo>
                    <a:lnTo>
                      <a:pt x="812800" y="203200"/>
                    </a:lnTo>
                    <a:lnTo>
                      <a:pt x="609600" y="0"/>
                    </a:lnTo>
                    <a:close/>
                  </a:path>
                </a:pathLst>
              </a:custGeom>
              <a:solidFill>
                <a:srgbClr val="27BFD8"/>
              </a:solidFill>
            </p:spPr>
            <p:txBody>
              <a:bodyPr/>
              <a:lstStyle/>
              <a:p>
                <a:endParaRPr lang="en-GB"/>
              </a:p>
            </p:txBody>
          </p:sp>
          <p:sp>
            <p:nvSpPr>
              <p:cNvPr id="6" name="TextBox 6"/>
              <p:cNvSpPr txBox="1"/>
              <p:nvPr/>
            </p:nvSpPr>
            <p:spPr>
              <a:xfrm>
                <a:off x="0" y="-57150"/>
                <a:ext cx="698500" cy="463550"/>
              </a:xfrm>
              <a:prstGeom prst="rect">
                <a:avLst/>
              </a:prstGeom>
            </p:spPr>
            <p:txBody>
              <a:bodyPr lIns="50800" tIns="50800" rIns="50800" bIns="50800" rtlCol="0" anchor="ctr"/>
              <a:lstStyle/>
              <a:p>
                <a:pPr algn="ctr">
                  <a:lnSpc>
                    <a:spcPts val="2520"/>
                  </a:lnSpc>
                </a:pPr>
                <a:endParaRPr/>
              </a:p>
            </p:txBody>
          </p:sp>
        </p:grpSp>
        <p:sp>
          <p:nvSpPr>
            <p:cNvPr id="7" name="TextBox 7"/>
            <p:cNvSpPr txBox="1"/>
            <p:nvPr/>
          </p:nvSpPr>
          <p:spPr>
            <a:xfrm>
              <a:off x="405000" y="1166036"/>
              <a:ext cx="5727688" cy="651398"/>
            </a:xfrm>
            <a:prstGeom prst="rect">
              <a:avLst/>
            </a:prstGeom>
          </p:spPr>
          <p:txBody>
            <a:bodyPr lIns="0" tIns="0" rIns="0" bIns="0" rtlCol="0" anchor="t">
              <a:spAutoFit/>
            </a:bodyPr>
            <a:lstStyle/>
            <a:p>
              <a:pPr algn="l">
                <a:lnSpc>
                  <a:spcPts val="3919"/>
                </a:lnSpc>
                <a:spcBef>
                  <a:spcPct val="0"/>
                </a:spcBef>
              </a:pPr>
              <a:r>
                <a:rPr lang="en-US" sz="2799" b="1">
                  <a:solidFill>
                    <a:srgbClr val="1A1A1A"/>
                  </a:solidFill>
                  <a:latin typeface="Poppins Bold"/>
                  <a:ea typeface="Poppins Bold"/>
                  <a:cs typeface="Poppins Bold"/>
                  <a:sym typeface="Poppins Bold"/>
                </a:rPr>
                <a:t>Reactive</a:t>
              </a:r>
            </a:p>
          </p:txBody>
        </p:sp>
      </p:grpSp>
      <p:sp>
        <p:nvSpPr>
          <p:cNvPr id="8" name="TextBox 8"/>
          <p:cNvSpPr txBox="1"/>
          <p:nvPr/>
        </p:nvSpPr>
        <p:spPr>
          <a:xfrm>
            <a:off x="1000125" y="1095375"/>
            <a:ext cx="16287750" cy="2155974"/>
          </a:xfrm>
          <a:prstGeom prst="rect">
            <a:avLst/>
          </a:prstGeom>
        </p:spPr>
        <p:txBody>
          <a:bodyPr lIns="0" tIns="0" rIns="0" bIns="0" rtlCol="0" anchor="t">
            <a:spAutoFit/>
          </a:bodyPr>
          <a:lstStyle/>
          <a:p>
            <a:pPr algn="l">
              <a:lnSpc>
                <a:spcPts val="8000"/>
              </a:lnSpc>
            </a:pPr>
            <a:r>
              <a:rPr lang="en-US" sz="8000" b="1">
                <a:solidFill>
                  <a:srgbClr val="1A1A1A"/>
                </a:solidFill>
                <a:latin typeface="Poppins Semi-Bold"/>
                <a:ea typeface="Poppins Semi-Bold"/>
                <a:cs typeface="Poppins Semi-Bold"/>
                <a:sym typeface="Poppins Semi-Bold"/>
              </a:rPr>
              <a:t>Do you think we have a good safety culture? </a:t>
            </a:r>
          </a:p>
        </p:txBody>
      </p:sp>
      <p:grpSp>
        <p:nvGrpSpPr>
          <p:cNvPr id="9" name="Group 9"/>
          <p:cNvGrpSpPr/>
          <p:nvPr/>
        </p:nvGrpSpPr>
        <p:grpSpPr>
          <a:xfrm>
            <a:off x="4844997" y="3464188"/>
            <a:ext cx="4603793" cy="2301897"/>
            <a:chOff x="0" y="0"/>
            <a:chExt cx="6138391" cy="3069196"/>
          </a:xfrm>
        </p:grpSpPr>
        <p:grpSp>
          <p:nvGrpSpPr>
            <p:cNvPr id="10" name="Group 10"/>
            <p:cNvGrpSpPr/>
            <p:nvPr/>
          </p:nvGrpSpPr>
          <p:grpSpPr>
            <a:xfrm>
              <a:off x="0" y="0"/>
              <a:ext cx="6138391" cy="3069196"/>
              <a:chOff x="0" y="0"/>
              <a:chExt cx="812800" cy="406400"/>
            </a:xfrm>
          </p:grpSpPr>
          <p:sp>
            <p:nvSpPr>
              <p:cNvPr id="11" name="Freeform 11"/>
              <p:cNvSpPr/>
              <p:nvPr/>
            </p:nvSpPr>
            <p:spPr>
              <a:xfrm>
                <a:off x="0" y="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44C1B4"/>
              </a:solidFill>
            </p:spPr>
            <p:txBody>
              <a:bodyPr/>
              <a:lstStyle/>
              <a:p>
                <a:endParaRPr lang="en-GB"/>
              </a:p>
            </p:txBody>
          </p:sp>
          <p:sp>
            <p:nvSpPr>
              <p:cNvPr id="12" name="TextBox 12"/>
              <p:cNvSpPr txBox="1"/>
              <p:nvPr/>
            </p:nvSpPr>
            <p:spPr>
              <a:xfrm>
                <a:off x="177800" y="-57150"/>
                <a:ext cx="558800" cy="463550"/>
              </a:xfrm>
              <a:prstGeom prst="rect">
                <a:avLst/>
              </a:prstGeom>
            </p:spPr>
            <p:txBody>
              <a:bodyPr lIns="50800" tIns="50800" rIns="50800" bIns="50800" rtlCol="0" anchor="ctr"/>
              <a:lstStyle/>
              <a:p>
                <a:pPr algn="ctr">
                  <a:lnSpc>
                    <a:spcPts val="2520"/>
                  </a:lnSpc>
                </a:pPr>
                <a:endParaRPr/>
              </a:p>
            </p:txBody>
          </p:sp>
        </p:grpSp>
        <p:sp>
          <p:nvSpPr>
            <p:cNvPr id="13" name="TextBox 13"/>
            <p:cNvSpPr txBox="1"/>
            <p:nvPr/>
          </p:nvSpPr>
          <p:spPr>
            <a:xfrm>
              <a:off x="1730092" y="1166036"/>
              <a:ext cx="4408300" cy="651398"/>
            </a:xfrm>
            <a:prstGeom prst="rect">
              <a:avLst/>
            </a:prstGeom>
          </p:spPr>
          <p:txBody>
            <a:bodyPr lIns="0" tIns="0" rIns="0" bIns="0" rtlCol="0" anchor="t">
              <a:spAutoFit/>
            </a:bodyPr>
            <a:lstStyle/>
            <a:p>
              <a:pPr algn="l">
                <a:lnSpc>
                  <a:spcPts val="3919"/>
                </a:lnSpc>
                <a:spcBef>
                  <a:spcPct val="0"/>
                </a:spcBef>
              </a:pPr>
              <a:r>
                <a:rPr lang="en-US" sz="2799" b="1">
                  <a:solidFill>
                    <a:srgbClr val="1A1A1A"/>
                  </a:solidFill>
                  <a:latin typeface="Poppins Bold"/>
                  <a:ea typeface="Poppins Bold"/>
                  <a:cs typeface="Poppins Bold"/>
                  <a:sym typeface="Poppins Bold"/>
                </a:rPr>
                <a:t>Dependent</a:t>
              </a:r>
            </a:p>
          </p:txBody>
        </p:sp>
      </p:grpSp>
      <p:grpSp>
        <p:nvGrpSpPr>
          <p:cNvPr id="14" name="Group 14"/>
          <p:cNvGrpSpPr/>
          <p:nvPr/>
        </p:nvGrpSpPr>
        <p:grpSpPr>
          <a:xfrm>
            <a:off x="8698228" y="3464188"/>
            <a:ext cx="4603793" cy="2301897"/>
            <a:chOff x="0" y="0"/>
            <a:chExt cx="6138391" cy="3069196"/>
          </a:xfrm>
        </p:grpSpPr>
        <p:grpSp>
          <p:nvGrpSpPr>
            <p:cNvPr id="15" name="Group 15"/>
            <p:cNvGrpSpPr/>
            <p:nvPr/>
          </p:nvGrpSpPr>
          <p:grpSpPr>
            <a:xfrm>
              <a:off x="0" y="0"/>
              <a:ext cx="6138391" cy="3069196"/>
              <a:chOff x="0" y="0"/>
              <a:chExt cx="812800" cy="406400"/>
            </a:xfrm>
          </p:grpSpPr>
          <p:sp>
            <p:nvSpPr>
              <p:cNvPr id="16" name="Freeform 16"/>
              <p:cNvSpPr/>
              <p:nvPr/>
            </p:nvSpPr>
            <p:spPr>
              <a:xfrm>
                <a:off x="0" y="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F2A900"/>
              </a:solidFill>
            </p:spPr>
            <p:txBody>
              <a:bodyPr/>
              <a:lstStyle/>
              <a:p>
                <a:endParaRPr lang="en-GB"/>
              </a:p>
            </p:txBody>
          </p:sp>
          <p:sp>
            <p:nvSpPr>
              <p:cNvPr id="17" name="TextBox 17"/>
              <p:cNvSpPr txBox="1"/>
              <p:nvPr/>
            </p:nvSpPr>
            <p:spPr>
              <a:xfrm>
                <a:off x="177800" y="-57150"/>
                <a:ext cx="558800" cy="463550"/>
              </a:xfrm>
              <a:prstGeom prst="rect">
                <a:avLst/>
              </a:prstGeom>
            </p:spPr>
            <p:txBody>
              <a:bodyPr lIns="50800" tIns="50800" rIns="50800" bIns="50800" rtlCol="0" anchor="ctr"/>
              <a:lstStyle/>
              <a:p>
                <a:pPr algn="ctr">
                  <a:lnSpc>
                    <a:spcPts val="2520"/>
                  </a:lnSpc>
                </a:pPr>
                <a:endParaRPr/>
              </a:p>
            </p:txBody>
          </p:sp>
        </p:grpSp>
        <p:sp>
          <p:nvSpPr>
            <p:cNvPr id="18" name="TextBox 18"/>
            <p:cNvSpPr txBox="1"/>
            <p:nvPr/>
          </p:nvSpPr>
          <p:spPr>
            <a:xfrm>
              <a:off x="1730092" y="1166036"/>
              <a:ext cx="4408300" cy="651398"/>
            </a:xfrm>
            <a:prstGeom prst="rect">
              <a:avLst/>
            </a:prstGeom>
          </p:spPr>
          <p:txBody>
            <a:bodyPr lIns="0" tIns="0" rIns="0" bIns="0" rtlCol="0" anchor="t">
              <a:spAutoFit/>
            </a:bodyPr>
            <a:lstStyle/>
            <a:p>
              <a:pPr algn="l">
                <a:lnSpc>
                  <a:spcPts val="3919"/>
                </a:lnSpc>
                <a:spcBef>
                  <a:spcPct val="0"/>
                </a:spcBef>
              </a:pPr>
              <a:r>
                <a:rPr lang="en-US" sz="2799" b="1">
                  <a:solidFill>
                    <a:srgbClr val="1A1A1A"/>
                  </a:solidFill>
                  <a:latin typeface="Poppins Bold"/>
                  <a:ea typeface="Poppins Bold"/>
                  <a:cs typeface="Poppins Bold"/>
                  <a:sym typeface="Poppins Bold"/>
                </a:rPr>
                <a:t>Independent</a:t>
              </a:r>
            </a:p>
          </p:txBody>
        </p:sp>
      </p:grpSp>
      <p:grpSp>
        <p:nvGrpSpPr>
          <p:cNvPr id="19" name="Group 19"/>
          <p:cNvGrpSpPr/>
          <p:nvPr/>
        </p:nvGrpSpPr>
        <p:grpSpPr>
          <a:xfrm>
            <a:off x="12626932" y="3464188"/>
            <a:ext cx="4675231" cy="2301897"/>
            <a:chOff x="0" y="0"/>
            <a:chExt cx="6233641" cy="3069196"/>
          </a:xfrm>
        </p:grpSpPr>
        <p:grpSp>
          <p:nvGrpSpPr>
            <p:cNvPr id="20" name="Group 20"/>
            <p:cNvGrpSpPr/>
            <p:nvPr/>
          </p:nvGrpSpPr>
          <p:grpSpPr>
            <a:xfrm>
              <a:off x="0" y="0"/>
              <a:ext cx="6138391" cy="3069196"/>
              <a:chOff x="0" y="0"/>
              <a:chExt cx="812800" cy="406400"/>
            </a:xfrm>
          </p:grpSpPr>
          <p:sp>
            <p:nvSpPr>
              <p:cNvPr id="21" name="Freeform 21"/>
              <p:cNvSpPr/>
              <p:nvPr/>
            </p:nvSpPr>
            <p:spPr>
              <a:xfrm>
                <a:off x="0" y="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FA820B"/>
              </a:solidFill>
            </p:spPr>
            <p:txBody>
              <a:bodyPr/>
              <a:lstStyle/>
              <a:p>
                <a:endParaRPr lang="en-GB"/>
              </a:p>
            </p:txBody>
          </p:sp>
          <p:sp>
            <p:nvSpPr>
              <p:cNvPr id="22" name="TextBox 22"/>
              <p:cNvSpPr txBox="1"/>
              <p:nvPr/>
            </p:nvSpPr>
            <p:spPr>
              <a:xfrm>
                <a:off x="177800" y="-57150"/>
                <a:ext cx="558800" cy="463550"/>
              </a:xfrm>
              <a:prstGeom prst="rect">
                <a:avLst/>
              </a:prstGeom>
            </p:spPr>
            <p:txBody>
              <a:bodyPr lIns="50800" tIns="50800" rIns="50800" bIns="50800" rtlCol="0" anchor="ctr"/>
              <a:lstStyle/>
              <a:p>
                <a:pPr algn="ctr">
                  <a:lnSpc>
                    <a:spcPts val="2520"/>
                  </a:lnSpc>
                </a:pPr>
                <a:endParaRPr/>
              </a:p>
            </p:txBody>
          </p:sp>
        </p:grpSp>
        <p:sp>
          <p:nvSpPr>
            <p:cNvPr id="23" name="TextBox 23"/>
            <p:cNvSpPr txBox="1"/>
            <p:nvPr/>
          </p:nvSpPr>
          <p:spPr>
            <a:xfrm>
              <a:off x="1825342" y="1166036"/>
              <a:ext cx="4408300" cy="651398"/>
            </a:xfrm>
            <a:prstGeom prst="rect">
              <a:avLst/>
            </a:prstGeom>
          </p:spPr>
          <p:txBody>
            <a:bodyPr lIns="0" tIns="0" rIns="0" bIns="0" rtlCol="0" anchor="t">
              <a:spAutoFit/>
            </a:bodyPr>
            <a:lstStyle/>
            <a:p>
              <a:pPr algn="l">
                <a:lnSpc>
                  <a:spcPts val="3919"/>
                </a:lnSpc>
                <a:spcBef>
                  <a:spcPct val="0"/>
                </a:spcBef>
              </a:pPr>
              <a:r>
                <a:rPr lang="en-US" sz="2799" b="1">
                  <a:solidFill>
                    <a:srgbClr val="1A1A1A"/>
                  </a:solidFill>
                  <a:latin typeface="Poppins Bold"/>
                  <a:ea typeface="Poppins Bold"/>
                  <a:cs typeface="Poppins Bold"/>
                  <a:sym typeface="Poppins Bold"/>
                </a:rPr>
                <a:t>Interdependent</a:t>
              </a:r>
            </a:p>
          </p:txBody>
        </p:sp>
      </p:grpSp>
      <p:sp>
        <p:nvSpPr>
          <p:cNvPr id="24" name="TextBox 24"/>
          <p:cNvSpPr txBox="1"/>
          <p:nvPr/>
        </p:nvSpPr>
        <p:spPr>
          <a:xfrm>
            <a:off x="1014412" y="6536254"/>
            <a:ext cx="16128040" cy="509980"/>
          </a:xfrm>
          <a:prstGeom prst="rect">
            <a:avLst/>
          </a:prstGeom>
        </p:spPr>
        <p:txBody>
          <a:bodyPr lIns="0" tIns="0" rIns="0" bIns="0" rtlCol="0" anchor="t">
            <a:spAutoFit/>
          </a:bodyPr>
          <a:lstStyle/>
          <a:p>
            <a:pPr marL="604518" lvl="1" indent="-302259" algn="l">
              <a:lnSpc>
                <a:spcPts val="3919"/>
              </a:lnSpc>
              <a:buFont typeface="Arial"/>
              <a:buChar char="•"/>
            </a:pPr>
            <a:r>
              <a:rPr lang="en-US" sz="2799">
                <a:solidFill>
                  <a:srgbClr val="1A1A1A"/>
                </a:solidFill>
                <a:latin typeface="Poppins"/>
                <a:ea typeface="Poppins"/>
                <a:cs typeface="Poppins"/>
                <a:sym typeface="Poppins"/>
              </a:rPr>
              <a:t>Where do you think we are on the Bradley Curve? </a:t>
            </a:r>
          </a:p>
        </p:txBody>
      </p:sp>
      <p:sp>
        <p:nvSpPr>
          <p:cNvPr id="25" name="TextBox 25"/>
          <p:cNvSpPr txBox="1"/>
          <p:nvPr/>
        </p:nvSpPr>
        <p:spPr>
          <a:xfrm>
            <a:off x="1014412" y="7182598"/>
            <a:ext cx="16128040" cy="509980"/>
          </a:xfrm>
          <a:prstGeom prst="rect">
            <a:avLst/>
          </a:prstGeom>
        </p:spPr>
        <p:txBody>
          <a:bodyPr lIns="0" tIns="0" rIns="0" bIns="0" rtlCol="0" anchor="t">
            <a:spAutoFit/>
          </a:bodyPr>
          <a:lstStyle/>
          <a:p>
            <a:pPr marL="604518" lvl="1" indent="-302259" algn="l">
              <a:lnSpc>
                <a:spcPts val="3919"/>
              </a:lnSpc>
              <a:buFont typeface="Arial"/>
              <a:buChar char="•"/>
            </a:pPr>
            <a:r>
              <a:rPr lang="en-US" sz="2799">
                <a:solidFill>
                  <a:srgbClr val="1A1A1A"/>
                </a:solidFill>
                <a:latin typeface="Poppins"/>
                <a:ea typeface="Poppins"/>
                <a:cs typeface="Poppins"/>
                <a:sym typeface="Poppins"/>
              </a:rPr>
              <a:t>Why do you think we are there? </a:t>
            </a:r>
          </a:p>
        </p:txBody>
      </p:sp>
      <p:sp>
        <p:nvSpPr>
          <p:cNvPr id="26" name="TextBox 26"/>
          <p:cNvSpPr txBox="1"/>
          <p:nvPr/>
        </p:nvSpPr>
        <p:spPr>
          <a:xfrm>
            <a:off x="1014412" y="7828942"/>
            <a:ext cx="16128040" cy="509980"/>
          </a:xfrm>
          <a:prstGeom prst="rect">
            <a:avLst/>
          </a:prstGeom>
        </p:spPr>
        <p:txBody>
          <a:bodyPr lIns="0" tIns="0" rIns="0" bIns="0" rtlCol="0" anchor="t">
            <a:spAutoFit/>
          </a:bodyPr>
          <a:lstStyle/>
          <a:p>
            <a:pPr marL="604518" lvl="1" indent="-302259" algn="l">
              <a:lnSpc>
                <a:spcPts val="3919"/>
              </a:lnSpc>
              <a:buFont typeface="Arial"/>
              <a:buChar char="•"/>
            </a:pPr>
            <a:r>
              <a:rPr lang="en-US" sz="2799">
                <a:solidFill>
                  <a:srgbClr val="1A1A1A"/>
                </a:solidFill>
                <a:latin typeface="Poppins"/>
                <a:ea typeface="Poppins"/>
                <a:cs typeface="Poppins"/>
                <a:sym typeface="Poppins"/>
              </a:rPr>
              <a:t>What do we need to do to shift to the right and get to interdependent? </a:t>
            </a:r>
          </a:p>
        </p:txBody>
      </p:sp>
      <p:sp>
        <p:nvSpPr>
          <p:cNvPr id="27" name="TextBox 27"/>
          <p:cNvSpPr txBox="1"/>
          <p:nvPr/>
        </p:nvSpPr>
        <p:spPr>
          <a:xfrm>
            <a:off x="1014412" y="5889909"/>
            <a:ext cx="16179320" cy="509980"/>
          </a:xfrm>
          <a:prstGeom prst="rect">
            <a:avLst/>
          </a:prstGeom>
        </p:spPr>
        <p:txBody>
          <a:bodyPr lIns="0" tIns="0" rIns="0" bIns="0" rtlCol="0" anchor="t">
            <a:spAutoFit/>
          </a:bodyPr>
          <a:lstStyle/>
          <a:p>
            <a:pPr marL="604518" lvl="1" indent="-302259" algn="l">
              <a:lnSpc>
                <a:spcPts val="3919"/>
              </a:lnSpc>
              <a:buFont typeface="Arial"/>
              <a:buChar char="•"/>
            </a:pPr>
            <a:r>
              <a:rPr lang="en-US" sz="2799">
                <a:solidFill>
                  <a:srgbClr val="1A1A1A"/>
                </a:solidFill>
                <a:latin typeface="Poppins"/>
                <a:ea typeface="Poppins"/>
                <a:cs typeface="Poppins"/>
                <a:sym typeface="Poppins"/>
              </a:rPr>
              <a:t>Who sets the safety culture in our unit?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TextBox 2"/>
          <p:cNvSpPr txBox="1"/>
          <p:nvPr/>
        </p:nvSpPr>
        <p:spPr>
          <a:xfrm>
            <a:off x="1028700" y="850768"/>
            <a:ext cx="16259175"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Ultra-Bold"/>
                <a:ea typeface="Poppins Ultra-Bold"/>
                <a:cs typeface="Poppins Ultra-Bold"/>
                <a:sym typeface="Poppins Ultra-Bold"/>
              </a:rPr>
              <a:t>OUR SAFETY BEHAVIOURS</a:t>
            </a:r>
          </a:p>
        </p:txBody>
      </p:sp>
      <p:sp>
        <p:nvSpPr>
          <p:cNvPr id="3" name="Freeform 3"/>
          <p:cNvSpPr/>
          <p:nvPr/>
        </p:nvSpPr>
        <p:spPr>
          <a:xfrm>
            <a:off x="14659532" y="451544"/>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grpSp>
        <p:nvGrpSpPr>
          <p:cNvPr id="4" name="Group 4"/>
          <p:cNvGrpSpPr/>
          <p:nvPr/>
        </p:nvGrpSpPr>
        <p:grpSpPr>
          <a:xfrm>
            <a:off x="872167" y="2077768"/>
            <a:ext cx="16105408" cy="2660551"/>
            <a:chOff x="0" y="0"/>
            <a:chExt cx="21473878" cy="3547402"/>
          </a:xfrm>
        </p:grpSpPr>
        <p:sp>
          <p:nvSpPr>
            <p:cNvPr id="5" name="Freeform 5"/>
            <p:cNvSpPr/>
            <p:nvPr/>
          </p:nvSpPr>
          <p:spPr>
            <a:xfrm>
              <a:off x="0" y="0"/>
              <a:ext cx="3547402" cy="3547402"/>
            </a:xfrm>
            <a:custGeom>
              <a:avLst/>
              <a:gdLst/>
              <a:ahLst/>
              <a:cxnLst/>
              <a:rect l="l" t="t" r="r" b="b"/>
              <a:pathLst>
                <a:path w="3547402" h="3547402">
                  <a:moveTo>
                    <a:pt x="0" y="0"/>
                  </a:moveTo>
                  <a:lnTo>
                    <a:pt x="3547402" y="0"/>
                  </a:lnTo>
                  <a:lnTo>
                    <a:pt x="3547402" y="3547402"/>
                  </a:lnTo>
                  <a:lnTo>
                    <a:pt x="0" y="3547402"/>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
          <p:nvSpPr>
            <p:cNvPr id="6" name="TextBox 6"/>
            <p:cNvSpPr txBox="1"/>
            <p:nvPr/>
          </p:nvSpPr>
          <p:spPr>
            <a:xfrm>
              <a:off x="4195060" y="1697544"/>
              <a:ext cx="17278818" cy="651334"/>
            </a:xfrm>
            <a:prstGeom prst="rect">
              <a:avLst/>
            </a:prstGeom>
          </p:spPr>
          <p:txBody>
            <a:bodyPr lIns="0" tIns="0" rIns="0" bIns="0" rtlCol="0" anchor="t">
              <a:spAutoFit/>
            </a:bodyPr>
            <a:lstStyle/>
            <a:p>
              <a:pPr algn="l">
                <a:lnSpc>
                  <a:spcPts val="3919"/>
                </a:lnSpc>
                <a:spcBef>
                  <a:spcPct val="0"/>
                </a:spcBef>
              </a:pPr>
              <a:r>
                <a:rPr lang="en-US" sz="2799">
                  <a:solidFill>
                    <a:srgbClr val="1A1A1A"/>
                  </a:solidFill>
                  <a:latin typeface="Poppins"/>
                  <a:ea typeface="Poppins"/>
                  <a:cs typeface="Poppins"/>
                  <a:sym typeface="Poppins"/>
                </a:rPr>
                <a:t>This theme is all about encouraging positive two-way dialogue.</a:t>
              </a:r>
            </a:p>
          </p:txBody>
        </p:sp>
        <p:sp>
          <p:nvSpPr>
            <p:cNvPr id="7" name="TextBox 7"/>
            <p:cNvSpPr txBox="1"/>
            <p:nvPr/>
          </p:nvSpPr>
          <p:spPr>
            <a:xfrm>
              <a:off x="4195060" y="964143"/>
              <a:ext cx="13681934" cy="833791"/>
            </a:xfrm>
            <a:prstGeom prst="rect">
              <a:avLst/>
            </a:prstGeom>
          </p:spPr>
          <p:txBody>
            <a:bodyPr lIns="0" tIns="0" rIns="0" bIns="0" rtlCol="0" anchor="t">
              <a:spAutoFit/>
            </a:bodyPr>
            <a:lstStyle/>
            <a:p>
              <a:pPr algn="l">
                <a:lnSpc>
                  <a:spcPts val="5040"/>
                </a:lnSpc>
                <a:spcBef>
                  <a:spcPct val="0"/>
                </a:spcBef>
              </a:pPr>
              <a:r>
                <a:rPr lang="en-US" sz="3600" b="1">
                  <a:solidFill>
                    <a:srgbClr val="1A1A1A"/>
                  </a:solidFill>
                  <a:latin typeface="Poppins Bold"/>
                  <a:ea typeface="Poppins Bold"/>
                  <a:cs typeface="Poppins Bold"/>
                  <a:sym typeface="Poppins Bold"/>
                </a:rPr>
                <a:t>SPEAK OUT</a:t>
              </a:r>
            </a:p>
          </p:txBody>
        </p:sp>
        <p:sp>
          <p:nvSpPr>
            <p:cNvPr id="8" name="TextBox 8"/>
            <p:cNvSpPr txBox="1"/>
            <p:nvPr/>
          </p:nvSpPr>
          <p:spPr>
            <a:xfrm>
              <a:off x="4195060" y="475317"/>
              <a:ext cx="13643834" cy="651334"/>
            </a:xfrm>
            <a:prstGeom prst="rect">
              <a:avLst/>
            </a:prstGeom>
          </p:spPr>
          <p:txBody>
            <a:bodyPr lIns="0" tIns="0" rIns="0" bIns="0" rtlCol="0" anchor="t">
              <a:spAutoFit/>
            </a:bodyPr>
            <a:lstStyle/>
            <a:p>
              <a:pPr algn="l">
                <a:lnSpc>
                  <a:spcPts val="3919"/>
                </a:lnSpc>
                <a:spcBef>
                  <a:spcPct val="0"/>
                </a:spcBef>
              </a:pPr>
              <a:r>
                <a:rPr lang="en-US" sz="2799" b="1">
                  <a:solidFill>
                    <a:srgbClr val="FED403"/>
                  </a:solidFill>
                  <a:latin typeface="Poppins Ultra-Bold"/>
                  <a:ea typeface="Poppins Ultra-Bold"/>
                  <a:cs typeface="Poppins Ultra-Bold"/>
                  <a:sym typeface="Poppins Ultra-Bold"/>
                </a:rPr>
                <a:t>COMMUNICATION</a:t>
              </a:r>
            </a:p>
          </p:txBody>
        </p:sp>
      </p:grpSp>
      <p:grpSp>
        <p:nvGrpSpPr>
          <p:cNvPr id="9" name="Group 9"/>
          <p:cNvGrpSpPr/>
          <p:nvPr/>
        </p:nvGrpSpPr>
        <p:grpSpPr>
          <a:xfrm>
            <a:off x="847035" y="4418133"/>
            <a:ext cx="16087216" cy="2710816"/>
            <a:chOff x="0" y="0"/>
            <a:chExt cx="21449622" cy="3614421"/>
          </a:xfrm>
        </p:grpSpPr>
        <p:sp>
          <p:nvSpPr>
            <p:cNvPr id="10" name="Freeform 10"/>
            <p:cNvSpPr/>
            <p:nvPr/>
          </p:nvSpPr>
          <p:spPr>
            <a:xfrm>
              <a:off x="0" y="0"/>
              <a:ext cx="3614421" cy="3614421"/>
            </a:xfrm>
            <a:custGeom>
              <a:avLst/>
              <a:gdLst/>
              <a:ahLst/>
              <a:cxnLst/>
              <a:rect l="l" t="t" r="r" b="b"/>
              <a:pathLst>
                <a:path w="3614421" h="3614421">
                  <a:moveTo>
                    <a:pt x="0" y="0"/>
                  </a:moveTo>
                  <a:lnTo>
                    <a:pt x="3614421" y="0"/>
                  </a:lnTo>
                  <a:lnTo>
                    <a:pt x="3614421" y="3614421"/>
                  </a:lnTo>
                  <a:lnTo>
                    <a:pt x="0" y="3614421"/>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GB"/>
            </a:p>
          </p:txBody>
        </p:sp>
        <p:sp>
          <p:nvSpPr>
            <p:cNvPr id="11" name="TextBox 11"/>
            <p:cNvSpPr txBox="1"/>
            <p:nvPr/>
          </p:nvSpPr>
          <p:spPr>
            <a:xfrm>
              <a:off x="4291969" y="1941828"/>
              <a:ext cx="17157652" cy="651334"/>
            </a:xfrm>
            <a:prstGeom prst="rect">
              <a:avLst/>
            </a:prstGeom>
          </p:spPr>
          <p:txBody>
            <a:bodyPr lIns="0" tIns="0" rIns="0" bIns="0" rtlCol="0" anchor="t">
              <a:spAutoFit/>
            </a:bodyPr>
            <a:lstStyle/>
            <a:p>
              <a:pPr algn="l">
                <a:lnSpc>
                  <a:spcPts val="3919"/>
                </a:lnSpc>
                <a:spcBef>
                  <a:spcPct val="0"/>
                </a:spcBef>
              </a:pPr>
              <a:r>
                <a:rPr lang="en-US" sz="2799">
                  <a:solidFill>
                    <a:srgbClr val="1A1A1A"/>
                  </a:solidFill>
                  <a:latin typeface="Poppins"/>
                  <a:ea typeface="Poppins"/>
                  <a:cs typeface="Poppins"/>
                  <a:sym typeface="Poppins"/>
                </a:rPr>
                <a:t>This theme focuses on worksite hazards and how we control them.</a:t>
              </a:r>
            </a:p>
          </p:txBody>
        </p:sp>
        <p:sp>
          <p:nvSpPr>
            <p:cNvPr id="12" name="TextBox 12"/>
            <p:cNvSpPr txBox="1"/>
            <p:nvPr/>
          </p:nvSpPr>
          <p:spPr>
            <a:xfrm>
              <a:off x="4253869" y="1204645"/>
              <a:ext cx="13681934" cy="833791"/>
            </a:xfrm>
            <a:prstGeom prst="rect">
              <a:avLst/>
            </a:prstGeom>
          </p:spPr>
          <p:txBody>
            <a:bodyPr lIns="0" tIns="0" rIns="0" bIns="0" rtlCol="0" anchor="t">
              <a:spAutoFit/>
            </a:bodyPr>
            <a:lstStyle/>
            <a:p>
              <a:pPr algn="l">
                <a:lnSpc>
                  <a:spcPts val="5040"/>
                </a:lnSpc>
                <a:spcBef>
                  <a:spcPct val="0"/>
                </a:spcBef>
              </a:pPr>
              <a:r>
                <a:rPr lang="en-US" sz="3600" b="1">
                  <a:solidFill>
                    <a:srgbClr val="1A1A1A"/>
                  </a:solidFill>
                  <a:latin typeface="Poppins Bold"/>
                  <a:ea typeface="Poppins Bold"/>
                  <a:cs typeface="Poppins Bold"/>
                  <a:sym typeface="Poppins Bold"/>
                </a:rPr>
                <a:t>BE MINDFUL</a:t>
              </a:r>
            </a:p>
          </p:txBody>
        </p:sp>
        <p:sp>
          <p:nvSpPr>
            <p:cNvPr id="13" name="TextBox 13"/>
            <p:cNvSpPr txBox="1"/>
            <p:nvPr/>
          </p:nvSpPr>
          <p:spPr>
            <a:xfrm>
              <a:off x="4253869" y="715819"/>
              <a:ext cx="13643834" cy="651334"/>
            </a:xfrm>
            <a:prstGeom prst="rect">
              <a:avLst/>
            </a:prstGeom>
          </p:spPr>
          <p:txBody>
            <a:bodyPr lIns="0" tIns="0" rIns="0" bIns="0" rtlCol="0" anchor="t">
              <a:spAutoFit/>
            </a:bodyPr>
            <a:lstStyle/>
            <a:p>
              <a:pPr algn="l">
                <a:lnSpc>
                  <a:spcPts val="3919"/>
                </a:lnSpc>
                <a:spcBef>
                  <a:spcPct val="0"/>
                </a:spcBef>
              </a:pPr>
              <a:r>
                <a:rPr lang="en-US" sz="2799" b="1">
                  <a:solidFill>
                    <a:srgbClr val="FED403"/>
                  </a:solidFill>
                  <a:latin typeface="Poppins Ultra-Bold"/>
                  <a:ea typeface="Poppins Ultra-Bold"/>
                  <a:cs typeface="Poppins Ultra-Bold"/>
                  <a:sym typeface="Poppins Ultra-Bold"/>
                </a:rPr>
                <a:t>RISK ASSESSMENT</a:t>
              </a:r>
            </a:p>
          </p:txBody>
        </p:sp>
      </p:grpSp>
      <p:grpSp>
        <p:nvGrpSpPr>
          <p:cNvPr id="14" name="Group 14"/>
          <p:cNvGrpSpPr/>
          <p:nvPr/>
        </p:nvGrpSpPr>
        <p:grpSpPr>
          <a:xfrm>
            <a:off x="405399" y="6382402"/>
            <a:ext cx="16783301" cy="3632038"/>
            <a:chOff x="0" y="0"/>
            <a:chExt cx="22377735" cy="4842717"/>
          </a:xfrm>
        </p:grpSpPr>
        <p:sp>
          <p:nvSpPr>
            <p:cNvPr id="15" name="Freeform 15"/>
            <p:cNvSpPr/>
            <p:nvPr/>
          </p:nvSpPr>
          <p:spPr>
            <a:xfrm>
              <a:off x="0" y="0"/>
              <a:ext cx="4842717" cy="4842717"/>
            </a:xfrm>
            <a:custGeom>
              <a:avLst/>
              <a:gdLst/>
              <a:ahLst/>
              <a:cxnLst/>
              <a:rect l="l" t="t" r="r" b="b"/>
              <a:pathLst>
                <a:path w="4842717" h="4842717">
                  <a:moveTo>
                    <a:pt x="0" y="0"/>
                  </a:moveTo>
                  <a:lnTo>
                    <a:pt x="4842717" y="0"/>
                  </a:lnTo>
                  <a:lnTo>
                    <a:pt x="4842717" y="4842717"/>
                  </a:lnTo>
                  <a:lnTo>
                    <a:pt x="0" y="4842717"/>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GB"/>
            </a:p>
          </p:txBody>
        </p:sp>
        <p:sp>
          <p:nvSpPr>
            <p:cNvPr id="16" name="TextBox 16"/>
            <p:cNvSpPr txBox="1"/>
            <p:nvPr/>
          </p:nvSpPr>
          <p:spPr>
            <a:xfrm>
              <a:off x="4880817" y="2689259"/>
              <a:ext cx="17496917" cy="651334"/>
            </a:xfrm>
            <a:prstGeom prst="rect">
              <a:avLst/>
            </a:prstGeom>
          </p:spPr>
          <p:txBody>
            <a:bodyPr lIns="0" tIns="0" rIns="0" bIns="0" rtlCol="0" anchor="t">
              <a:spAutoFit/>
            </a:bodyPr>
            <a:lstStyle/>
            <a:p>
              <a:pPr algn="l">
                <a:lnSpc>
                  <a:spcPts val="3919"/>
                </a:lnSpc>
                <a:spcBef>
                  <a:spcPct val="0"/>
                </a:spcBef>
              </a:pPr>
              <a:r>
                <a:rPr lang="en-US" sz="2799">
                  <a:solidFill>
                    <a:srgbClr val="1A1A1A"/>
                  </a:solidFill>
                  <a:latin typeface="Poppins"/>
                  <a:ea typeface="Poppins"/>
                  <a:cs typeface="Poppins"/>
                  <a:sym typeface="Poppins"/>
                </a:rPr>
                <a:t>This theme is about being proactive to help keep safety front of mind.</a:t>
              </a:r>
            </a:p>
          </p:txBody>
        </p:sp>
        <p:sp>
          <p:nvSpPr>
            <p:cNvPr id="17" name="TextBox 17"/>
            <p:cNvSpPr txBox="1"/>
            <p:nvPr/>
          </p:nvSpPr>
          <p:spPr>
            <a:xfrm>
              <a:off x="4842717" y="1952076"/>
              <a:ext cx="13681934" cy="833791"/>
            </a:xfrm>
            <a:prstGeom prst="rect">
              <a:avLst/>
            </a:prstGeom>
          </p:spPr>
          <p:txBody>
            <a:bodyPr lIns="0" tIns="0" rIns="0" bIns="0" rtlCol="0" anchor="t">
              <a:spAutoFit/>
            </a:bodyPr>
            <a:lstStyle/>
            <a:p>
              <a:pPr algn="l">
                <a:lnSpc>
                  <a:spcPts val="5040"/>
                </a:lnSpc>
                <a:spcBef>
                  <a:spcPct val="0"/>
                </a:spcBef>
              </a:pPr>
              <a:r>
                <a:rPr lang="en-US" sz="3600" b="1">
                  <a:solidFill>
                    <a:srgbClr val="1A1A1A"/>
                  </a:solidFill>
                  <a:latin typeface="Poppins Bold"/>
                  <a:ea typeface="Poppins Bold"/>
                  <a:cs typeface="Poppins Bold"/>
                  <a:sym typeface="Poppins Bold"/>
                </a:rPr>
                <a:t>GET INVOLVED</a:t>
              </a:r>
            </a:p>
          </p:txBody>
        </p:sp>
        <p:sp>
          <p:nvSpPr>
            <p:cNvPr id="18" name="TextBox 18"/>
            <p:cNvSpPr txBox="1"/>
            <p:nvPr/>
          </p:nvSpPr>
          <p:spPr>
            <a:xfrm>
              <a:off x="4842717" y="1463250"/>
              <a:ext cx="13643834" cy="651334"/>
            </a:xfrm>
            <a:prstGeom prst="rect">
              <a:avLst/>
            </a:prstGeom>
          </p:spPr>
          <p:txBody>
            <a:bodyPr lIns="0" tIns="0" rIns="0" bIns="0" rtlCol="0" anchor="t">
              <a:spAutoFit/>
            </a:bodyPr>
            <a:lstStyle/>
            <a:p>
              <a:pPr algn="l">
                <a:lnSpc>
                  <a:spcPts val="3919"/>
                </a:lnSpc>
                <a:spcBef>
                  <a:spcPct val="0"/>
                </a:spcBef>
              </a:pPr>
              <a:r>
                <a:rPr lang="en-US" sz="2799" b="1">
                  <a:solidFill>
                    <a:srgbClr val="FED403"/>
                  </a:solidFill>
                  <a:latin typeface="Poppins Ultra-Bold"/>
                  <a:ea typeface="Poppins Ultra-Bold"/>
                  <a:cs typeface="Poppins Ultra-Bold"/>
                  <a:sym typeface="Poppins Ultra-Bold"/>
                </a:rPr>
                <a:t>INVOLVEMENT</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7170691" cy="10287000"/>
            <a:chOff x="0" y="0"/>
            <a:chExt cx="1888577" cy="2709333"/>
          </a:xfrm>
        </p:grpSpPr>
        <p:sp>
          <p:nvSpPr>
            <p:cNvPr id="3" name="Freeform 3"/>
            <p:cNvSpPr/>
            <p:nvPr/>
          </p:nvSpPr>
          <p:spPr>
            <a:xfrm>
              <a:off x="0" y="0"/>
              <a:ext cx="1888577" cy="2709333"/>
            </a:xfrm>
            <a:custGeom>
              <a:avLst/>
              <a:gdLst/>
              <a:ahLst/>
              <a:cxnLst/>
              <a:rect l="l" t="t" r="r" b="b"/>
              <a:pathLst>
                <a:path w="1888577" h="2709333">
                  <a:moveTo>
                    <a:pt x="0" y="0"/>
                  </a:moveTo>
                  <a:lnTo>
                    <a:pt x="1888577" y="0"/>
                  </a:lnTo>
                  <a:lnTo>
                    <a:pt x="1888577" y="2709333"/>
                  </a:lnTo>
                  <a:lnTo>
                    <a:pt x="0" y="2709333"/>
                  </a:lnTo>
                  <a:close/>
                </a:path>
              </a:pathLst>
            </a:custGeom>
            <a:solidFill>
              <a:srgbClr val="FED403"/>
            </a:solidFill>
          </p:spPr>
          <p:txBody>
            <a:bodyPr/>
            <a:lstStyle/>
            <a:p>
              <a:endParaRPr lang="en-GB"/>
            </a:p>
          </p:txBody>
        </p:sp>
        <p:sp>
          <p:nvSpPr>
            <p:cNvPr id="4" name="TextBox 4"/>
            <p:cNvSpPr txBox="1"/>
            <p:nvPr/>
          </p:nvSpPr>
          <p:spPr>
            <a:xfrm>
              <a:off x="0" y="-9525"/>
              <a:ext cx="1888577" cy="2718858"/>
            </a:xfrm>
            <a:prstGeom prst="rect">
              <a:avLst/>
            </a:prstGeom>
          </p:spPr>
          <p:txBody>
            <a:bodyPr lIns="50800" tIns="50800" rIns="50800" bIns="50800" rtlCol="0" anchor="ctr"/>
            <a:lstStyle/>
            <a:p>
              <a:pPr algn="ctr">
                <a:lnSpc>
                  <a:spcPts val="1934"/>
                </a:lnSpc>
              </a:pPr>
              <a:endParaRPr/>
            </a:p>
          </p:txBody>
        </p:sp>
      </p:grpSp>
      <p:grpSp>
        <p:nvGrpSpPr>
          <p:cNvPr id="5" name="Group 5"/>
          <p:cNvGrpSpPr/>
          <p:nvPr/>
        </p:nvGrpSpPr>
        <p:grpSpPr>
          <a:xfrm>
            <a:off x="1043758" y="1028700"/>
            <a:ext cx="5083175" cy="8229600"/>
            <a:chOff x="0" y="0"/>
            <a:chExt cx="488106" cy="790238"/>
          </a:xfrm>
        </p:grpSpPr>
        <p:sp>
          <p:nvSpPr>
            <p:cNvPr id="6" name="Freeform 6"/>
            <p:cNvSpPr/>
            <p:nvPr/>
          </p:nvSpPr>
          <p:spPr>
            <a:xfrm>
              <a:off x="0" y="0"/>
              <a:ext cx="488106" cy="790238"/>
            </a:xfrm>
            <a:custGeom>
              <a:avLst/>
              <a:gdLst/>
              <a:ahLst/>
              <a:cxnLst/>
              <a:rect l="l" t="t" r="r" b="b"/>
              <a:pathLst>
                <a:path w="488106" h="790238">
                  <a:moveTo>
                    <a:pt x="0" y="0"/>
                  </a:moveTo>
                  <a:lnTo>
                    <a:pt x="488106" y="0"/>
                  </a:lnTo>
                  <a:lnTo>
                    <a:pt x="488106" y="790238"/>
                  </a:lnTo>
                  <a:lnTo>
                    <a:pt x="0" y="790238"/>
                  </a:lnTo>
                  <a:close/>
                </a:path>
              </a:pathLst>
            </a:custGeom>
            <a:blipFill>
              <a:blip r:embed="rId3" cstate="email">
                <a:extLst>
                  <a:ext uri="{28A0092B-C50C-407E-A947-70E740481C1C}">
                    <a14:useLocalDpi xmlns:a14="http://schemas.microsoft.com/office/drawing/2010/main"/>
                  </a:ext>
                </a:extLst>
              </a:blip>
              <a:stretch>
                <a:fillRect/>
              </a:stretch>
            </a:blipFill>
            <a:ln w="76200" cap="sq">
              <a:solidFill>
                <a:srgbClr val="000000"/>
              </a:solidFill>
              <a:prstDash val="solid"/>
              <a:miter/>
            </a:ln>
          </p:spPr>
          <p:txBody>
            <a:bodyPr/>
            <a:lstStyle/>
            <a:p>
              <a:endParaRPr lang="en-GB"/>
            </a:p>
          </p:txBody>
        </p:sp>
      </p:grpSp>
      <p:sp>
        <p:nvSpPr>
          <p:cNvPr id="7" name="TextBox 7"/>
          <p:cNvSpPr txBox="1"/>
          <p:nvPr/>
        </p:nvSpPr>
        <p:spPr>
          <a:xfrm>
            <a:off x="7999412" y="2478521"/>
            <a:ext cx="9147084" cy="4201118"/>
          </a:xfrm>
          <a:prstGeom prst="rect">
            <a:avLst/>
          </a:prstGeom>
        </p:spPr>
        <p:txBody>
          <a:bodyPr lIns="0" tIns="0" rIns="0" bIns="0" rtlCol="0" anchor="t">
            <a:spAutoFit/>
          </a:bodyPr>
          <a:lstStyle/>
          <a:p>
            <a:pPr marL="567392" lvl="1" indent="-283696" algn="l">
              <a:lnSpc>
                <a:spcPts val="3679"/>
              </a:lnSpc>
              <a:buFont typeface="Arial"/>
              <a:buChar char="•"/>
            </a:pPr>
            <a:r>
              <a:rPr lang="en-US" sz="2628">
                <a:solidFill>
                  <a:srgbClr val="1A1A1A"/>
                </a:solidFill>
                <a:latin typeface="Poppins"/>
                <a:ea typeface="Poppins"/>
                <a:cs typeface="Poppins"/>
                <a:sym typeface="Poppins"/>
              </a:rPr>
              <a:t>I will ask questions if I don’t understand and stop unsafe behaviours being demonstrated by others</a:t>
            </a:r>
          </a:p>
          <a:p>
            <a:pPr algn="l">
              <a:lnSpc>
                <a:spcPts val="3679"/>
              </a:lnSpc>
            </a:pPr>
            <a:endParaRPr lang="en-US" sz="2628">
              <a:solidFill>
                <a:srgbClr val="1A1A1A"/>
              </a:solidFill>
              <a:latin typeface="Poppins"/>
              <a:ea typeface="Poppins"/>
              <a:cs typeface="Poppins"/>
              <a:sym typeface="Poppins"/>
            </a:endParaRPr>
          </a:p>
          <a:p>
            <a:pPr marL="567392" lvl="1" indent="-283696" algn="l">
              <a:lnSpc>
                <a:spcPts val="3679"/>
              </a:lnSpc>
              <a:buFont typeface="Arial"/>
              <a:buChar char="•"/>
            </a:pPr>
            <a:r>
              <a:rPr lang="en-US" sz="2628">
                <a:solidFill>
                  <a:srgbClr val="1A1A1A"/>
                </a:solidFill>
                <a:latin typeface="Poppins"/>
                <a:ea typeface="Poppins"/>
                <a:cs typeface="Poppins"/>
                <a:sym typeface="Poppins"/>
              </a:rPr>
              <a:t>I will report incidents, near-misses or hazards promptly</a:t>
            </a:r>
          </a:p>
          <a:p>
            <a:pPr algn="l">
              <a:lnSpc>
                <a:spcPts val="3679"/>
              </a:lnSpc>
            </a:pPr>
            <a:endParaRPr lang="en-US" sz="2628">
              <a:solidFill>
                <a:srgbClr val="1A1A1A"/>
              </a:solidFill>
              <a:latin typeface="Poppins"/>
              <a:ea typeface="Poppins"/>
              <a:cs typeface="Poppins"/>
              <a:sym typeface="Poppins"/>
            </a:endParaRPr>
          </a:p>
          <a:p>
            <a:pPr marL="567392" lvl="1" indent="-283696" algn="l">
              <a:lnSpc>
                <a:spcPts val="3679"/>
              </a:lnSpc>
              <a:buFont typeface="Arial"/>
              <a:buChar char="•"/>
            </a:pPr>
            <a:r>
              <a:rPr lang="en-US" sz="2628">
                <a:solidFill>
                  <a:srgbClr val="1A1A1A"/>
                </a:solidFill>
                <a:latin typeface="Poppins"/>
                <a:ea typeface="Poppins"/>
                <a:cs typeface="Poppins"/>
                <a:sym typeface="Poppins"/>
              </a:rPr>
              <a:t>I will express any concerns or suggestions for improvement to my Supervisor and Line Manager</a:t>
            </a:r>
          </a:p>
          <a:p>
            <a:pPr algn="l">
              <a:lnSpc>
                <a:spcPts val="3679"/>
              </a:lnSpc>
            </a:pPr>
            <a:endParaRPr lang="en-US" sz="2628">
              <a:solidFill>
                <a:srgbClr val="1A1A1A"/>
              </a:solidFill>
              <a:latin typeface="Poppins"/>
              <a:ea typeface="Poppins"/>
              <a:cs typeface="Poppins"/>
              <a:sym typeface="Poppins"/>
            </a:endParaRPr>
          </a:p>
        </p:txBody>
      </p:sp>
      <p:sp>
        <p:nvSpPr>
          <p:cNvPr id="8" name="TextBox 8"/>
          <p:cNvSpPr txBox="1"/>
          <p:nvPr/>
        </p:nvSpPr>
        <p:spPr>
          <a:xfrm>
            <a:off x="7999412" y="1095375"/>
            <a:ext cx="8353425"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Semi-Bold"/>
                <a:ea typeface="Poppins Semi-Bold"/>
                <a:cs typeface="Poppins Semi-Bold"/>
                <a:sym typeface="Poppins Semi-Bold"/>
              </a:rPr>
              <a:t>SPEAK OUT</a:t>
            </a:r>
          </a:p>
        </p:txBody>
      </p:sp>
      <p:sp>
        <p:nvSpPr>
          <p:cNvPr id="9" name="Freeform 9"/>
          <p:cNvSpPr/>
          <p:nvPr/>
        </p:nvSpPr>
        <p:spPr>
          <a:xfrm>
            <a:off x="15295654" y="162111"/>
            <a:ext cx="2599768" cy="1733179"/>
          </a:xfrm>
          <a:custGeom>
            <a:avLst/>
            <a:gdLst/>
            <a:ahLst/>
            <a:cxnLst/>
            <a:rect l="l" t="t" r="r" b="b"/>
            <a:pathLst>
              <a:path w="2599768" h="1733179">
                <a:moveTo>
                  <a:pt x="0" y="0"/>
                </a:moveTo>
                <a:lnTo>
                  <a:pt x="2599768" y="0"/>
                </a:lnTo>
                <a:lnTo>
                  <a:pt x="2599768" y="1733178"/>
                </a:lnTo>
                <a:lnTo>
                  <a:pt x="0" y="1733178"/>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grpSp>
        <p:nvGrpSpPr>
          <p:cNvPr id="2" name="Group 2"/>
          <p:cNvGrpSpPr/>
          <p:nvPr/>
        </p:nvGrpSpPr>
        <p:grpSpPr>
          <a:xfrm>
            <a:off x="11117309" y="0"/>
            <a:ext cx="7170691" cy="10287000"/>
            <a:chOff x="0" y="0"/>
            <a:chExt cx="1888577" cy="2709333"/>
          </a:xfrm>
        </p:grpSpPr>
        <p:sp>
          <p:nvSpPr>
            <p:cNvPr id="3" name="Freeform 3"/>
            <p:cNvSpPr/>
            <p:nvPr/>
          </p:nvSpPr>
          <p:spPr>
            <a:xfrm>
              <a:off x="0" y="0"/>
              <a:ext cx="1888577" cy="2709333"/>
            </a:xfrm>
            <a:custGeom>
              <a:avLst/>
              <a:gdLst/>
              <a:ahLst/>
              <a:cxnLst/>
              <a:rect l="l" t="t" r="r" b="b"/>
              <a:pathLst>
                <a:path w="1888577" h="2709333">
                  <a:moveTo>
                    <a:pt x="0" y="0"/>
                  </a:moveTo>
                  <a:lnTo>
                    <a:pt x="1888577" y="0"/>
                  </a:lnTo>
                  <a:lnTo>
                    <a:pt x="1888577" y="2709333"/>
                  </a:lnTo>
                  <a:lnTo>
                    <a:pt x="0" y="2709333"/>
                  </a:lnTo>
                  <a:close/>
                </a:path>
              </a:pathLst>
            </a:custGeom>
            <a:solidFill>
              <a:srgbClr val="FED403"/>
            </a:solidFill>
          </p:spPr>
          <p:txBody>
            <a:bodyPr/>
            <a:lstStyle/>
            <a:p>
              <a:endParaRPr lang="en-GB"/>
            </a:p>
          </p:txBody>
        </p:sp>
        <p:sp>
          <p:nvSpPr>
            <p:cNvPr id="4" name="TextBox 4"/>
            <p:cNvSpPr txBox="1"/>
            <p:nvPr/>
          </p:nvSpPr>
          <p:spPr>
            <a:xfrm>
              <a:off x="0" y="-9525"/>
              <a:ext cx="1888577" cy="2718858"/>
            </a:xfrm>
            <a:prstGeom prst="rect">
              <a:avLst/>
            </a:prstGeom>
          </p:spPr>
          <p:txBody>
            <a:bodyPr lIns="50800" tIns="50800" rIns="50800" bIns="50800" rtlCol="0" anchor="ctr"/>
            <a:lstStyle/>
            <a:p>
              <a:pPr algn="ctr">
                <a:lnSpc>
                  <a:spcPts val="1934"/>
                </a:lnSpc>
              </a:pPr>
              <a:endParaRPr/>
            </a:p>
          </p:txBody>
        </p:sp>
      </p:grpSp>
      <p:grpSp>
        <p:nvGrpSpPr>
          <p:cNvPr id="5" name="Group 5"/>
          <p:cNvGrpSpPr/>
          <p:nvPr/>
        </p:nvGrpSpPr>
        <p:grpSpPr>
          <a:xfrm>
            <a:off x="12161067" y="888570"/>
            <a:ext cx="5083175" cy="8229600"/>
            <a:chOff x="0" y="0"/>
            <a:chExt cx="488106" cy="790238"/>
          </a:xfrm>
        </p:grpSpPr>
        <p:sp>
          <p:nvSpPr>
            <p:cNvPr id="6" name="Freeform 6"/>
            <p:cNvSpPr/>
            <p:nvPr/>
          </p:nvSpPr>
          <p:spPr>
            <a:xfrm>
              <a:off x="0" y="0"/>
              <a:ext cx="488106" cy="790238"/>
            </a:xfrm>
            <a:custGeom>
              <a:avLst/>
              <a:gdLst/>
              <a:ahLst/>
              <a:cxnLst/>
              <a:rect l="l" t="t" r="r" b="b"/>
              <a:pathLst>
                <a:path w="488106" h="790238">
                  <a:moveTo>
                    <a:pt x="0" y="0"/>
                  </a:moveTo>
                  <a:lnTo>
                    <a:pt x="488106" y="0"/>
                  </a:lnTo>
                  <a:lnTo>
                    <a:pt x="488106" y="790238"/>
                  </a:lnTo>
                  <a:lnTo>
                    <a:pt x="0" y="790238"/>
                  </a:lnTo>
                  <a:close/>
                </a:path>
              </a:pathLst>
            </a:custGeom>
            <a:blipFill>
              <a:blip r:embed="rId3" cstate="email">
                <a:extLst>
                  <a:ext uri="{28A0092B-C50C-407E-A947-70E740481C1C}">
                    <a14:useLocalDpi xmlns:a14="http://schemas.microsoft.com/office/drawing/2010/main"/>
                  </a:ext>
                </a:extLst>
              </a:blip>
              <a:stretch>
                <a:fillRect/>
              </a:stretch>
            </a:blipFill>
            <a:ln w="76200" cap="sq">
              <a:solidFill>
                <a:srgbClr val="000000"/>
              </a:solidFill>
              <a:prstDash val="solid"/>
              <a:miter/>
            </a:ln>
          </p:spPr>
          <p:txBody>
            <a:bodyPr/>
            <a:lstStyle/>
            <a:p>
              <a:endParaRPr lang="en-GB"/>
            </a:p>
          </p:txBody>
        </p:sp>
      </p:grpSp>
      <p:sp>
        <p:nvSpPr>
          <p:cNvPr id="7" name="TextBox 7"/>
          <p:cNvSpPr txBox="1"/>
          <p:nvPr/>
        </p:nvSpPr>
        <p:spPr>
          <a:xfrm>
            <a:off x="552450" y="697211"/>
            <a:ext cx="8353425"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Semi-Bold"/>
                <a:ea typeface="Poppins Semi-Bold"/>
                <a:cs typeface="Poppins Semi-Bold"/>
                <a:sym typeface="Poppins Semi-Bold"/>
              </a:rPr>
              <a:t>BE MINDFUL</a:t>
            </a:r>
          </a:p>
        </p:txBody>
      </p:sp>
      <p:sp>
        <p:nvSpPr>
          <p:cNvPr id="8" name="TextBox 8"/>
          <p:cNvSpPr txBox="1"/>
          <p:nvPr/>
        </p:nvSpPr>
        <p:spPr>
          <a:xfrm>
            <a:off x="552450" y="2442172"/>
            <a:ext cx="9147084" cy="4667917"/>
          </a:xfrm>
          <a:prstGeom prst="rect">
            <a:avLst/>
          </a:prstGeom>
        </p:spPr>
        <p:txBody>
          <a:bodyPr lIns="0" tIns="0" rIns="0" bIns="0" rtlCol="0" anchor="t">
            <a:spAutoFit/>
          </a:bodyPr>
          <a:lstStyle/>
          <a:p>
            <a:pPr marL="567392" lvl="1" indent="-283696" algn="l">
              <a:lnSpc>
                <a:spcPts val="3679"/>
              </a:lnSpc>
              <a:buFont typeface="Arial"/>
              <a:buChar char="•"/>
            </a:pPr>
            <a:r>
              <a:rPr lang="en-US" sz="2628">
                <a:solidFill>
                  <a:srgbClr val="1A1A1A"/>
                </a:solidFill>
                <a:latin typeface="Poppins"/>
                <a:ea typeface="Poppins"/>
                <a:cs typeface="Poppins"/>
                <a:sym typeface="Poppins"/>
              </a:rPr>
              <a:t>I will be vigilant about hazards, the surroundings, team members and my fitness for work</a:t>
            </a:r>
          </a:p>
          <a:p>
            <a:pPr algn="l">
              <a:lnSpc>
                <a:spcPts val="3679"/>
              </a:lnSpc>
            </a:pPr>
            <a:endParaRPr lang="en-US" sz="2628">
              <a:solidFill>
                <a:srgbClr val="1A1A1A"/>
              </a:solidFill>
              <a:latin typeface="Poppins"/>
              <a:ea typeface="Poppins"/>
              <a:cs typeface="Poppins"/>
              <a:sym typeface="Poppins"/>
            </a:endParaRPr>
          </a:p>
          <a:p>
            <a:pPr marL="567392" lvl="1" indent="-283696" algn="l">
              <a:lnSpc>
                <a:spcPts val="3679"/>
              </a:lnSpc>
              <a:buFont typeface="Arial"/>
              <a:buChar char="•"/>
            </a:pPr>
            <a:r>
              <a:rPr lang="en-US" sz="2628">
                <a:solidFill>
                  <a:srgbClr val="1A1A1A"/>
                </a:solidFill>
                <a:latin typeface="Poppins"/>
                <a:ea typeface="Poppins"/>
                <a:cs typeface="Poppins"/>
                <a:sym typeface="Poppins"/>
              </a:rPr>
              <a:t>I will stay focussed on the task I am doing and look for ways to improve the way it is done</a:t>
            </a:r>
          </a:p>
          <a:p>
            <a:pPr algn="l">
              <a:lnSpc>
                <a:spcPts val="3679"/>
              </a:lnSpc>
            </a:pPr>
            <a:endParaRPr lang="en-US" sz="2628">
              <a:solidFill>
                <a:srgbClr val="1A1A1A"/>
              </a:solidFill>
              <a:latin typeface="Poppins"/>
              <a:ea typeface="Poppins"/>
              <a:cs typeface="Poppins"/>
              <a:sym typeface="Poppins"/>
            </a:endParaRPr>
          </a:p>
          <a:p>
            <a:pPr marL="567392" lvl="1" indent="-283696" algn="l">
              <a:lnSpc>
                <a:spcPts val="3679"/>
              </a:lnSpc>
              <a:buFont typeface="Arial"/>
              <a:buChar char="•"/>
            </a:pPr>
            <a:r>
              <a:rPr lang="en-US" sz="2628">
                <a:solidFill>
                  <a:srgbClr val="1A1A1A"/>
                </a:solidFill>
                <a:latin typeface="Poppins"/>
                <a:ea typeface="Poppins"/>
                <a:cs typeface="Poppins"/>
                <a:sym typeface="Poppins"/>
              </a:rPr>
              <a:t>I will take the time to plan and focus on how to do the job safely</a:t>
            </a:r>
          </a:p>
          <a:p>
            <a:pPr algn="l">
              <a:lnSpc>
                <a:spcPts val="3679"/>
              </a:lnSpc>
            </a:pPr>
            <a:endParaRPr lang="en-US" sz="2628">
              <a:solidFill>
                <a:srgbClr val="1A1A1A"/>
              </a:solidFill>
              <a:latin typeface="Poppins"/>
              <a:ea typeface="Poppins"/>
              <a:cs typeface="Poppins"/>
              <a:sym typeface="Poppins"/>
            </a:endParaRPr>
          </a:p>
          <a:p>
            <a:pPr algn="l">
              <a:lnSpc>
                <a:spcPts val="3679"/>
              </a:lnSpc>
            </a:pPr>
            <a:endParaRPr lang="en-US" sz="2628">
              <a:solidFill>
                <a:srgbClr val="1A1A1A"/>
              </a:solidFill>
              <a:latin typeface="Poppins"/>
              <a:ea typeface="Poppins"/>
              <a:cs typeface="Poppins"/>
              <a:sym typeface="Poppi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7170691" cy="10287000"/>
            <a:chOff x="0" y="0"/>
            <a:chExt cx="1888577" cy="2709333"/>
          </a:xfrm>
        </p:grpSpPr>
        <p:sp>
          <p:nvSpPr>
            <p:cNvPr id="3" name="Freeform 3"/>
            <p:cNvSpPr/>
            <p:nvPr/>
          </p:nvSpPr>
          <p:spPr>
            <a:xfrm>
              <a:off x="0" y="0"/>
              <a:ext cx="1888577" cy="2709333"/>
            </a:xfrm>
            <a:custGeom>
              <a:avLst/>
              <a:gdLst/>
              <a:ahLst/>
              <a:cxnLst/>
              <a:rect l="l" t="t" r="r" b="b"/>
              <a:pathLst>
                <a:path w="1888577" h="2709333">
                  <a:moveTo>
                    <a:pt x="0" y="0"/>
                  </a:moveTo>
                  <a:lnTo>
                    <a:pt x="1888577" y="0"/>
                  </a:lnTo>
                  <a:lnTo>
                    <a:pt x="1888577" y="2709333"/>
                  </a:lnTo>
                  <a:lnTo>
                    <a:pt x="0" y="2709333"/>
                  </a:lnTo>
                  <a:close/>
                </a:path>
              </a:pathLst>
            </a:custGeom>
            <a:solidFill>
              <a:srgbClr val="FED403"/>
            </a:solidFill>
          </p:spPr>
          <p:txBody>
            <a:bodyPr/>
            <a:lstStyle/>
            <a:p>
              <a:endParaRPr lang="en-GB"/>
            </a:p>
          </p:txBody>
        </p:sp>
        <p:sp>
          <p:nvSpPr>
            <p:cNvPr id="4" name="TextBox 4"/>
            <p:cNvSpPr txBox="1"/>
            <p:nvPr/>
          </p:nvSpPr>
          <p:spPr>
            <a:xfrm>
              <a:off x="0" y="-9525"/>
              <a:ext cx="1888577" cy="2718858"/>
            </a:xfrm>
            <a:prstGeom prst="rect">
              <a:avLst/>
            </a:prstGeom>
          </p:spPr>
          <p:txBody>
            <a:bodyPr lIns="50800" tIns="50800" rIns="50800" bIns="50800" rtlCol="0" anchor="ctr"/>
            <a:lstStyle/>
            <a:p>
              <a:pPr algn="ctr">
                <a:lnSpc>
                  <a:spcPts val="1934"/>
                </a:lnSpc>
              </a:pPr>
              <a:endParaRPr/>
            </a:p>
          </p:txBody>
        </p:sp>
      </p:grpSp>
      <p:grpSp>
        <p:nvGrpSpPr>
          <p:cNvPr id="5" name="Group 5"/>
          <p:cNvGrpSpPr/>
          <p:nvPr/>
        </p:nvGrpSpPr>
        <p:grpSpPr>
          <a:xfrm>
            <a:off x="1043758" y="1028700"/>
            <a:ext cx="5083175" cy="8229600"/>
            <a:chOff x="0" y="0"/>
            <a:chExt cx="488106" cy="790238"/>
          </a:xfrm>
        </p:grpSpPr>
        <p:sp>
          <p:nvSpPr>
            <p:cNvPr id="6" name="Freeform 6"/>
            <p:cNvSpPr/>
            <p:nvPr/>
          </p:nvSpPr>
          <p:spPr>
            <a:xfrm>
              <a:off x="0" y="0"/>
              <a:ext cx="488106" cy="790238"/>
            </a:xfrm>
            <a:custGeom>
              <a:avLst/>
              <a:gdLst/>
              <a:ahLst/>
              <a:cxnLst/>
              <a:rect l="l" t="t" r="r" b="b"/>
              <a:pathLst>
                <a:path w="488106" h="790238">
                  <a:moveTo>
                    <a:pt x="0" y="0"/>
                  </a:moveTo>
                  <a:lnTo>
                    <a:pt x="488106" y="0"/>
                  </a:lnTo>
                  <a:lnTo>
                    <a:pt x="488106" y="790238"/>
                  </a:lnTo>
                  <a:lnTo>
                    <a:pt x="0" y="790238"/>
                  </a:lnTo>
                  <a:close/>
                </a:path>
              </a:pathLst>
            </a:custGeom>
            <a:blipFill>
              <a:blip r:embed="rId3" cstate="email">
                <a:extLst>
                  <a:ext uri="{28A0092B-C50C-407E-A947-70E740481C1C}">
                    <a14:useLocalDpi xmlns:a14="http://schemas.microsoft.com/office/drawing/2010/main"/>
                  </a:ext>
                </a:extLst>
              </a:blip>
              <a:stretch>
                <a:fillRect/>
              </a:stretch>
            </a:blipFill>
            <a:ln w="76200" cap="sq">
              <a:solidFill>
                <a:srgbClr val="000000"/>
              </a:solidFill>
              <a:prstDash val="solid"/>
              <a:miter/>
            </a:ln>
          </p:spPr>
          <p:txBody>
            <a:bodyPr/>
            <a:lstStyle/>
            <a:p>
              <a:endParaRPr lang="en-GB"/>
            </a:p>
          </p:txBody>
        </p:sp>
      </p:grpSp>
      <p:sp>
        <p:nvSpPr>
          <p:cNvPr id="7" name="TextBox 7"/>
          <p:cNvSpPr txBox="1"/>
          <p:nvPr/>
        </p:nvSpPr>
        <p:spPr>
          <a:xfrm>
            <a:off x="7999412" y="2478521"/>
            <a:ext cx="9147084" cy="4667917"/>
          </a:xfrm>
          <a:prstGeom prst="rect">
            <a:avLst/>
          </a:prstGeom>
        </p:spPr>
        <p:txBody>
          <a:bodyPr lIns="0" tIns="0" rIns="0" bIns="0" rtlCol="0" anchor="t">
            <a:spAutoFit/>
          </a:bodyPr>
          <a:lstStyle/>
          <a:p>
            <a:pPr marL="567392" lvl="1" indent="-283696" algn="l">
              <a:lnSpc>
                <a:spcPts val="3679"/>
              </a:lnSpc>
              <a:buFont typeface="Arial"/>
              <a:buChar char="•"/>
            </a:pPr>
            <a:r>
              <a:rPr lang="en-US" sz="2628">
                <a:solidFill>
                  <a:srgbClr val="1A1A1A"/>
                </a:solidFill>
                <a:latin typeface="Poppins"/>
                <a:ea typeface="Poppins"/>
                <a:cs typeface="Poppins"/>
                <a:sym typeface="Poppins"/>
              </a:rPr>
              <a:t>I will care for my team members and encourage others to work safely</a:t>
            </a:r>
          </a:p>
          <a:p>
            <a:pPr algn="l">
              <a:lnSpc>
                <a:spcPts val="3679"/>
              </a:lnSpc>
            </a:pPr>
            <a:endParaRPr lang="en-US" sz="2628">
              <a:solidFill>
                <a:srgbClr val="1A1A1A"/>
              </a:solidFill>
              <a:latin typeface="Poppins"/>
              <a:ea typeface="Poppins"/>
              <a:cs typeface="Poppins"/>
              <a:sym typeface="Poppins"/>
            </a:endParaRPr>
          </a:p>
          <a:p>
            <a:pPr marL="567392" lvl="1" indent="-283696" algn="l">
              <a:lnSpc>
                <a:spcPts val="3679"/>
              </a:lnSpc>
              <a:buFont typeface="Arial"/>
              <a:buChar char="•"/>
            </a:pPr>
            <a:r>
              <a:rPr lang="en-US" sz="2628">
                <a:solidFill>
                  <a:srgbClr val="1A1A1A"/>
                </a:solidFill>
                <a:latin typeface="Poppins"/>
                <a:ea typeface="Poppins"/>
                <a:cs typeface="Poppins"/>
                <a:sym typeface="Poppins"/>
              </a:rPr>
              <a:t>I will contribute to safety discussions, investigations and meetings</a:t>
            </a:r>
          </a:p>
          <a:p>
            <a:pPr algn="l">
              <a:lnSpc>
                <a:spcPts val="3679"/>
              </a:lnSpc>
            </a:pPr>
            <a:endParaRPr lang="en-US" sz="2628">
              <a:solidFill>
                <a:srgbClr val="1A1A1A"/>
              </a:solidFill>
              <a:latin typeface="Poppins"/>
              <a:ea typeface="Poppins"/>
              <a:cs typeface="Poppins"/>
              <a:sym typeface="Poppins"/>
            </a:endParaRPr>
          </a:p>
          <a:p>
            <a:pPr marL="567392" lvl="1" indent="-283696" algn="l">
              <a:lnSpc>
                <a:spcPts val="3679"/>
              </a:lnSpc>
              <a:buFont typeface="Arial"/>
              <a:buChar char="•"/>
            </a:pPr>
            <a:r>
              <a:rPr lang="en-US" sz="2628">
                <a:solidFill>
                  <a:srgbClr val="1A1A1A"/>
                </a:solidFill>
                <a:latin typeface="Poppins"/>
                <a:ea typeface="Poppins"/>
                <a:cs typeface="Poppins"/>
                <a:sym typeface="Poppins"/>
              </a:rPr>
              <a:t>I will share my safety knowledge, experiences and learnings with others</a:t>
            </a:r>
          </a:p>
          <a:p>
            <a:pPr algn="l">
              <a:lnSpc>
                <a:spcPts val="3679"/>
              </a:lnSpc>
            </a:pPr>
            <a:endParaRPr lang="en-US" sz="2628">
              <a:solidFill>
                <a:srgbClr val="1A1A1A"/>
              </a:solidFill>
              <a:latin typeface="Poppins"/>
              <a:ea typeface="Poppins"/>
              <a:cs typeface="Poppins"/>
              <a:sym typeface="Poppins"/>
            </a:endParaRPr>
          </a:p>
          <a:p>
            <a:pPr algn="l">
              <a:lnSpc>
                <a:spcPts val="3679"/>
              </a:lnSpc>
            </a:pPr>
            <a:endParaRPr lang="en-US" sz="2628">
              <a:solidFill>
                <a:srgbClr val="1A1A1A"/>
              </a:solidFill>
              <a:latin typeface="Poppins"/>
              <a:ea typeface="Poppins"/>
              <a:cs typeface="Poppins"/>
              <a:sym typeface="Poppins"/>
            </a:endParaRPr>
          </a:p>
        </p:txBody>
      </p:sp>
      <p:sp>
        <p:nvSpPr>
          <p:cNvPr id="8" name="TextBox 8"/>
          <p:cNvSpPr txBox="1"/>
          <p:nvPr/>
        </p:nvSpPr>
        <p:spPr>
          <a:xfrm>
            <a:off x="7999412" y="1095375"/>
            <a:ext cx="8353425"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Semi-Bold"/>
                <a:ea typeface="Poppins Semi-Bold"/>
                <a:cs typeface="Poppins Semi-Bold"/>
                <a:sym typeface="Poppins Semi-Bold"/>
              </a:rPr>
              <a:t>GET INVOLVED</a:t>
            </a:r>
          </a:p>
        </p:txBody>
      </p:sp>
      <p:sp>
        <p:nvSpPr>
          <p:cNvPr id="9" name="Freeform 9"/>
          <p:cNvSpPr/>
          <p:nvPr/>
        </p:nvSpPr>
        <p:spPr>
          <a:xfrm>
            <a:off x="15204779" y="162111"/>
            <a:ext cx="2599768" cy="1733179"/>
          </a:xfrm>
          <a:custGeom>
            <a:avLst/>
            <a:gdLst/>
            <a:ahLst/>
            <a:cxnLst/>
            <a:rect l="l" t="t" r="r" b="b"/>
            <a:pathLst>
              <a:path w="2599768" h="1733179">
                <a:moveTo>
                  <a:pt x="0" y="0"/>
                </a:moveTo>
                <a:lnTo>
                  <a:pt x="2599769" y="0"/>
                </a:lnTo>
                <a:lnTo>
                  <a:pt x="2599769" y="1733178"/>
                </a:lnTo>
                <a:lnTo>
                  <a:pt x="0" y="1733178"/>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AutoShape 2"/>
          <p:cNvSpPr/>
          <p:nvPr/>
        </p:nvSpPr>
        <p:spPr>
          <a:xfrm>
            <a:off x="3080001" y="7353794"/>
            <a:ext cx="4625594" cy="1679360"/>
          </a:xfrm>
          <a:prstGeom prst="line">
            <a:avLst/>
          </a:prstGeom>
          <a:ln w="95250" cap="flat">
            <a:solidFill>
              <a:srgbClr val="000000"/>
            </a:solidFill>
            <a:prstDash val="sysDash"/>
            <a:headEnd type="none" w="sm" len="sm"/>
            <a:tailEnd type="none" w="sm" len="sm"/>
          </a:ln>
        </p:spPr>
        <p:txBody>
          <a:bodyPr/>
          <a:lstStyle/>
          <a:p>
            <a:endParaRPr lang="en-GB"/>
          </a:p>
        </p:txBody>
      </p:sp>
      <p:sp>
        <p:nvSpPr>
          <p:cNvPr id="3" name="AutoShape 3"/>
          <p:cNvSpPr/>
          <p:nvPr/>
        </p:nvSpPr>
        <p:spPr>
          <a:xfrm flipV="1">
            <a:off x="10520546" y="8345920"/>
            <a:ext cx="1990612" cy="687234"/>
          </a:xfrm>
          <a:prstGeom prst="line">
            <a:avLst/>
          </a:prstGeom>
          <a:ln w="95250" cap="flat">
            <a:solidFill>
              <a:srgbClr val="000000"/>
            </a:solidFill>
            <a:prstDash val="sysDash"/>
            <a:headEnd type="none" w="sm" len="sm"/>
            <a:tailEnd type="none" w="sm" len="sm"/>
          </a:ln>
        </p:spPr>
        <p:txBody>
          <a:bodyPr/>
          <a:lstStyle/>
          <a:p>
            <a:endParaRPr lang="en-GB"/>
          </a:p>
        </p:txBody>
      </p:sp>
      <p:sp>
        <p:nvSpPr>
          <p:cNvPr id="4" name="TextBox 4"/>
          <p:cNvSpPr txBox="1"/>
          <p:nvPr/>
        </p:nvSpPr>
        <p:spPr>
          <a:xfrm>
            <a:off x="1162799" y="1914348"/>
            <a:ext cx="16096501" cy="723751"/>
          </a:xfrm>
          <a:prstGeom prst="rect">
            <a:avLst/>
          </a:prstGeom>
        </p:spPr>
        <p:txBody>
          <a:bodyPr lIns="0" tIns="0" rIns="0" bIns="0" rtlCol="0" anchor="t">
            <a:spAutoFit/>
          </a:bodyPr>
          <a:lstStyle/>
          <a:p>
            <a:pPr algn="l">
              <a:lnSpc>
                <a:spcPts val="2879"/>
              </a:lnSpc>
              <a:spcBef>
                <a:spcPct val="0"/>
              </a:spcBef>
            </a:pPr>
            <a:r>
              <a:rPr lang="en-US" sz="2400">
                <a:solidFill>
                  <a:srgbClr val="1A1A1A"/>
                </a:solidFill>
                <a:latin typeface="DM Sans"/>
                <a:ea typeface="DM Sans"/>
                <a:cs typeface="DM Sans"/>
                <a:sym typeface="DM Sans"/>
              </a:rPr>
              <a:t>A key part of our See Care Share is Safety Walks, which are to be conducted by the leaders within our business. Any walk can be a safety walk!</a:t>
            </a:r>
          </a:p>
        </p:txBody>
      </p:sp>
      <p:sp>
        <p:nvSpPr>
          <p:cNvPr id="5" name="Freeform 5"/>
          <p:cNvSpPr/>
          <p:nvPr/>
        </p:nvSpPr>
        <p:spPr>
          <a:xfrm>
            <a:off x="14659532" y="451544"/>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grpSp>
        <p:nvGrpSpPr>
          <p:cNvPr id="6" name="Group 6"/>
          <p:cNvGrpSpPr/>
          <p:nvPr/>
        </p:nvGrpSpPr>
        <p:grpSpPr>
          <a:xfrm>
            <a:off x="1537673" y="2882745"/>
            <a:ext cx="5268552" cy="4627129"/>
            <a:chOff x="0" y="0"/>
            <a:chExt cx="7024735" cy="6169505"/>
          </a:xfrm>
        </p:grpSpPr>
        <p:grpSp>
          <p:nvGrpSpPr>
            <p:cNvPr id="7" name="Group 7"/>
            <p:cNvGrpSpPr/>
            <p:nvPr/>
          </p:nvGrpSpPr>
          <p:grpSpPr>
            <a:xfrm>
              <a:off x="1619497" y="0"/>
              <a:ext cx="5405238" cy="2826712"/>
              <a:chOff x="0" y="0"/>
              <a:chExt cx="1000618" cy="523354"/>
            </a:xfrm>
          </p:grpSpPr>
          <p:sp>
            <p:nvSpPr>
              <p:cNvPr id="8" name="Freeform 8"/>
              <p:cNvSpPr/>
              <p:nvPr/>
            </p:nvSpPr>
            <p:spPr>
              <a:xfrm>
                <a:off x="0" y="0"/>
                <a:ext cx="1000618" cy="523354"/>
              </a:xfrm>
              <a:custGeom>
                <a:avLst/>
                <a:gdLst/>
                <a:ahLst/>
                <a:cxnLst/>
                <a:rect l="l" t="t" r="r" b="b"/>
                <a:pathLst>
                  <a:path w="1000618" h="523354">
                    <a:moveTo>
                      <a:pt x="1000618" y="34375"/>
                    </a:moveTo>
                    <a:lnTo>
                      <a:pt x="1000618" y="488979"/>
                    </a:lnTo>
                    <a:cubicBezTo>
                      <a:pt x="1000618" y="507964"/>
                      <a:pt x="985227" y="523354"/>
                      <a:pt x="966242" y="523354"/>
                    </a:cubicBezTo>
                    <a:lnTo>
                      <a:pt x="34375" y="523354"/>
                    </a:lnTo>
                    <a:cubicBezTo>
                      <a:pt x="15390" y="523354"/>
                      <a:pt x="0" y="507964"/>
                      <a:pt x="0" y="488979"/>
                    </a:cubicBezTo>
                    <a:lnTo>
                      <a:pt x="0" y="34375"/>
                    </a:lnTo>
                    <a:cubicBezTo>
                      <a:pt x="0" y="15390"/>
                      <a:pt x="15390" y="0"/>
                      <a:pt x="34375" y="0"/>
                    </a:cubicBezTo>
                    <a:lnTo>
                      <a:pt x="966242" y="0"/>
                    </a:lnTo>
                    <a:cubicBezTo>
                      <a:pt x="985227" y="0"/>
                      <a:pt x="1000618" y="15390"/>
                      <a:pt x="1000618" y="34375"/>
                    </a:cubicBezTo>
                    <a:close/>
                  </a:path>
                </a:pathLst>
              </a:custGeom>
              <a:solidFill>
                <a:srgbClr val="D9E6FA">
                  <a:alpha val="69804"/>
                </a:srgbClr>
              </a:solidFill>
            </p:spPr>
            <p:txBody>
              <a:bodyPr/>
              <a:lstStyle/>
              <a:p>
                <a:endParaRPr lang="en-GB"/>
              </a:p>
            </p:txBody>
          </p:sp>
          <p:sp>
            <p:nvSpPr>
              <p:cNvPr id="9" name="TextBox 9"/>
              <p:cNvSpPr txBox="1"/>
              <p:nvPr/>
            </p:nvSpPr>
            <p:spPr>
              <a:xfrm>
                <a:off x="0" y="-9525"/>
                <a:ext cx="1000618" cy="532879"/>
              </a:xfrm>
              <a:prstGeom prst="rect">
                <a:avLst/>
              </a:prstGeom>
            </p:spPr>
            <p:txBody>
              <a:bodyPr lIns="50800" tIns="50800" rIns="50800" bIns="50800" rtlCol="0" anchor="ctr"/>
              <a:lstStyle/>
              <a:p>
                <a:pPr algn="ctr">
                  <a:lnSpc>
                    <a:spcPts val="1934"/>
                  </a:lnSpc>
                </a:pPr>
                <a:endParaRPr/>
              </a:p>
            </p:txBody>
          </p:sp>
        </p:grpSp>
        <p:sp>
          <p:nvSpPr>
            <p:cNvPr id="10" name="TextBox 10"/>
            <p:cNvSpPr txBox="1"/>
            <p:nvPr/>
          </p:nvSpPr>
          <p:spPr>
            <a:xfrm>
              <a:off x="1813817" y="76474"/>
              <a:ext cx="3076503" cy="503271"/>
            </a:xfrm>
            <a:prstGeom prst="rect">
              <a:avLst/>
            </a:prstGeom>
          </p:spPr>
          <p:txBody>
            <a:bodyPr lIns="0" tIns="0" rIns="0" bIns="0" rtlCol="0" anchor="t">
              <a:spAutoFit/>
            </a:bodyPr>
            <a:lstStyle/>
            <a:p>
              <a:pPr algn="ctr">
                <a:lnSpc>
                  <a:spcPts val="3079"/>
                </a:lnSpc>
              </a:pPr>
              <a:r>
                <a:rPr lang="en-US" sz="2199" b="1">
                  <a:solidFill>
                    <a:srgbClr val="1A1A1A"/>
                  </a:solidFill>
                  <a:latin typeface="Poppins Bold"/>
                  <a:ea typeface="Poppins Bold"/>
                  <a:cs typeface="Poppins Bold"/>
                  <a:sym typeface="Poppins Bold"/>
                </a:rPr>
                <a:t>See - Be Present</a:t>
              </a:r>
            </a:p>
          </p:txBody>
        </p:sp>
        <p:sp>
          <p:nvSpPr>
            <p:cNvPr id="11" name="Freeform 11"/>
            <p:cNvSpPr/>
            <p:nvPr/>
          </p:nvSpPr>
          <p:spPr>
            <a:xfrm>
              <a:off x="0" y="2004566"/>
              <a:ext cx="2056439" cy="4164939"/>
            </a:xfrm>
            <a:custGeom>
              <a:avLst/>
              <a:gdLst/>
              <a:ahLst/>
              <a:cxnLst/>
              <a:rect l="l" t="t" r="r" b="b"/>
              <a:pathLst>
                <a:path w="2056439" h="4164939">
                  <a:moveTo>
                    <a:pt x="0" y="0"/>
                  </a:moveTo>
                  <a:lnTo>
                    <a:pt x="2056439" y="0"/>
                  </a:lnTo>
                  <a:lnTo>
                    <a:pt x="2056439" y="4164939"/>
                  </a:lnTo>
                  <a:lnTo>
                    <a:pt x="0" y="416493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2" name="TextBox 12"/>
            <p:cNvSpPr txBox="1"/>
            <p:nvPr/>
          </p:nvSpPr>
          <p:spPr>
            <a:xfrm>
              <a:off x="1813817" y="522596"/>
              <a:ext cx="4603196" cy="2091510"/>
            </a:xfrm>
            <a:prstGeom prst="rect">
              <a:avLst/>
            </a:prstGeom>
          </p:spPr>
          <p:txBody>
            <a:bodyPr lIns="0" tIns="0" rIns="0" bIns="0" rtlCol="0" anchor="t">
              <a:spAutoFit/>
            </a:bodyPr>
            <a:lstStyle/>
            <a:p>
              <a:pPr algn="l">
                <a:lnSpc>
                  <a:spcPts val="2520"/>
                </a:lnSpc>
              </a:pPr>
              <a:r>
                <a:rPr lang="en-US" sz="1800">
                  <a:solidFill>
                    <a:srgbClr val="1A1A1A"/>
                  </a:solidFill>
                  <a:latin typeface="Poppins"/>
                  <a:ea typeface="Poppins"/>
                  <a:cs typeface="Poppins"/>
                  <a:sym typeface="Poppins"/>
                </a:rPr>
                <a:t>Do we have everything we need to do the job?</a:t>
              </a:r>
            </a:p>
            <a:p>
              <a:pPr algn="l">
                <a:lnSpc>
                  <a:spcPts val="2520"/>
                </a:lnSpc>
              </a:pPr>
              <a:r>
                <a:rPr lang="en-US" sz="1800">
                  <a:solidFill>
                    <a:srgbClr val="1A1A1A"/>
                  </a:solidFill>
                  <a:latin typeface="Poppins"/>
                  <a:ea typeface="Poppins"/>
                  <a:cs typeface="Poppins"/>
                  <a:sym typeface="Poppins"/>
                </a:rPr>
                <a:t>Is anything different today?</a:t>
              </a:r>
            </a:p>
            <a:p>
              <a:pPr algn="l">
                <a:lnSpc>
                  <a:spcPts val="2520"/>
                </a:lnSpc>
              </a:pPr>
              <a:r>
                <a:rPr lang="en-US" sz="1800">
                  <a:solidFill>
                    <a:srgbClr val="1A1A1A"/>
                  </a:solidFill>
                  <a:latin typeface="Poppins"/>
                  <a:ea typeface="Poppins"/>
                  <a:cs typeface="Poppins"/>
                  <a:sym typeface="Poppins"/>
                </a:rPr>
                <a:t>Watch the behaviours of the team</a:t>
              </a:r>
            </a:p>
          </p:txBody>
        </p:sp>
      </p:grpSp>
      <p:grpSp>
        <p:nvGrpSpPr>
          <p:cNvPr id="13" name="Group 13"/>
          <p:cNvGrpSpPr/>
          <p:nvPr/>
        </p:nvGrpSpPr>
        <p:grpSpPr>
          <a:xfrm>
            <a:off x="4051724" y="5143500"/>
            <a:ext cx="6108117" cy="4114800"/>
            <a:chOff x="0" y="0"/>
            <a:chExt cx="8144156" cy="5486400"/>
          </a:xfrm>
        </p:grpSpPr>
        <p:sp>
          <p:nvSpPr>
            <p:cNvPr id="14" name="Freeform 14"/>
            <p:cNvSpPr/>
            <p:nvPr/>
          </p:nvSpPr>
          <p:spPr>
            <a:xfrm>
              <a:off x="5435246" y="0"/>
              <a:ext cx="2708910" cy="5486400"/>
            </a:xfrm>
            <a:custGeom>
              <a:avLst/>
              <a:gdLst/>
              <a:ahLst/>
              <a:cxnLst/>
              <a:rect l="l" t="t" r="r" b="b"/>
              <a:pathLst>
                <a:path w="2708910" h="5486400">
                  <a:moveTo>
                    <a:pt x="0" y="0"/>
                  </a:moveTo>
                  <a:lnTo>
                    <a:pt x="2708910" y="0"/>
                  </a:lnTo>
                  <a:lnTo>
                    <a:pt x="2708910" y="5486400"/>
                  </a:lnTo>
                  <a:lnTo>
                    <a:pt x="0" y="5486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15" name="Group 15"/>
            <p:cNvGrpSpPr/>
            <p:nvPr/>
          </p:nvGrpSpPr>
          <p:grpSpPr>
            <a:xfrm>
              <a:off x="0" y="714072"/>
              <a:ext cx="5405238" cy="2826712"/>
              <a:chOff x="0" y="0"/>
              <a:chExt cx="1000618" cy="523354"/>
            </a:xfrm>
          </p:grpSpPr>
          <p:sp>
            <p:nvSpPr>
              <p:cNvPr id="16" name="Freeform 16"/>
              <p:cNvSpPr/>
              <p:nvPr/>
            </p:nvSpPr>
            <p:spPr>
              <a:xfrm>
                <a:off x="0" y="0"/>
                <a:ext cx="1000618" cy="523354"/>
              </a:xfrm>
              <a:custGeom>
                <a:avLst/>
                <a:gdLst/>
                <a:ahLst/>
                <a:cxnLst/>
                <a:rect l="l" t="t" r="r" b="b"/>
                <a:pathLst>
                  <a:path w="1000618" h="523354">
                    <a:moveTo>
                      <a:pt x="1000618" y="34375"/>
                    </a:moveTo>
                    <a:lnTo>
                      <a:pt x="1000618" y="488979"/>
                    </a:lnTo>
                    <a:cubicBezTo>
                      <a:pt x="1000618" y="507964"/>
                      <a:pt x="985227" y="523354"/>
                      <a:pt x="966242" y="523354"/>
                    </a:cubicBezTo>
                    <a:lnTo>
                      <a:pt x="34375" y="523354"/>
                    </a:lnTo>
                    <a:cubicBezTo>
                      <a:pt x="15390" y="523354"/>
                      <a:pt x="0" y="507964"/>
                      <a:pt x="0" y="488979"/>
                    </a:cubicBezTo>
                    <a:lnTo>
                      <a:pt x="0" y="34375"/>
                    </a:lnTo>
                    <a:cubicBezTo>
                      <a:pt x="0" y="15390"/>
                      <a:pt x="15390" y="0"/>
                      <a:pt x="34375" y="0"/>
                    </a:cubicBezTo>
                    <a:lnTo>
                      <a:pt x="966242" y="0"/>
                    </a:lnTo>
                    <a:cubicBezTo>
                      <a:pt x="985227" y="0"/>
                      <a:pt x="1000618" y="15390"/>
                      <a:pt x="1000618" y="34375"/>
                    </a:cubicBezTo>
                    <a:close/>
                  </a:path>
                </a:pathLst>
              </a:custGeom>
              <a:solidFill>
                <a:srgbClr val="D9E6FA">
                  <a:alpha val="69804"/>
                </a:srgbClr>
              </a:solidFill>
            </p:spPr>
            <p:txBody>
              <a:bodyPr/>
              <a:lstStyle/>
              <a:p>
                <a:endParaRPr lang="en-GB"/>
              </a:p>
            </p:txBody>
          </p:sp>
          <p:sp>
            <p:nvSpPr>
              <p:cNvPr id="17" name="TextBox 17"/>
              <p:cNvSpPr txBox="1"/>
              <p:nvPr/>
            </p:nvSpPr>
            <p:spPr>
              <a:xfrm>
                <a:off x="0" y="-9525"/>
                <a:ext cx="1000618" cy="532879"/>
              </a:xfrm>
              <a:prstGeom prst="rect">
                <a:avLst/>
              </a:prstGeom>
            </p:spPr>
            <p:txBody>
              <a:bodyPr lIns="50800" tIns="50800" rIns="50800" bIns="50800" rtlCol="0" anchor="ctr"/>
              <a:lstStyle/>
              <a:p>
                <a:pPr algn="ctr">
                  <a:lnSpc>
                    <a:spcPts val="1934"/>
                  </a:lnSpc>
                </a:pPr>
                <a:endParaRPr/>
              </a:p>
            </p:txBody>
          </p:sp>
        </p:grpSp>
        <p:sp>
          <p:nvSpPr>
            <p:cNvPr id="18" name="TextBox 18"/>
            <p:cNvSpPr txBox="1"/>
            <p:nvPr/>
          </p:nvSpPr>
          <p:spPr>
            <a:xfrm>
              <a:off x="194320" y="790546"/>
              <a:ext cx="3827138" cy="503271"/>
            </a:xfrm>
            <a:prstGeom prst="rect">
              <a:avLst/>
            </a:prstGeom>
          </p:spPr>
          <p:txBody>
            <a:bodyPr lIns="0" tIns="0" rIns="0" bIns="0" rtlCol="0" anchor="t">
              <a:spAutoFit/>
            </a:bodyPr>
            <a:lstStyle/>
            <a:p>
              <a:pPr algn="ctr">
                <a:lnSpc>
                  <a:spcPts val="3079"/>
                </a:lnSpc>
              </a:pPr>
              <a:r>
                <a:rPr lang="en-US" sz="2199" b="1">
                  <a:solidFill>
                    <a:srgbClr val="1A1A1A"/>
                  </a:solidFill>
                  <a:latin typeface="Poppins Bold"/>
                  <a:ea typeface="Poppins Bold"/>
                  <a:cs typeface="Poppins Bold"/>
                  <a:sym typeface="Poppins Bold"/>
                </a:rPr>
                <a:t>Care - Be Authentic </a:t>
              </a:r>
            </a:p>
          </p:txBody>
        </p:sp>
        <p:sp>
          <p:nvSpPr>
            <p:cNvPr id="19" name="TextBox 19"/>
            <p:cNvSpPr txBox="1"/>
            <p:nvPr/>
          </p:nvSpPr>
          <p:spPr>
            <a:xfrm>
              <a:off x="194320" y="1236668"/>
              <a:ext cx="4603196" cy="2091510"/>
            </a:xfrm>
            <a:prstGeom prst="rect">
              <a:avLst/>
            </a:prstGeom>
          </p:spPr>
          <p:txBody>
            <a:bodyPr lIns="0" tIns="0" rIns="0" bIns="0" rtlCol="0" anchor="t">
              <a:spAutoFit/>
            </a:bodyPr>
            <a:lstStyle/>
            <a:p>
              <a:pPr algn="l">
                <a:lnSpc>
                  <a:spcPts val="2520"/>
                </a:lnSpc>
              </a:pPr>
              <a:r>
                <a:rPr lang="en-US" sz="1800">
                  <a:solidFill>
                    <a:srgbClr val="1A1A1A"/>
                  </a:solidFill>
                  <a:latin typeface="Poppins"/>
                  <a:ea typeface="Poppins"/>
                  <a:cs typeface="Poppins"/>
                  <a:sym typeface="Poppins"/>
                </a:rPr>
                <a:t>How are you feeling today?</a:t>
              </a:r>
            </a:p>
            <a:p>
              <a:pPr algn="l">
                <a:lnSpc>
                  <a:spcPts val="2520"/>
                </a:lnSpc>
              </a:pPr>
              <a:r>
                <a:rPr lang="en-US" sz="1800">
                  <a:solidFill>
                    <a:srgbClr val="1A1A1A"/>
                  </a:solidFill>
                  <a:latin typeface="Poppins"/>
                  <a:ea typeface="Poppins"/>
                  <a:cs typeface="Poppins"/>
                  <a:sym typeface="Poppins"/>
                </a:rPr>
                <a:t>What is going well?</a:t>
              </a:r>
            </a:p>
            <a:p>
              <a:pPr algn="l">
                <a:lnSpc>
                  <a:spcPts val="2520"/>
                </a:lnSpc>
              </a:pPr>
              <a:r>
                <a:rPr lang="en-US" sz="1800">
                  <a:solidFill>
                    <a:srgbClr val="1A1A1A"/>
                  </a:solidFill>
                  <a:latin typeface="Poppins"/>
                  <a:ea typeface="Poppins"/>
                  <a:cs typeface="Poppins"/>
                  <a:sym typeface="Poppins"/>
                </a:rPr>
                <a:t>What can be done better?</a:t>
              </a:r>
            </a:p>
            <a:p>
              <a:pPr algn="l">
                <a:lnSpc>
                  <a:spcPts val="2520"/>
                </a:lnSpc>
              </a:pPr>
              <a:r>
                <a:rPr lang="en-US" sz="1800">
                  <a:solidFill>
                    <a:srgbClr val="1A1A1A"/>
                  </a:solidFill>
                  <a:latin typeface="Poppins"/>
                  <a:ea typeface="Poppins"/>
                  <a:cs typeface="Poppins"/>
                  <a:sym typeface="Poppins"/>
                </a:rPr>
                <a:t>How can we make that happen?</a:t>
              </a:r>
            </a:p>
          </p:txBody>
        </p:sp>
      </p:grpSp>
      <p:grpSp>
        <p:nvGrpSpPr>
          <p:cNvPr id="20" name="Group 20"/>
          <p:cNvGrpSpPr/>
          <p:nvPr/>
        </p:nvGrpSpPr>
        <p:grpSpPr>
          <a:xfrm>
            <a:off x="10584156" y="2430199"/>
            <a:ext cx="5255977" cy="3750800"/>
            <a:chOff x="0" y="0"/>
            <a:chExt cx="7007969" cy="5001067"/>
          </a:xfrm>
        </p:grpSpPr>
        <p:grpSp>
          <p:nvGrpSpPr>
            <p:cNvPr id="21" name="Group 21"/>
            <p:cNvGrpSpPr/>
            <p:nvPr/>
          </p:nvGrpSpPr>
          <p:grpSpPr>
            <a:xfrm>
              <a:off x="0" y="0"/>
              <a:ext cx="5138672" cy="2366280"/>
              <a:chOff x="0" y="0"/>
              <a:chExt cx="951271" cy="438107"/>
            </a:xfrm>
          </p:grpSpPr>
          <p:sp>
            <p:nvSpPr>
              <p:cNvPr id="22" name="Freeform 22"/>
              <p:cNvSpPr/>
              <p:nvPr/>
            </p:nvSpPr>
            <p:spPr>
              <a:xfrm>
                <a:off x="0" y="0"/>
                <a:ext cx="951271" cy="438107"/>
              </a:xfrm>
              <a:custGeom>
                <a:avLst/>
                <a:gdLst/>
                <a:ahLst/>
                <a:cxnLst/>
                <a:rect l="l" t="t" r="r" b="b"/>
                <a:pathLst>
                  <a:path w="951271" h="438107">
                    <a:moveTo>
                      <a:pt x="951271" y="36158"/>
                    </a:moveTo>
                    <a:lnTo>
                      <a:pt x="951271" y="401949"/>
                    </a:lnTo>
                    <a:cubicBezTo>
                      <a:pt x="951271" y="421919"/>
                      <a:pt x="935082" y="438107"/>
                      <a:pt x="915113" y="438107"/>
                    </a:cubicBezTo>
                    <a:lnTo>
                      <a:pt x="36158" y="438107"/>
                    </a:lnTo>
                    <a:cubicBezTo>
                      <a:pt x="16189" y="438107"/>
                      <a:pt x="0" y="421919"/>
                      <a:pt x="0" y="401949"/>
                    </a:cubicBezTo>
                    <a:lnTo>
                      <a:pt x="0" y="36158"/>
                    </a:lnTo>
                    <a:cubicBezTo>
                      <a:pt x="0" y="16189"/>
                      <a:pt x="16189" y="0"/>
                      <a:pt x="36158" y="0"/>
                    </a:cubicBezTo>
                    <a:lnTo>
                      <a:pt x="915113" y="0"/>
                    </a:lnTo>
                    <a:cubicBezTo>
                      <a:pt x="935082" y="0"/>
                      <a:pt x="951271" y="16189"/>
                      <a:pt x="951271" y="36158"/>
                    </a:cubicBezTo>
                    <a:close/>
                  </a:path>
                </a:pathLst>
              </a:custGeom>
              <a:solidFill>
                <a:srgbClr val="D9E6FA">
                  <a:alpha val="69804"/>
                </a:srgbClr>
              </a:solidFill>
            </p:spPr>
            <p:txBody>
              <a:bodyPr/>
              <a:lstStyle/>
              <a:p>
                <a:endParaRPr lang="en-GB"/>
              </a:p>
            </p:txBody>
          </p:sp>
          <p:sp>
            <p:nvSpPr>
              <p:cNvPr id="23" name="TextBox 23"/>
              <p:cNvSpPr txBox="1"/>
              <p:nvPr/>
            </p:nvSpPr>
            <p:spPr>
              <a:xfrm>
                <a:off x="0" y="-9525"/>
                <a:ext cx="951271" cy="447632"/>
              </a:xfrm>
              <a:prstGeom prst="rect">
                <a:avLst/>
              </a:prstGeom>
            </p:spPr>
            <p:txBody>
              <a:bodyPr lIns="50800" tIns="50800" rIns="50800" bIns="50800" rtlCol="0" anchor="ctr"/>
              <a:lstStyle/>
              <a:p>
                <a:pPr algn="ctr">
                  <a:lnSpc>
                    <a:spcPts val="1934"/>
                  </a:lnSpc>
                </a:pPr>
                <a:endParaRPr/>
              </a:p>
            </p:txBody>
          </p:sp>
        </p:grpSp>
        <p:sp>
          <p:nvSpPr>
            <p:cNvPr id="24" name="Freeform 24"/>
            <p:cNvSpPr/>
            <p:nvPr/>
          </p:nvSpPr>
          <p:spPr>
            <a:xfrm>
              <a:off x="5138672" y="1215150"/>
              <a:ext cx="1869297" cy="3785917"/>
            </a:xfrm>
            <a:custGeom>
              <a:avLst/>
              <a:gdLst/>
              <a:ahLst/>
              <a:cxnLst/>
              <a:rect l="l" t="t" r="r" b="b"/>
              <a:pathLst>
                <a:path w="1869297" h="3785917">
                  <a:moveTo>
                    <a:pt x="0" y="0"/>
                  </a:moveTo>
                  <a:lnTo>
                    <a:pt x="1869297" y="0"/>
                  </a:lnTo>
                  <a:lnTo>
                    <a:pt x="1869297" y="3785917"/>
                  </a:lnTo>
                  <a:lnTo>
                    <a:pt x="0" y="378591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5" name="TextBox 25"/>
            <p:cNvSpPr txBox="1"/>
            <p:nvPr/>
          </p:nvSpPr>
          <p:spPr>
            <a:xfrm>
              <a:off x="194320" y="58330"/>
              <a:ext cx="2798329" cy="503271"/>
            </a:xfrm>
            <a:prstGeom prst="rect">
              <a:avLst/>
            </a:prstGeom>
          </p:spPr>
          <p:txBody>
            <a:bodyPr lIns="0" tIns="0" rIns="0" bIns="0" rtlCol="0" anchor="t">
              <a:spAutoFit/>
            </a:bodyPr>
            <a:lstStyle/>
            <a:p>
              <a:pPr algn="ctr">
                <a:lnSpc>
                  <a:spcPts val="3079"/>
                </a:lnSpc>
              </a:pPr>
              <a:r>
                <a:rPr lang="en-US" sz="2199" b="1">
                  <a:solidFill>
                    <a:srgbClr val="1A1A1A"/>
                  </a:solidFill>
                  <a:latin typeface="Poppins Bold"/>
                  <a:ea typeface="Poppins Bold"/>
                  <a:cs typeface="Poppins Bold"/>
                  <a:sym typeface="Poppins Bold"/>
                </a:rPr>
                <a:t>Share - Step In</a:t>
              </a:r>
            </a:p>
          </p:txBody>
        </p:sp>
        <p:sp>
          <p:nvSpPr>
            <p:cNvPr id="26" name="TextBox 26"/>
            <p:cNvSpPr txBox="1"/>
            <p:nvPr/>
          </p:nvSpPr>
          <p:spPr>
            <a:xfrm>
              <a:off x="194320" y="522596"/>
              <a:ext cx="4603196" cy="1672446"/>
            </a:xfrm>
            <a:prstGeom prst="rect">
              <a:avLst/>
            </a:prstGeom>
          </p:spPr>
          <p:txBody>
            <a:bodyPr lIns="0" tIns="0" rIns="0" bIns="0" rtlCol="0" anchor="t">
              <a:spAutoFit/>
            </a:bodyPr>
            <a:lstStyle/>
            <a:p>
              <a:pPr algn="l">
                <a:lnSpc>
                  <a:spcPts val="2520"/>
                </a:lnSpc>
              </a:pPr>
              <a:r>
                <a:rPr lang="en-US" sz="1800">
                  <a:solidFill>
                    <a:srgbClr val="1A1A1A"/>
                  </a:solidFill>
                  <a:latin typeface="Poppins"/>
                  <a:ea typeface="Poppins"/>
                  <a:cs typeface="Poppins"/>
                  <a:sym typeface="Poppins"/>
                </a:rPr>
                <a:t>Engage in Conversations</a:t>
              </a:r>
            </a:p>
            <a:p>
              <a:pPr algn="l">
                <a:lnSpc>
                  <a:spcPts val="2520"/>
                </a:lnSpc>
              </a:pPr>
              <a:r>
                <a:rPr lang="en-US" sz="1800">
                  <a:solidFill>
                    <a:srgbClr val="1A1A1A"/>
                  </a:solidFill>
                  <a:latin typeface="Poppins"/>
                  <a:ea typeface="Poppins"/>
                  <a:cs typeface="Poppins"/>
                  <a:sym typeface="Poppins"/>
                </a:rPr>
                <a:t>How are others today?</a:t>
              </a:r>
            </a:p>
            <a:p>
              <a:pPr algn="l">
                <a:lnSpc>
                  <a:spcPts val="2520"/>
                </a:lnSpc>
              </a:pPr>
              <a:r>
                <a:rPr lang="en-US" sz="1800">
                  <a:solidFill>
                    <a:srgbClr val="1A1A1A"/>
                  </a:solidFill>
                  <a:latin typeface="Poppins"/>
                  <a:ea typeface="Poppins"/>
                  <a:cs typeface="Poppins"/>
                  <a:sym typeface="Poppins"/>
                </a:rPr>
                <a:t>What will you do differently today?</a:t>
              </a:r>
            </a:p>
          </p:txBody>
        </p:sp>
      </p:grpSp>
      <p:sp>
        <p:nvSpPr>
          <p:cNvPr id="27" name="AutoShape 27"/>
          <p:cNvSpPr/>
          <p:nvPr/>
        </p:nvSpPr>
        <p:spPr>
          <a:xfrm flipH="1" flipV="1">
            <a:off x="12176125" y="7013896"/>
            <a:ext cx="477252" cy="1287007"/>
          </a:xfrm>
          <a:prstGeom prst="line">
            <a:avLst/>
          </a:prstGeom>
          <a:ln w="95250" cap="flat">
            <a:solidFill>
              <a:srgbClr val="000000"/>
            </a:solidFill>
            <a:prstDash val="sysDash"/>
            <a:headEnd type="none" w="sm" len="sm"/>
            <a:tailEnd type="none" w="sm" len="sm"/>
          </a:ln>
        </p:spPr>
        <p:txBody>
          <a:bodyPr/>
          <a:lstStyle/>
          <a:p>
            <a:endParaRPr lang="en-GB"/>
          </a:p>
        </p:txBody>
      </p:sp>
      <p:sp>
        <p:nvSpPr>
          <p:cNvPr id="28" name="AutoShape 28"/>
          <p:cNvSpPr/>
          <p:nvPr/>
        </p:nvSpPr>
        <p:spPr>
          <a:xfrm flipV="1">
            <a:off x="12191667" y="6180999"/>
            <a:ext cx="1990612" cy="687234"/>
          </a:xfrm>
          <a:prstGeom prst="line">
            <a:avLst/>
          </a:prstGeom>
          <a:ln w="95250" cap="flat">
            <a:solidFill>
              <a:srgbClr val="000000"/>
            </a:solidFill>
            <a:prstDash val="sysDash"/>
            <a:headEnd type="none" w="sm" len="sm"/>
            <a:tailEnd type="none" w="sm" len="sm"/>
          </a:ln>
        </p:spPr>
        <p:txBody>
          <a:bodyPr/>
          <a:lstStyle/>
          <a:p>
            <a:endParaRPr lang="en-GB"/>
          </a:p>
        </p:txBody>
      </p:sp>
      <p:sp>
        <p:nvSpPr>
          <p:cNvPr id="29" name="TextBox 29"/>
          <p:cNvSpPr txBox="1"/>
          <p:nvPr/>
        </p:nvSpPr>
        <p:spPr>
          <a:xfrm>
            <a:off x="1028700" y="768226"/>
            <a:ext cx="8353425"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Ultra-Bold"/>
                <a:ea typeface="Poppins Ultra-Bold"/>
                <a:cs typeface="Poppins Ultra-Bold"/>
                <a:sym typeface="Poppins Ultra-Bold"/>
              </a:rPr>
              <a:t>SAFETY WALKS</a:t>
            </a:r>
          </a:p>
        </p:txBody>
      </p:sp>
      <p:grpSp>
        <p:nvGrpSpPr>
          <p:cNvPr id="30" name="Group 30"/>
          <p:cNvGrpSpPr/>
          <p:nvPr/>
        </p:nvGrpSpPr>
        <p:grpSpPr>
          <a:xfrm>
            <a:off x="13683282" y="7160901"/>
            <a:ext cx="4313701" cy="2719922"/>
            <a:chOff x="0" y="0"/>
            <a:chExt cx="5751601" cy="3626563"/>
          </a:xfrm>
        </p:grpSpPr>
        <p:sp>
          <p:nvSpPr>
            <p:cNvPr id="31" name="Freeform 31"/>
            <p:cNvSpPr/>
            <p:nvPr/>
          </p:nvSpPr>
          <p:spPr>
            <a:xfrm>
              <a:off x="1200805" y="0"/>
              <a:ext cx="3314107" cy="1060514"/>
            </a:xfrm>
            <a:custGeom>
              <a:avLst/>
              <a:gdLst/>
              <a:ahLst/>
              <a:cxnLst/>
              <a:rect l="l" t="t" r="r" b="b"/>
              <a:pathLst>
                <a:path w="3314107" h="1060514">
                  <a:moveTo>
                    <a:pt x="0" y="0"/>
                  </a:moveTo>
                  <a:lnTo>
                    <a:pt x="3314107" y="0"/>
                  </a:lnTo>
                  <a:lnTo>
                    <a:pt x="3314107" y="1060514"/>
                  </a:lnTo>
                  <a:lnTo>
                    <a:pt x="0" y="106051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32" name="Group 32"/>
            <p:cNvGrpSpPr/>
            <p:nvPr/>
          </p:nvGrpSpPr>
          <p:grpSpPr>
            <a:xfrm>
              <a:off x="0" y="1111314"/>
              <a:ext cx="5751601" cy="2515249"/>
              <a:chOff x="0" y="0"/>
              <a:chExt cx="1136119" cy="496839"/>
            </a:xfrm>
          </p:grpSpPr>
          <p:sp>
            <p:nvSpPr>
              <p:cNvPr id="33" name="Freeform 33"/>
              <p:cNvSpPr/>
              <p:nvPr/>
            </p:nvSpPr>
            <p:spPr>
              <a:xfrm>
                <a:off x="0" y="0"/>
                <a:ext cx="1136119" cy="496839"/>
              </a:xfrm>
              <a:custGeom>
                <a:avLst/>
                <a:gdLst/>
                <a:ahLst/>
                <a:cxnLst/>
                <a:rect l="l" t="t" r="r" b="b"/>
                <a:pathLst>
                  <a:path w="1136119" h="496839">
                    <a:moveTo>
                      <a:pt x="23331" y="0"/>
                    </a:moveTo>
                    <a:lnTo>
                      <a:pt x="1112787" y="0"/>
                    </a:lnTo>
                    <a:cubicBezTo>
                      <a:pt x="1125673" y="0"/>
                      <a:pt x="1136119" y="10446"/>
                      <a:pt x="1136119" y="23331"/>
                    </a:cubicBezTo>
                    <a:lnTo>
                      <a:pt x="1136119" y="473508"/>
                    </a:lnTo>
                    <a:cubicBezTo>
                      <a:pt x="1136119" y="486393"/>
                      <a:pt x="1125673" y="496839"/>
                      <a:pt x="1112787" y="496839"/>
                    </a:cubicBezTo>
                    <a:lnTo>
                      <a:pt x="23331" y="496839"/>
                    </a:lnTo>
                    <a:cubicBezTo>
                      <a:pt x="10446" y="496839"/>
                      <a:pt x="0" y="486393"/>
                      <a:pt x="0" y="473508"/>
                    </a:cubicBezTo>
                    <a:lnTo>
                      <a:pt x="0" y="23331"/>
                    </a:lnTo>
                    <a:cubicBezTo>
                      <a:pt x="0" y="10446"/>
                      <a:pt x="10446" y="0"/>
                      <a:pt x="23331" y="0"/>
                    </a:cubicBezTo>
                    <a:close/>
                  </a:path>
                </a:pathLst>
              </a:custGeom>
              <a:ln w="38100" cap="sq">
                <a:solidFill>
                  <a:srgbClr val="2F6FD6"/>
                </a:solidFill>
                <a:prstDash val="solid"/>
                <a:miter/>
              </a:ln>
            </p:spPr>
            <p:txBody>
              <a:bodyPr/>
              <a:lstStyle/>
              <a:p>
                <a:endParaRPr lang="en-GB"/>
              </a:p>
            </p:txBody>
          </p:sp>
          <p:sp>
            <p:nvSpPr>
              <p:cNvPr id="34" name="TextBox 34"/>
              <p:cNvSpPr txBox="1"/>
              <p:nvPr/>
            </p:nvSpPr>
            <p:spPr>
              <a:xfrm>
                <a:off x="0" y="-9525"/>
                <a:ext cx="1136119" cy="506364"/>
              </a:xfrm>
              <a:prstGeom prst="rect">
                <a:avLst/>
              </a:prstGeom>
            </p:spPr>
            <p:txBody>
              <a:bodyPr lIns="50800" tIns="50800" rIns="50800" bIns="50800" rtlCol="0" anchor="ctr"/>
              <a:lstStyle/>
              <a:p>
                <a:pPr algn="ctr">
                  <a:lnSpc>
                    <a:spcPts val="1934"/>
                  </a:lnSpc>
                </a:pPr>
                <a:endParaRPr/>
              </a:p>
            </p:txBody>
          </p:sp>
        </p:grpSp>
        <p:sp>
          <p:nvSpPr>
            <p:cNvPr id="35" name="TextBox 35"/>
            <p:cNvSpPr txBox="1"/>
            <p:nvPr/>
          </p:nvSpPr>
          <p:spPr>
            <a:xfrm>
              <a:off x="76130" y="1343662"/>
              <a:ext cx="5563457" cy="2041029"/>
            </a:xfrm>
            <a:prstGeom prst="rect">
              <a:avLst/>
            </a:prstGeom>
          </p:spPr>
          <p:txBody>
            <a:bodyPr lIns="0" tIns="0" rIns="0" bIns="0" rtlCol="0" anchor="t">
              <a:spAutoFit/>
            </a:bodyPr>
            <a:lstStyle/>
            <a:p>
              <a:pPr algn="ctr">
                <a:lnSpc>
                  <a:spcPts val="2400"/>
                </a:lnSpc>
                <a:spcBef>
                  <a:spcPct val="0"/>
                </a:spcBef>
              </a:pPr>
              <a:r>
                <a:rPr lang="en-US" sz="2000">
                  <a:solidFill>
                    <a:srgbClr val="1A1A1A"/>
                  </a:solidFill>
                  <a:latin typeface="DM Sans"/>
                  <a:ea typeface="DM Sans"/>
                  <a:cs typeface="DM Sans"/>
                  <a:sym typeface="DM Sans"/>
                </a:rPr>
                <a:t>These are not to catch anyone out, this is about being present and understanding what we can do differently to improve the business for everyone. </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grpSp>
        <p:nvGrpSpPr>
          <p:cNvPr id="3" name="Group 3"/>
          <p:cNvGrpSpPr/>
          <p:nvPr/>
        </p:nvGrpSpPr>
        <p:grpSpPr>
          <a:xfrm>
            <a:off x="0" y="0"/>
            <a:ext cx="18288000" cy="10287000"/>
            <a:chOff x="0" y="0"/>
            <a:chExt cx="4816593" cy="2709333"/>
          </a:xfrm>
        </p:grpSpPr>
        <p:sp>
          <p:nvSpPr>
            <p:cNvPr id="4" name="Freeform 4"/>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CFE4DD">
                <a:alpha val="69804"/>
              </a:srgbClr>
            </a:solidFill>
          </p:spPr>
          <p:txBody>
            <a:bodyPr/>
            <a:lstStyle/>
            <a:p>
              <a:endParaRPr lang="en-GB"/>
            </a:p>
          </p:txBody>
        </p:sp>
        <p:sp>
          <p:nvSpPr>
            <p:cNvPr id="5" name="TextBox 5"/>
            <p:cNvSpPr txBox="1"/>
            <p:nvPr/>
          </p:nvSpPr>
          <p:spPr>
            <a:xfrm>
              <a:off x="0" y="-9525"/>
              <a:ext cx="4816593" cy="2718858"/>
            </a:xfrm>
            <a:prstGeom prst="rect">
              <a:avLst/>
            </a:prstGeom>
          </p:spPr>
          <p:txBody>
            <a:bodyPr lIns="50800" tIns="50800" rIns="50800" bIns="50800" rtlCol="0" anchor="ctr"/>
            <a:lstStyle/>
            <a:p>
              <a:pPr algn="ctr">
                <a:lnSpc>
                  <a:spcPts val="1934"/>
                </a:lnSpc>
              </a:pPr>
              <a:endParaRPr/>
            </a:p>
          </p:txBody>
        </p:sp>
      </p:grpSp>
      <p:sp>
        <p:nvSpPr>
          <p:cNvPr id="6" name="TextBox 6"/>
          <p:cNvSpPr txBox="1"/>
          <p:nvPr/>
        </p:nvSpPr>
        <p:spPr>
          <a:xfrm>
            <a:off x="0" y="979777"/>
            <a:ext cx="18288000" cy="1454203"/>
          </a:xfrm>
          <a:prstGeom prst="rect">
            <a:avLst/>
          </a:prstGeom>
        </p:spPr>
        <p:txBody>
          <a:bodyPr lIns="0" tIns="0" rIns="0" bIns="0" rtlCol="0" anchor="t">
            <a:spAutoFit/>
          </a:bodyPr>
          <a:lstStyle/>
          <a:p>
            <a:pPr algn="ctr">
              <a:lnSpc>
                <a:spcPts val="11200"/>
              </a:lnSpc>
            </a:pPr>
            <a:r>
              <a:rPr lang="en-US" sz="8000" b="1">
                <a:solidFill>
                  <a:srgbClr val="000000"/>
                </a:solidFill>
                <a:latin typeface="Poppins Ultra-Bold"/>
                <a:ea typeface="Poppins Ultra-Bold"/>
                <a:cs typeface="Poppins Ultra-Bold"/>
                <a:sym typeface="Poppins Ultra-Bold"/>
              </a:rPr>
              <a:t>TIME TO REFLECT</a:t>
            </a:r>
          </a:p>
        </p:txBody>
      </p:sp>
      <p:sp>
        <p:nvSpPr>
          <p:cNvPr id="7" name="Freeform 7"/>
          <p:cNvSpPr/>
          <p:nvPr/>
        </p:nvSpPr>
        <p:spPr>
          <a:xfrm>
            <a:off x="14659532" y="283528"/>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
        <p:nvSpPr>
          <p:cNvPr id="8" name="TextBox 8"/>
          <p:cNvSpPr txBox="1"/>
          <p:nvPr/>
        </p:nvSpPr>
        <p:spPr>
          <a:xfrm>
            <a:off x="3224531" y="2811393"/>
            <a:ext cx="11838939" cy="7017258"/>
          </a:xfrm>
          <a:prstGeom prst="rect">
            <a:avLst/>
          </a:prstGeom>
        </p:spPr>
        <p:txBody>
          <a:bodyPr lIns="0" tIns="0" rIns="0" bIns="0" rtlCol="0" anchor="t">
            <a:spAutoFit/>
          </a:bodyPr>
          <a:lstStyle/>
          <a:p>
            <a:pPr algn="ctr">
              <a:lnSpc>
                <a:spcPts val="9376"/>
              </a:lnSpc>
            </a:pPr>
            <a:r>
              <a:rPr lang="en-US" sz="5152" b="1">
                <a:solidFill>
                  <a:srgbClr val="000000"/>
                </a:solidFill>
                <a:latin typeface="Poppins Bold"/>
                <a:ea typeface="Poppins Bold"/>
                <a:cs typeface="Poppins Bold"/>
                <a:sym typeface="Poppins Bold"/>
              </a:rPr>
              <a:t>What can we change today? </a:t>
            </a:r>
          </a:p>
          <a:p>
            <a:pPr algn="ctr">
              <a:lnSpc>
                <a:spcPts val="9376"/>
              </a:lnSpc>
            </a:pPr>
            <a:r>
              <a:rPr lang="en-US" sz="5152" b="1">
                <a:solidFill>
                  <a:srgbClr val="000000"/>
                </a:solidFill>
                <a:latin typeface="Poppins Bold"/>
                <a:ea typeface="Poppins Bold"/>
                <a:cs typeface="Poppins Bold"/>
                <a:sym typeface="Poppins Bold"/>
              </a:rPr>
              <a:t>Let’s identify what we can...</a:t>
            </a:r>
          </a:p>
          <a:p>
            <a:pPr algn="ctr">
              <a:lnSpc>
                <a:spcPts val="9376"/>
              </a:lnSpc>
            </a:pPr>
            <a:r>
              <a:rPr lang="en-US" sz="5152" b="1">
                <a:solidFill>
                  <a:srgbClr val="000000"/>
                </a:solidFill>
                <a:latin typeface="Poppins Bold"/>
                <a:ea typeface="Poppins Bold"/>
                <a:cs typeface="Poppins Bold"/>
                <a:sym typeface="Poppins Bold"/>
              </a:rPr>
              <a:t>Start</a:t>
            </a:r>
          </a:p>
          <a:p>
            <a:pPr algn="ctr">
              <a:lnSpc>
                <a:spcPts val="9376"/>
              </a:lnSpc>
            </a:pPr>
            <a:r>
              <a:rPr lang="en-US" sz="5152" b="1">
                <a:solidFill>
                  <a:srgbClr val="000000"/>
                </a:solidFill>
                <a:latin typeface="Poppins Bold"/>
                <a:ea typeface="Poppins Bold"/>
                <a:cs typeface="Poppins Bold"/>
                <a:sym typeface="Poppins Bold"/>
              </a:rPr>
              <a:t>Continue</a:t>
            </a:r>
          </a:p>
          <a:p>
            <a:pPr algn="ctr">
              <a:lnSpc>
                <a:spcPts val="9376"/>
              </a:lnSpc>
            </a:pPr>
            <a:r>
              <a:rPr lang="en-US" sz="5152" b="1">
                <a:solidFill>
                  <a:srgbClr val="000000"/>
                </a:solidFill>
                <a:latin typeface="Poppins Bold"/>
                <a:ea typeface="Poppins Bold"/>
                <a:cs typeface="Poppins Bold"/>
                <a:sym typeface="Poppins Bold"/>
              </a:rPr>
              <a:t>Stop</a:t>
            </a:r>
          </a:p>
          <a:p>
            <a:pPr algn="ctr">
              <a:lnSpc>
                <a:spcPts val="9376"/>
              </a:lnSpc>
            </a:pPr>
            <a:r>
              <a:rPr lang="en-US" sz="5152" b="1">
                <a:solidFill>
                  <a:srgbClr val="000000"/>
                </a:solidFill>
                <a:latin typeface="Poppins Bold"/>
                <a:ea typeface="Poppins Bold"/>
                <a:cs typeface="Poppins Bold"/>
                <a:sym typeface="Poppins Bold"/>
              </a:rPr>
              <a:t>doing to improve our safety culture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TextBox 2"/>
          <p:cNvSpPr txBox="1"/>
          <p:nvPr/>
        </p:nvSpPr>
        <p:spPr>
          <a:xfrm>
            <a:off x="752475" y="737619"/>
            <a:ext cx="16192500" cy="1146250"/>
          </a:xfrm>
          <a:prstGeom prst="rect">
            <a:avLst/>
          </a:prstGeom>
        </p:spPr>
        <p:txBody>
          <a:bodyPr lIns="0" tIns="0" rIns="0" bIns="0" rtlCol="0" anchor="t">
            <a:spAutoFit/>
          </a:bodyPr>
          <a:lstStyle/>
          <a:p>
            <a:pPr algn="l">
              <a:lnSpc>
                <a:spcPts val="8000"/>
              </a:lnSpc>
            </a:pPr>
            <a:r>
              <a:rPr lang="en-US" sz="8000" b="1">
                <a:solidFill>
                  <a:srgbClr val="1A1A1A"/>
                </a:solidFill>
                <a:latin typeface="Poppins Bold"/>
                <a:ea typeface="Poppins Bold"/>
                <a:cs typeface="Poppins Bold"/>
                <a:sym typeface="Poppins Bold"/>
              </a:rPr>
              <a:t>LET’S START RIGHT NOW</a:t>
            </a:r>
          </a:p>
        </p:txBody>
      </p:sp>
      <p:sp>
        <p:nvSpPr>
          <p:cNvPr id="3" name="Freeform 3"/>
          <p:cNvSpPr/>
          <p:nvPr/>
        </p:nvSpPr>
        <p:spPr>
          <a:xfrm>
            <a:off x="14659532" y="410753"/>
            <a:ext cx="2599768" cy="1733179"/>
          </a:xfrm>
          <a:custGeom>
            <a:avLst/>
            <a:gdLst/>
            <a:ahLst/>
            <a:cxnLst/>
            <a:rect l="l" t="t" r="r" b="b"/>
            <a:pathLst>
              <a:path w="2599768" h="1733179">
                <a:moveTo>
                  <a:pt x="0" y="0"/>
                </a:moveTo>
                <a:lnTo>
                  <a:pt x="2599768" y="0"/>
                </a:lnTo>
                <a:lnTo>
                  <a:pt x="2599768" y="1733178"/>
                </a:lnTo>
                <a:lnTo>
                  <a:pt x="0" y="1733178"/>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4" name="TextBox 4"/>
          <p:cNvSpPr txBox="1"/>
          <p:nvPr/>
        </p:nvSpPr>
        <p:spPr>
          <a:xfrm>
            <a:off x="752475" y="2977870"/>
            <a:ext cx="16506825" cy="4520565"/>
          </a:xfrm>
          <a:prstGeom prst="rect">
            <a:avLst/>
          </a:prstGeom>
        </p:spPr>
        <p:txBody>
          <a:bodyPr lIns="0" tIns="0" rIns="0" bIns="0" rtlCol="0" anchor="t">
            <a:spAutoFit/>
          </a:bodyPr>
          <a:lstStyle/>
          <a:p>
            <a:pPr marL="777240" lvl="1" indent="-388620" algn="l">
              <a:lnSpc>
                <a:spcPts val="7200"/>
              </a:lnSpc>
              <a:buFont typeface="Arial"/>
              <a:buChar char="•"/>
            </a:pPr>
            <a:r>
              <a:rPr lang="en-US" sz="3600" b="1">
                <a:solidFill>
                  <a:srgbClr val="000000"/>
                </a:solidFill>
                <a:latin typeface="Poppins Bold"/>
                <a:ea typeface="Poppins Bold"/>
                <a:cs typeface="Poppins Bold"/>
                <a:sym typeface="Poppins Bold"/>
              </a:rPr>
              <a:t>Check if there is anything that isn’t working, has it been reported?</a:t>
            </a:r>
          </a:p>
          <a:p>
            <a:pPr marL="777240" lvl="1" indent="-388620" algn="l">
              <a:lnSpc>
                <a:spcPts val="7200"/>
              </a:lnSpc>
              <a:buFont typeface="Arial"/>
              <a:buChar char="•"/>
            </a:pPr>
            <a:r>
              <a:rPr lang="en-US" sz="3600" b="1">
                <a:solidFill>
                  <a:srgbClr val="000000"/>
                </a:solidFill>
                <a:latin typeface="Poppins Bold"/>
                <a:ea typeface="Poppins Bold"/>
                <a:cs typeface="Poppins Bold"/>
                <a:sym typeface="Poppins Bold"/>
              </a:rPr>
              <a:t>Look at the set up within your area, is it safe?</a:t>
            </a:r>
          </a:p>
          <a:p>
            <a:pPr marL="777240" lvl="1" indent="-388620" algn="l">
              <a:lnSpc>
                <a:spcPts val="7200"/>
              </a:lnSpc>
              <a:buFont typeface="Arial"/>
              <a:buChar char="•"/>
            </a:pPr>
            <a:r>
              <a:rPr lang="en-US" sz="3600" b="1">
                <a:solidFill>
                  <a:srgbClr val="000000"/>
                </a:solidFill>
                <a:latin typeface="Poppins Bold"/>
                <a:ea typeface="Poppins Bold"/>
                <a:cs typeface="Poppins Bold"/>
                <a:sym typeface="Poppins Bold"/>
              </a:rPr>
              <a:t>Have you got and are you using the correct PPE?</a:t>
            </a:r>
          </a:p>
          <a:p>
            <a:pPr marL="777240" lvl="1" indent="-388620" algn="l">
              <a:lnSpc>
                <a:spcPts val="7200"/>
              </a:lnSpc>
              <a:buFont typeface="Arial"/>
              <a:buChar char="•"/>
            </a:pPr>
            <a:r>
              <a:rPr lang="en-US" sz="3600" b="1">
                <a:solidFill>
                  <a:srgbClr val="000000"/>
                </a:solidFill>
                <a:latin typeface="Poppins Bold"/>
                <a:ea typeface="Poppins Bold"/>
                <a:cs typeface="Poppins Bold"/>
                <a:sym typeface="Poppins Bold"/>
              </a:rPr>
              <a:t>If the answer to any of these questions is no then you supervisor or manager know today.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0" y="-960120"/>
            <a:ext cx="18288000" cy="12207240"/>
          </a:xfrm>
          <a:custGeom>
            <a:avLst/>
            <a:gdLst/>
            <a:ahLst/>
            <a:cxnLst/>
            <a:rect l="l" t="t" r="r" b="b"/>
            <a:pathLst>
              <a:path w="18288000" h="12207240">
                <a:moveTo>
                  <a:pt x="0" y="0"/>
                </a:moveTo>
                <a:lnTo>
                  <a:pt x="18288000" y="0"/>
                </a:lnTo>
                <a:lnTo>
                  <a:pt x="18288000" y="12207240"/>
                </a:lnTo>
                <a:lnTo>
                  <a:pt x="0" y="12207240"/>
                </a:lnTo>
                <a:lnTo>
                  <a:pt x="0" y="0"/>
                </a:lnTo>
                <a:close/>
              </a:path>
            </a:pathLst>
          </a:custGeom>
          <a:blipFill>
            <a:blip r:embed="rId3" cstate="email">
              <a:alphaModFix amt="70000"/>
              <a:extLst>
                <a:ext uri="{28A0092B-C50C-407E-A947-70E740481C1C}">
                  <a14:useLocalDpi xmlns:a14="http://schemas.microsoft.com/office/drawing/2010/main"/>
                </a:ext>
              </a:extLst>
            </a:blip>
            <a:stretch>
              <a:fillRect/>
            </a:stretch>
          </a:blipFill>
        </p:spPr>
        <p:txBody>
          <a:bodyPr/>
          <a:lstStyle/>
          <a:p>
            <a:endParaRPr lang="en-GB"/>
          </a:p>
        </p:txBody>
      </p:sp>
      <p:sp>
        <p:nvSpPr>
          <p:cNvPr id="3" name="TextBox 3"/>
          <p:cNvSpPr txBox="1"/>
          <p:nvPr/>
        </p:nvSpPr>
        <p:spPr>
          <a:xfrm>
            <a:off x="1095750" y="4624415"/>
            <a:ext cx="16096501" cy="1000071"/>
          </a:xfrm>
          <a:prstGeom prst="rect">
            <a:avLst/>
          </a:prstGeom>
        </p:spPr>
        <p:txBody>
          <a:bodyPr lIns="0" tIns="0" rIns="0" bIns="0" rtlCol="0" anchor="t">
            <a:spAutoFit/>
          </a:bodyPr>
          <a:lstStyle/>
          <a:p>
            <a:pPr algn="l">
              <a:lnSpc>
                <a:spcPts val="4799"/>
              </a:lnSpc>
              <a:spcBef>
                <a:spcPct val="0"/>
              </a:spcBef>
            </a:pPr>
            <a:r>
              <a:rPr lang="en-US" sz="3999" b="1">
                <a:solidFill>
                  <a:srgbClr val="1A1A1A"/>
                </a:solidFill>
                <a:latin typeface="Poppins Bold"/>
                <a:ea typeface="Poppins Bold"/>
                <a:cs typeface="Poppins Bold"/>
                <a:sym typeface="Poppins Bold"/>
              </a:rPr>
              <a:t>“EVERY ACCOMPLISHMENT STARTS WITH THE DECISION TO TRY”</a:t>
            </a:r>
          </a:p>
          <a:p>
            <a:pPr algn="l">
              <a:lnSpc>
                <a:spcPts val="2879"/>
              </a:lnSpc>
              <a:spcBef>
                <a:spcPct val="0"/>
              </a:spcBef>
            </a:pPr>
            <a:r>
              <a:rPr lang="en-US" sz="2400">
                <a:solidFill>
                  <a:srgbClr val="1A1A1A"/>
                </a:solidFill>
                <a:latin typeface="DM Sans"/>
                <a:ea typeface="DM Sans"/>
                <a:cs typeface="DM Sans"/>
                <a:sym typeface="DM Sans"/>
              </a:rPr>
              <a:t>                                                                                                                                                                    (John F. Kennedy)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pic>
        <p:nvPicPr>
          <p:cNvPr id="4" name="Online Media 3" title="See Care Share - Frontline Coaching Outro Message 2026">
            <a:hlinkClick r:id="" action="ppaction://media"/>
            <a:extLst>
              <a:ext uri="{FF2B5EF4-FFF2-40B4-BE49-F238E27FC236}">
                <a16:creationId xmlns:a16="http://schemas.microsoft.com/office/drawing/2014/main" id="{0D97D839-E27C-6200-3D42-70AE82753211}"/>
              </a:ext>
            </a:extLst>
          </p:cNvPr>
          <p:cNvPicPr>
            <a:picLocks noRot="1" noChangeAspect="1"/>
          </p:cNvPicPr>
          <p:nvPr>
            <a:videoFile r:link="rId1"/>
          </p:nvPr>
        </p:nvPicPr>
        <p:blipFill>
          <a:blip r:embed="rId4"/>
          <a:stretch>
            <a:fillRect/>
          </a:stretch>
        </p:blipFill>
        <p:spPr>
          <a:xfrm>
            <a:off x="0" y="0"/>
            <a:ext cx="18288000" cy="103030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ED403"/>
        </a:solidFill>
        <a:effectLst/>
      </p:bgPr>
    </p:bg>
    <p:spTree>
      <p:nvGrpSpPr>
        <p:cNvPr id="1" name=""/>
        <p:cNvGrpSpPr/>
        <p:nvPr/>
      </p:nvGrpSpPr>
      <p:grpSpPr>
        <a:xfrm>
          <a:off x="0" y="0"/>
          <a:ext cx="0" cy="0"/>
          <a:chOff x="0" y="0"/>
          <a:chExt cx="0" cy="0"/>
        </a:xfrm>
      </p:grpSpPr>
      <p:grpSp>
        <p:nvGrpSpPr>
          <p:cNvPr id="2" name="Group 2"/>
          <p:cNvGrpSpPr/>
          <p:nvPr/>
        </p:nvGrpSpPr>
        <p:grpSpPr>
          <a:xfrm>
            <a:off x="11117309" y="0"/>
            <a:ext cx="7170691" cy="10287000"/>
            <a:chOff x="0" y="0"/>
            <a:chExt cx="1888577" cy="2709333"/>
          </a:xfrm>
        </p:grpSpPr>
        <p:sp>
          <p:nvSpPr>
            <p:cNvPr id="3" name="Freeform 3"/>
            <p:cNvSpPr/>
            <p:nvPr/>
          </p:nvSpPr>
          <p:spPr>
            <a:xfrm>
              <a:off x="0" y="0"/>
              <a:ext cx="1888577" cy="2709333"/>
            </a:xfrm>
            <a:custGeom>
              <a:avLst/>
              <a:gdLst/>
              <a:ahLst/>
              <a:cxnLst/>
              <a:rect l="l" t="t" r="r" b="b"/>
              <a:pathLst>
                <a:path w="1888577" h="2709333">
                  <a:moveTo>
                    <a:pt x="0" y="0"/>
                  </a:moveTo>
                  <a:lnTo>
                    <a:pt x="1888577" y="0"/>
                  </a:lnTo>
                  <a:lnTo>
                    <a:pt x="1888577" y="2709333"/>
                  </a:lnTo>
                  <a:lnTo>
                    <a:pt x="0" y="2709333"/>
                  </a:lnTo>
                  <a:close/>
                </a:path>
              </a:pathLst>
            </a:custGeom>
            <a:solidFill>
              <a:srgbClr val="F7F7F7"/>
            </a:solidFill>
          </p:spPr>
          <p:txBody>
            <a:bodyPr/>
            <a:lstStyle/>
            <a:p>
              <a:endParaRPr lang="en-GB"/>
            </a:p>
          </p:txBody>
        </p:sp>
        <p:sp>
          <p:nvSpPr>
            <p:cNvPr id="4" name="TextBox 4"/>
            <p:cNvSpPr txBox="1"/>
            <p:nvPr/>
          </p:nvSpPr>
          <p:spPr>
            <a:xfrm>
              <a:off x="0" y="-9525"/>
              <a:ext cx="1888577" cy="2718858"/>
            </a:xfrm>
            <a:prstGeom prst="rect">
              <a:avLst/>
            </a:prstGeom>
          </p:spPr>
          <p:txBody>
            <a:bodyPr lIns="50800" tIns="50800" rIns="50800" bIns="50800" rtlCol="0" anchor="ctr"/>
            <a:lstStyle/>
            <a:p>
              <a:pPr algn="ctr">
                <a:lnSpc>
                  <a:spcPts val="1934"/>
                </a:lnSpc>
              </a:pPr>
              <a:endParaRPr/>
            </a:p>
          </p:txBody>
        </p:sp>
      </p:grpSp>
      <p:grpSp>
        <p:nvGrpSpPr>
          <p:cNvPr id="5" name="Group 5"/>
          <p:cNvGrpSpPr/>
          <p:nvPr/>
        </p:nvGrpSpPr>
        <p:grpSpPr>
          <a:xfrm>
            <a:off x="11117309" y="0"/>
            <a:ext cx="7170691" cy="10287000"/>
            <a:chOff x="0" y="0"/>
            <a:chExt cx="550846" cy="790238"/>
          </a:xfrm>
        </p:grpSpPr>
        <p:sp>
          <p:nvSpPr>
            <p:cNvPr id="6" name="Freeform 6"/>
            <p:cNvSpPr/>
            <p:nvPr/>
          </p:nvSpPr>
          <p:spPr>
            <a:xfrm>
              <a:off x="0" y="0"/>
              <a:ext cx="550846" cy="790238"/>
            </a:xfrm>
            <a:custGeom>
              <a:avLst/>
              <a:gdLst/>
              <a:ahLst/>
              <a:cxnLst/>
              <a:rect l="l" t="t" r="r" b="b"/>
              <a:pathLst>
                <a:path w="550846" h="790238">
                  <a:moveTo>
                    <a:pt x="0" y="0"/>
                  </a:moveTo>
                  <a:lnTo>
                    <a:pt x="550846" y="0"/>
                  </a:lnTo>
                  <a:lnTo>
                    <a:pt x="550846" y="790238"/>
                  </a:lnTo>
                  <a:lnTo>
                    <a:pt x="0" y="790238"/>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grpSp>
      <p:sp>
        <p:nvSpPr>
          <p:cNvPr id="7" name="Freeform 7"/>
          <p:cNvSpPr/>
          <p:nvPr/>
        </p:nvSpPr>
        <p:spPr>
          <a:xfrm>
            <a:off x="1272726" y="753972"/>
            <a:ext cx="8779057" cy="8779057"/>
          </a:xfrm>
          <a:custGeom>
            <a:avLst/>
            <a:gdLst/>
            <a:ahLst/>
            <a:cxnLst/>
            <a:rect l="l" t="t" r="r" b="b"/>
            <a:pathLst>
              <a:path w="8779057" h="8779057">
                <a:moveTo>
                  <a:pt x="0" y="0"/>
                </a:moveTo>
                <a:lnTo>
                  <a:pt x="8779057" y="0"/>
                </a:lnTo>
                <a:lnTo>
                  <a:pt x="8779057" y="8779056"/>
                </a:lnTo>
                <a:lnTo>
                  <a:pt x="0" y="8779056"/>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
        <p:nvSpPr>
          <p:cNvPr id="8" name="TextBox 8"/>
          <p:cNvSpPr txBox="1"/>
          <p:nvPr/>
        </p:nvSpPr>
        <p:spPr>
          <a:xfrm>
            <a:off x="1028700" y="8790967"/>
            <a:ext cx="9267109" cy="523950"/>
          </a:xfrm>
          <a:prstGeom prst="rect">
            <a:avLst/>
          </a:prstGeom>
        </p:spPr>
        <p:txBody>
          <a:bodyPr lIns="0" tIns="0" rIns="0" bIns="0" rtlCol="0" anchor="t">
            <a:spAutoFit/>
          </a:bodyPr>
          <a:lstStyle/>
          <a:p>
            <a:pPr algn="ctr">
              <a:lnSpc>
                <a:spcPts val="4199"/>
              </a:lnSpc>
            </a:pPr>
            <a:r>
              <a:rPr lang="en-US" sz="2999" b="1">
                <a:solidFill>
                  <a:srgbClr val="1A1A1A"/>
                </a:solidFill>
                <a:latin typeface="Poppins Ultra-Bold"/>
                <a:ea typeface="Poppins Ultra-Bold"/>
                <a:cs typeface="Poppins Ultra-Bold"/>
                <a:sym typeface="Poppins Ultra-Bold"/>
              </a:rPr>
              <a:t>See Care Share - Frontline Coaching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cd62b7dd-4b48-44bd-90e7-e143a22c8ead}" enabled="0" method="" siteId="{cd62b7dd-4b48-44bd-90e7-e143a22c8ead}" removed="1"/>
</clbl:labelList>
</file>

<file path=docProps/app.xml><?xml version="1.0" encoding="utf-8"?>
<Properties xmlns="http://schemas.openxmlformats.org/officeDocument/2006/extended-properties" xmlns:vt="http://schemas.openxmlformats.org/officeDocument/2006/docPropsVTypes">
  <TotalTime>51</TotalTime>
  <Words>1756</Words>
  <Application>Microsoft Office PowerPoint</Application>
  <PresentationFormat>Custom</PresentationFormat>
  <Paragraphs>245</Paragraphs>
  <Slides>16</Slides>
  <Notes>16</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Poppins Medium</vt:lpstr>
      <vt:lpstr>Poppins Ultra-Bold</vt:lpstr>
      <vt:lpstr>Poppins Semi-Bold</vt:lpstr>
      <vt:lpstr>Arial</vt:lpstr>
      <vt:lpstr>Poppins Bold</vt:lpstr>
      <vt:lpstr>DM Sans</vt:lpstr>
      <vt:lpstr>Calibri</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Copy - 2026 See Care Share Frontline Coaching</dc:title>
  <cp:lastModifiedBy>Evan Judge</cp:lastModifiedBy>
  <cp:revision>1</cp:revision>
  <dcterms:created xsi:type="dcterms:W3CDTF">2006-08-16T00:00:00Z</dcterms:created>
  <dcterms:modified xsi:type="dcterms:W3CDTF">2026-10-02T08:07:46Z</dcterms:modified>
  <dc:identifier>DAHN4ERmguo</dc:identifier>
</cp:coreProperties>
</file>